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85"/>
  </p:notesMasterIdLst>
  <p:sldIdLst>
    <p:sldId id="363" r:id="rId3"/>
    <p:sldId id="256" r:id="rId4"/>
    <p:sldId id="333" r:id="rId5"/>
    <p:sldId id="272" r:id="rId6"/>
    <p:sldId id="257" r:id="rId7"/>
    <p:sldId id="362" r:id="rId8"/>
    <p:sldId id="259" r:id="rId9"/>
    <p:sldId id="260" r:id="rId10"/>
    <p:sldId id="332" r:id="rId11"/>
    <p:sldId id="262" r:id="rId12"/>
    <p:sldId id="273" r:id="rId13"/>
    <p:sldId id="263" r:id="rId14"/>
    <p:sldId id="366" r:id="rId15"/>
    <p:sldId id="265" r:id="rId16"/>
    <p:sldId id="335" r:id="rId17"/>
    <p:sldId id="267" r:id="rId18"/>
    <p:sldId id="268" r:id="rId19"/>
    <p:sldId id="266" r:id="rId20"/>
    <p:sldId id="356" r:id="rId21"/>
    <p:sldId id="358" r:id="rId22"/>
    <p:sldId id="274" r:id="rId23"/>
    <p:sldId id="275" r:id="rId24"/>
    <p:sldId id="276" r:id="rId25"/>
    <p:sldId id="277" r:id="rId26"/>
    <p:sldId id="278" r:id="rId27"/>
    <p:sldId id="279" r:id="rId28"/>
    <p:sldId id="281" r:id="rId29"/>
    <p:sldId id="323" r:id="rId30"/>
    <p:sldId id="285" r:id="rId31"/>
    <p:sldId id="286" r:id="rId32"/>
    <p:sldId id="309" r:id="rId33"/>
    <p:sldId id="311" r:id="rId34"/>
    <p:sldId id="312" r:id="rId35"/>
    <p:sldId id="314" r:id="rId36"/>
    <p:sldId id="310" r:id="rId37"/>
    <p:sldId id="287" r:id="rId38"/>
    <p:sldId id="288" r:id="rId39"/>
    <p:sldId id="290" r:id="rId40"/>
    <p:sldId id="291" r:id="rId41"/>
    <p:sldId id="292" r:id="rId42"/>
    <p:sldId id="293" r:id="rId43"/>
    <p:sldId id="317" r:id="rId44"/>
    <p:sldId id="319" r:id="rId45"/>
    <p:sldId id="318" r:id="rId46"/>
    <p:sldId id="294" r:id="rId47"/>
    <p:sldId id="321" r:id="rId48"/>
    <p:sldId id="320" r:id="rId49"/>
    <p:sldId id="296" r:id="rId50"/>
    <p:sldId id="364" r:id="rId51"/>
    <p:sldId id="322" r:id="rId52"/>
    <p:sldId id="282" r:id="rId53"/>
    <p:sldId id="297" r:id="rId54"/>
    <p:sldId id="324" r:id="rId55"/>
    <p:sldId id="298" r:id="rId56"/>
    <p:sldId id="299" r:id="rId57"/>
    <p:sldId id="326" r:id="rId58"/>
    <p:sldId id="327" r:id="rId59"/>
    <p:sldId id="328" r:id="rId60"/>
    <p:sldId id="329" r:id="rId61"/>
    <p:sldId id="331" r:id="rId62"/>
    <p:sldId id="300" r:id="rId63"/>
    <p:sldId id="336" r:id="rId64"/>
    <p:sldId id="337" r:id="rId65"/>
    <p:sldId id="338" r:id="rId66"/>
    <p:sldId id="339" r:id="rId67"/>
    <p:sldId id="340" r:id="rId68"/>
    <p:sldId id="342" r:id="rId69"/>
    <p:sldId id="343" r:id="rId70"/>
    <p:sldId id="344" r:id="rId71"/>
    <p:sldId id="345" r:id="rId72"/>
    <p:sldId id="346" r:id="rId73"/>
    <p:sldId id="347" r:id="rId74"/>
    <p:sldId id="348" r:id="rId75"/>
    <p:sldId id="359" r:id="rId76"/>
    <p:sldId id="349" r:id="rId77"/>
    <p:sldId id="350" r:id="rId78"/>
    <p:sldId id="351" r:id="rId79"/>
    <p:sldId id="352" r:id="rId80"/>
    <p:sldId id="360" r:id="rId81"/>
    <p:sldId id="365" r:id="rId82"/>
    <p:sldId id="353" r:id="rId83"/>
    <p:sldId id="404" r:id="rId8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B0345"/>
    <a:srgbClr val="0D0450"/>
    <a:srgbClr val="100563"/>
    <a:srgbClr val="0A033B"/>
    <a:srgbClr val="003366"/>
    <a:srgbClr val="EEC0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8" autoAdjust="0"/>
    <p:restoredTop sz="90647" autoAdjust="0"/>
  </p:normalViewPr>
  <p:slideViewPr>
    <p:cSldViewPr snapToGrid="0">
      <p:cViewPr varScale="1">
        <p:scale>
          <a:sx n="89" d="100"/>
          <a:sy n="89" d="100"/>
        </p:scale>
        <p:origin x="1428" y="84"/>
      </p:cViewPr>
      <p:guideLst>
        <p:guide orient="horz" pos="2137"/>
        <p:guide pos="2880"/>
      </p:guideLst>
    </p:cSldViewPr>
  </p:slideViewPr>
  <p:notesTextViewPr>
    <p:cViewPr>
      <p:scale>
        <a:sx n="1" d="1"/>
        <a:sy n="1" d="1"/>
      </p:scale>
      <p:origin x="0" y="0"/>
    </p:cViewPr>
  </p:notesTextViewPr>
  <p:sorterViewPr>
    <p:cViewPr>
      <p:scale>
        <a:sx n="100" d="100"/>
        <a:sy n="100" d="100"/>
      </p:scale>
      <p:origin x="0" y="-5268"/>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23B48D-5D6F-4F58-8E86-54CB74F084D5}" type="datetimeFigureOut">
              <a:rPr kumimoji="1" lang="ja-JP" altLang="en-US" smtClean="0"/>
              <a:t>2020/3/13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A71DE4-6B49-4AB2-A167-3397FB75ADEB}" type="slidenum">
              <a:rPr kumimoji="1" lang="ja-JP" altLang="en-US" smtClean="0"/>
              <a:t>‹#›</a:t>
            </a:fld>
            <a:endParaRPr kumimoji="1" lang="ja-JP" altLang="en-US"/>
          </a:p>
        </p:txBody>
      </p:sp>
    </p:spTree>
    <p:extLst>
      <p:ext uri="{BB962C8B-B14F-4D97-AF65-F5344CB8AC3E}">
        <p14:creationId xmlns:p14="http://schemas.microsoft.com/office/powerpoint/2010/main" val="33595031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12</a:t>
            </a:fld>
            <a:endParaRPr kumimoji="1" lang="ja-JP" altLang="en-US"/>
          </a:p>
        </p:txBody>
      </p:sp>
    </p:spTree>
    <p:extLst>
      <p:ext uri="{BB962C8B-B14F-4D97-AF65-F5344CB8AC3E}">
        <p14:creationId xmlns:p14="http://schemas.microsoft.com/office/powerpoint/2010/main" val="524609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補足</a:t>
            </a:r>
            <a:endParaRPr kumimoji="1" lang="en-US" altLang="ja-JP" dirty="0"/>
          </a:p>
          <a:p>
            <a:r>
              <a:rPr kumimoji="1" lang="ja-JP" altLang="en-US" dirty="0"/>
              <a:t>パルスオキシメーターについては、勝浦</a:t>
            </a:r>
            <a:r>
              <a:rPr kumimoji="1" lang="en-US" altLang="ja-JP" dirty="0"/>
              <a:t>LSC</a:t>
            </a:r>
            <a:r>
              <a:rPr kumimoji="1" lang="ja-JP" altLang="en-US" dirty="0"/>
              <a:t>で導入しており、佐藤の体験談として紹介をしています。</a:t>
            </a:r>
            <a:endParaRPr kumimoji="1" lang="en-US" altLang="ja-JP" dirty="0"/>
          </a:p>
          <a:p>
            <a:r>
              <a:rPr kumimoji="1" lang="ja-JP" altLang="en-US" dirty="0"/>
              <a:t>テキストや指導要領には記載がないので削除して使用してもよいです。</a:t>
            </a:r>
            <a:endParaRPr kumimoji="1" lang="en-US" altLang="ja-JP" dirty="0"/>
          </a:p>
          <a:p>
            <a:endParaRPr kumimoji="1" lang="en-US" altLang="ja-JP" dirty="0"/>
          </a:p>
          <a:p>
            <a:r>
              <a:rPr kumimoji="1" lang="ja-JP" altLang="en-US" dirty="0"/>
              <a:t>血圧計や体温計含め、観察の際には数値で示す資器材を揃えておくと、客観的な観察が可能になり、かつ救急通報時や救急隊引継ぎ時の有益な情報となりうることを伝えるようにしています。</a:t>
            </a:r>
            <a:endParaRPr kumimoji="1" lang="en-US" altLang="ja-JP" dirty="0"/>
          </a:p>
          <a:p>
            <a:endParaRPr kumimoji="1" lang="en-US" altLang="ja-JP" dirty="0"/>
          </a:p>
          <a:p>
            <a:r>
              <a:rPr kumimoji="1" lang="ja-JP" altLang="en-US" dirty="0"/>
              <a:t>以下、参考（一般社団法人　日本呼吸器学会</a:t>
            </a:r>
            <a:r>
              <a:rPr kumimoji="1" lang="en-US" altLang="ja-JP" dirty="0"/>
              <a:t>HP</a:t>
            </a:r>
            <a:r>
              <a:rPr kumimoji="1" lang="ja-JP" altLang="en-US" dirty="0"/>
              <a:t>より）。</a:t>
            </a:r>
            <a:endParaRPr kumimoji="1" lang="en-US" altLang="ja-JP" dirty="0"/>
          </a:p>
          <a:p>
            <a:r>
              <a:rPr kumimoji="1" lang="ja-JP" altLang="en-US" dirty="0"/>
              <a:t>◆パルスオキシメーターとは？</a:t>
            </a:r>
            <a:endParaRPr kumimoji="1" lang="en-US" altLang="ja-JP" dirty="0"/>
          </a:p>
          <a:p>
            <a:r>
              <a:rPr kumimoji="1" lang="ja-JP" altLang="en-US" dirty="0"/>
              <a:t>皮膚を通して動脈血酸素飽和度（</a:t>
            </a:r>
            <a:r>
              <a:rPr kumimoji="1" lang="en-US" altLang="ja-JP" dirty="0"/>
              <a:t>SpO2</a:t>
            </a:r>
            <a:r>
              <a:rPr kumimoji="1" lang="ja-JP" altLang="en-US" dirty="0"/>
              <a:t>）と脈拍数を測定するための装置です。赤い光の出る装置（プローブ）を指にはさむことで測定します。</a:t>
            </a:r>
          </a:p>
          <a:p>
            <a:r>
              <a:rPr kumimoji="1" lang="ja-JP" altLang="en-US" dirty="0"/>
              <a:t>　肺から取り込まれた酸素は、赤血球に含まれるヘモグロビンと結合して全身に運ばれます。酸素飽和度（</a:t>
            </a:r>
            <a:r>
              <a:rPr kumimoji="1" lang="en-US" altLang="ja-JP" dirty="0"/>
              <a:t>SpO2</a:t>
            </a:r>
            <a:r>
              <a:rPr kumimoji="1" lang="ja-JP" altLang="en-US" dirty="0"/>
              <a:t>）とは、心臓から全身に運ばれる血液（動脈血）の中を流れている赤血球に含まれるヘモグロビンの何</a:t>
            </a:r>
            <a:r>
              <a:rPr kumimoji="1" lang="en-US" altLang="ja-JP" dirty="0"/>
              <a:t>%</a:t>
            </a:r>
            <a:r>
              <a:rPr kumimoji="1" lang="ja-JP" altLang="en-US" dirty="0"/>
              <a:t>に酸素が結合しているか、皮膚を通して（経皮的に）調べた値です。プローブにある受光部センサーが、拍動する動脈の血流を検知し、光の吸収値から</a:t>
            </a:r>
            <a:r>
              <a:rPr kumimoji="1" lang="en-US" altLang="ja-JP" dirty="0"/>
              <a:t>SpO2</a:t>
            </a:r>
            <a:r>
              <a:rPr kumimoji="1" lang="ja-JP" altLang="en-US" dirty="0"/>
              <a:t>を計算し表示します。</a:t>
            </a:r>
            <a:endParaRPr kumimoji="1" lang="en-US" altLang="ja-JP" dirty="0"/>
          </a:p>
          <a:p>
            <a:r>
              <a:rPr kumimoji="1" lang="ja-JP" altLang="en-US" dirty="0"/>
              <a:t>酸素飽和度（</a:t>
            </a:r>
            <a:r>
              <a:rPr kumimoji="1" lang="en-US" altLang="ja-JP" dirty="0"/>
              <a:t>SpO2</a:t>
            </a:r>
            <a:r>
              <a:rPr kumimoji="1" lang="ja-JP" altLang="en-US" dirty="0"/>
              <a:t>）は肺や心臓の病気で酸素を体内に取り込む力が落ちてくると下がります。主に病院や在宅治療の患者さんで、必要に応じて測定します。睡眠時無呼吸症候群の簡易診断にも利用します。加齢によってもある程度低下し、労作時にも変動します。</a:t>
            </a:r>
          </a:p>
          <a:p>
            <a:r>
              <a:rPr kumimoji="1" lang="ja-JP" altLang="en-US" dirty="0"/>
              <a:t>　一般的に</a:t>
            </a:r>
            <a:r>
              <a:rPr kumimoji="1" lang="en-US" altLang="ja-JP" dirty="0"/>
              <a:t>96</a:t>
            </a:r>
            <a:r>
              <a:rPr kumimoji="1" lang="ja-JP" altLang="en-US" dirty="0"/>
              <a:t>～</a:t>
            </a:r>
            <a:r>
              <a:rPr kumimoji="1" lang="en-US" altLang="ja-JP" dirty="0"/>
              <a:t>99</a:t>
            </a:r>
            <a:r>
              <a:rPr kumimoji="1" lang="ja-JP" altLang="en-US" dirty="0"/>
              <a:t>％が標準値とされ、</a:t>
            </a:r>
            <a:r>
              <a:rPr kumimoji="1" lang="en-US" altLang="ja-JP" dirty="0"/>
              <a:t>90</a:t>
            </a:r>
            <a:r>
              <a:rPr kumimoji="1" lang="ja-JP" altLang="en-US" dirty="0"/>
              <a:t>％以下の場合は十分な酸素を全身の臓器に送れなくなった状態（呼吸不全）になっている可能性があるため、適切な対応が必要です。慢性に肺や心臓の病気のある患者さんでは、息苦しさや喘鳴などの症状が強くなり、</a:t>
            </a:r>
            <a:r>
              <a:rPr kumimoji="1" lang="en-US" altLang="ja-JP" dirty="0"/>
              <a:t>SpO2</a:t>
            </a:r>
            <a:r>
              <a:rPr kumimoji="1" lang="ja-JP" altLang="en-US" dirty="0"/>
              <a:t>が普段の値から</a:t>
            </a:r>
            <a:r>
              <a:rPr kumimoji="1" lang="en-US" altLang="ja-JP" dirty="0"/>
              <a:t>3</a:t>
            </a:r>
            <a:r>
              <a:rPr kumimoji="1" lang="ja-JP" altLang="en-US" dirty="0"/>
              <a:t>～</a:t>
            </a:r>
            <a:r>
              <a:rPr kumimoji="1" lang="en-US" altLang="ja-JP" dirty="0"/>
              <a:t>4%</a:t>
            </a:r>
            <a:r>
              <a:rPr kumimoji="1" lang="ja-JP" altLang="en-US" dirty="0"/>
              <a:t>低下した場合は、かかりつけ医に連絡するか受診をしてください。</a:t>
            </a:r>
          </a:p>
          <a:p>
            <a:r>
              <a:rPr kumimoji="1" lang="ja-JP" altLang="en-US" dirty="0"/>
              <a:t>　操作自体は簡単で、家庭での購入も可能ですが、測定値のもつ意味はその人の状態やかかっている病気によっても異なるため、測定値の判断は主治医など医療専門の方の指導を仰ぐことをお勧めします。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70</a:t>
            </a:fld>
            <a:endParaRPr kumimoji="1" lang="ja-JP" altLang="en-US"/>
          </a:p>
        </p:txBody>
      </p:sp>
    </p:spTree>
    <p:extLst>
      <p:ext uri="{BB962C8B-B14F-4D97-AF65-F5344CB8AC3E}">
        <p14:creationId xmlns:p14="http://schemas.microsoft.com/office/powerpoint/2010/main" val="2202552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78</a:t>
            </a:fld>
            <a:endParaRPr kumimoji="1" lang="ja-JP" altLang="en-US"/>
          </a:p>
        </p:txBody>
      </p:sp>
    </p:spTree>
    <p:extLst>
      <p:ext uri="{BB962C8B-B14F-4D97-AF65-F5344CB8AC3E}">
        <p14:creationId xmlns:p14="http://schemas.microsoft.com/office/powerpoint/2010/main" val="232745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16</a:t>
            </a:fld>
            <a:endParaRPr kumimoji="1" lang="ja-JP" altLang="en-US"/>
          </a:p>
        </p:txBody>
      </p:sp>
    </p:spTree>
    <p:extLst>
      <p:ext uri="{BB962C8B-B14F-4D97-AF65-F5344CB8AC3E}">
        <p14:creationId xmlns:p14="http://schemas.microsoft.com/office/powerpoint/2010/main" val="298695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飛び込み事故は、初心者では遠くへ浅く飛べず、真下に頭から落ちるように鋭角に飛び込んでしまう。ベテランは高く飛び上がり鋭角に入水してしまい、頭部を水底にぶつける。また学校では、例えば水泳部以外の生徒が、夏場の部活の後、クールダウンでプールに入りふざけて飛び込むことで頚椎を痛めるケースがあることを紹介する。</a:t>
            </a:r>
          </a:p>
          <a:p>
            <a:r>
              <a:rPr kumimoji="1" lang="ja-JP" altLang="en-US" dirty="0"/>
              <a:t>◆プールの深さと飛び込みの関係を理解し、頚椎損傷の予防に必要な知識として理解する。飛び込みに必要な深さがない場合は基本的に、飛び込みは禁止であることを理解する。小学校、中学校、高校での授業では、多少県によって違いはあるが、基本的に禁止されている。</a:t>
            </a:r>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18</a:t>
            </a:fld>
            <a:endParaRPr kumimoji="1" lang="ja-JP" altLang="en-US"/>
          </a:p>
        </p:txBody>
      </p:sp>
    </p:spTree>
    <p:extLst>
      <p:ext uri="{BB962C8B-B14F-4D97-AF65-F5344CB8AC3E}">
        <p14:creationId xmlns:p14="http://schemas.microsoft.com/office/powerpoint/2010/main" val="378966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飛び込み事故は、初心者では遠くへ浅く飛べず、真下に頭から落ちるように鋭角に飛び込んでしまう。ベテランは高く飛び上がり鋭角に入水してしまい、頭部を水底にぶつける。また学校では、例えば水泳部以外の生徒が、夏場の部活の後、クールダウンでプールに入りふざけて飛び込むことで頚椎を痛めるケースがあることを紹介する。</a:t>
            </a:r>
          </a:p>
          <a:p>
            <a:r>
              <a:rPr kumimoji="1" lang="ja-JP" altLang="en-US" dirty="0"/>
              <a:t>◆プールの深さと飛び込みの関係を理解し、頚椎損傷の予防に必要な知識として理解する。飛び込みに必要な深さがない場合は基本的に、飛び込みは禁止であることを理解する。小学校、中学校、高校での授業では、多少県によって違いはあるが、基本的に禁止され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19</a:t>
            </a:fld>
            <a:endParaRPr kumimoji="1" lang="ja-JP" altLang="en-US"/>
          </a:p>
        </p:txBody>
      </p:sp>
    </p:spTree>
    <p:extLst>
      <p:ext uri="{BB962C8B-B14F-4D97-AF65-F5344CB8AC3E}">
        <p14:creationId xmlns:p14="http://schemas.microsoft.com/office/powerpoint/2010/main" val="85466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飛び込み事故は、初心者では遠くへ浅く飛べず、真下に頭から落ちるように鋭角に飛び込んでしまう。ベテランは高く飛び上がり鋭角に入水してしまい、頭部を水底にぶつける。また学校では、例えば水泳部以外の生徒が、夏場の部活の後、クールダウンでプールに入りふざけて飛び込むことで頚椎を痛めるケースがあることを紹介する。</a:t>
            </a:r>
          </a:p>
          <a:p>
            <a:r>
              <a:rPr kumimoji="1" lang="ja-JP" altLang="en-US" dirty="0"/>
              <a:t>◆プールの深さと飛び込みの関係を理解し、頚椎損傷の予防に必要な知識として理解する。飛び込みに必要な深さがない場合は基本的に、飛び込みは禁止であることを理解する。小学校、中学校、高校での授業では、多少県によって違いはあるが、基本的に禁止され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20</a:t>
            </a:fld>
            <a:endParaRPr kumimoji="1" lang="ja-JP" altLang="en-US"/>
          </a:p>
        </p:txBody>
      </p:sp>
    </p:spTree>
    <p:extLst>
      <p:ext uri="{BB962C8B-B14F-4D97-AF65-F5344CB8AC3E}">
        <p14:creationId xmlns:p14="http://schemas.microsoft.com/office/powerpoint/2010/main" val="538566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21</a:t>
            </a:fld>
            <a:endParaRPr kumimoji="1" lang="ja-JP" altLang="en-US"/>
          </a:p>
        </p:txBody>
      </p:sp>
    </p:spTree>
    <p:extLst>
      <p:ext uri="{BB962C8B-B14F-4D97-AF65-F5344CB8AC3E}">
        <p14:creationId xmlns:p14="http://schemas.microsoft.com/office/powerpoint/2010/main" val="374774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22</a:t>
            </a:fld>
            <a:endParaRPr kumimoji="1" lang="ja-JP" altLang="en-US"/>
          </a:p>
        </p:txBody>
      </p:sp>
    </p:spTree>
    <p:extLst>
      <p:ext uri="{BB962C8B-B14F-4D97-AF65-F5344CB8AC3E}">
        <p14:creationId xmlns:p14="http://schemas.microsoft.com/office/powerpoint/2010/main" val="3422500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r>
              <a:rPr kumimoji="1" lang="ja-JP" altLang="en-US" dirty="0"/>
              <a:t>ここでは</a:t>
            </a:r>
            <a:r>
              <a:rPr kumimoji="1" lang="en-US" altLang="ja-JP" dirty="0"/>
              <a:t>YouTube</a:t>
            </a:r>
            <a:r>
              <a:rPr kumimoji="1" lang="ja-JP" altLang="en-US" dirty="0"/>
              <a:t>にアップロードされているプールでの救助の動画を確認しています。</a:t>
            </a:r>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28</a:t>
            </a:fld>
            <a:endParaRPr kumimoji="1" lang="ja-JP" altLang="en-US"/>
          </a:p>
        </p:txBody>
      </p:sp>
    </p:spTree>
    <p:extLst>
      <p:ext uri="{BB962C8B-B14F-4D97-AF65-F5344CB8AC3E}">
        <p14:creationId xmlns:p14="http://schemas.microsoft.com/office/powerpoint/2010/main" val="388973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A71DE4-6B49-4AB2-A167-3397FB75ADEB}" type="slidenum">
              <a:rPr kumimoji="1" lang="ja-JP" altLang="en-US" smtClean="0"/>
              <a:t>63</a:t>
            </a:fld>
            <a:endParaRPr kumimoji="1" lang="ja-JP" altLang="en-US"/>
          </a:p>
        </p:txBody>
      </p:sp>
    </p:spTree>
    <p:extLst>
      <p:ext uri="{BB962C8B-B14F-4D97-AF65-F5344CB8AC3E}">
        <p14:creationId xmlns:p14="http://schemas.microsoft.com/office/powerpoint/2010/main" val="227041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286813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379146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1658644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4068423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2237536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62499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116999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271644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489234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2328450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228334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288034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163107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634975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56427B-61CF-4B12-86F5-57A127D240FB}" type="datetimeFigureOut">
              <a:rPr kumimoji="1" lang="ja-JP" altLang="en-US" smtClean="0"/>
              <a:t>2020/3/13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4EC37F-B677-4B55-AD71-AFAF691F8E88}" type="slidenum">
              <a:rPr kumimoji="1" lang="ja-JP" altLang="en-US" smtClean="0"/>
              <a:t>‹#›</a:t>
            </a:fld>
            <a:endParaRPr kumimoji="1" lang="ja-JP" altLang="en-US"/>
          </a:p>
        </p:txBody>
      </p:sp>
    </p:spTree>
    <p:extLst>
      <p:ext uri="{BB962C8B-B14F-4D97-AF65-F5344CB8AC3E}">
        <p14:creationId xmlns:p14="http://schemas.microsoft.com/office/powerpoint/2010/main" val="2885922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364146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138815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145808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260398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331457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5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142934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5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B2946F1-6C7B-4383-A56D-F7581FF52BE1}" type="datetimeFigureOut">
              <a:rPr kumimoji="1" lang="ja-JP" altLang="en-US" smtClean="0"/>
              <a:t>2020/3/13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372421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2946F1-6C7B-4383-A56D-F7581FF52BE1}" type="datetimeFigureOut">
              <a:rPr kumimoji="1" lang="ja-JP" altLang="en-US" smtClean="0"/>
              <a:t>2020/3/13</a:t>
            </a:fld>
            <a:endParaRPr kumimoji="1" lang="ja-JP" altLang="en-US"/>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F78AF2-992F-4504-8C57-25FF769CED42}" type="slidenum">
              <a:rPr kumimoji="1" lang="ja-JP" altLang="en-US" smtClean="0"/>
              <a:t>‹#›</a:t>
            </a:fld>
            <a:endParaRPr kumimoji="1" lang="ja-JP" altLang="en-US"/>
          </a:p>
        </p:txBody>
      </p:sp>
    </p:spTree>
    <p:extLst>
      <p:ext uri="{BB962C8B-B14F-4D97-AF65-F5344CB8AC3E}">
        <p14:creationId xmlns:p14="http://schemas.microsoft.com/office/powerpoint/2010/main" val="10054385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85800" rtl="0" eaLnBrk="1" latinLnBrk="0" hangingPunct="1">
        <a:spcBef>
          <a:spcPct val="0"/>
        </a:spcBef>
        <a:buNone/>
        <a:defRPr kumimoji="1"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6427B-61CF-4B12-86F5-57A127D240FB}" type="datetimeFigureOut">
              <a:rPr kumimoji="1" lang="ja-JP" altLang="en-US" smtClean="0"/>
              <a:t>2020/3/13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EC37F-B677-4B55-AD71-AFAF691F8E88}"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9DCBABFC-9821-4E05-A899-D2441A66B2C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311089" cy="567138"/>
          </a:xfrm>
          <a:prstGeom prst="rect">
            <a:avLst/>
          </a:prstGeom>
        </p:spPr>
      </p:pic>
    </p:spTree>
    <p:extLst>
      <p:ext uri="{BB962C8B-B14F-4D97-AF65-F5344CB8AC3E}">
        <p14:creationId xmlns:p14="http://schemas.microsoft.com/office/powerpoint/2010/main" val="25661166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1.jpe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65.jpe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www.japan-sports.or.jp/medicine/tabid/922/Default.aspx" TargetMode="External"/><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63262" y="1364718"/>
            <a:ext cx="8049295" cy="535531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　この資料は、指導員の皆さんが</a:t>
            </a:r>
            <a:r>
              <a:rPr lang="en-US" altLang="ja-JP" dirty="0">
                <a:latin typeface="メイリオ" panose="020B0604030504040204" pitchFamily="50" charset="-128"/>
                <a:ea typeface="メイリオ" panose="020B0604030504040204" pitchFamily="50" charset="-128"/>
              </a:rPr>
              <a:t>PLG</a:t>
            </a:r>
            <a:r>
              <a:rPr lang="ja-JP" altLang="en-US" dirty="0">
                <a:latin typeface="メイリオ" panose="020B0604030504040204" pitchFamily="50" charset="-128"/>
                <a:ea typeface="メイリオ" panose="020B0604030504040204" pitchFamily="50" charset="-128"/>
              </a:rPr>
              <a:t>講習会で、学科講義を行う時の補助教材として</a:t>
            </a:r>
            <a:r>
              <a:rPr kumimoji="1" lang="ja-JP" altLang="en-US" dirty="0">
                <a:latin typeface="メイリオ" panose="020B0604030504040204" pitchFamily="50" charset="-128"/>
                <a:ea typeface="メイリオ" panose="020B0604030504040204" pitchFamily="50" charset="-128"/>
              </a:rPr>
              <a:t>活用できるよう、</a:t>
            </a:r>
            <a:r>
              <a:rPr kumimoji="1" lang="en-US" altLang="ja-JP" dirty="0">
                <a:latin typeface="メイリオ" panose="020B0604030504040204" pitchFamily="50" charset="-128"/>
                <a:ea typeface="メイリオ" panose="020B0604030504040204" pitchFamily="50" charset="-128"/>
              </a:rPr>
              <a:t>PLG</a:t>
            </a:r>
            <a:r>
              <a:rPr kumimoji="1" lang="ja-JP" altLang="en-US" dirty="0">
                <a:latin typeface="メイリオ" panose="020B0604030504040204" pitchFamily="50" charset="-128"/>
                <a:ea typeface="メイリオ" panose="020B0604030504040204" pitchFamily="50" charset="-128"/>
              </a:rPr>
              <a:t>教本と指導要領に沿って、ポイントを絞った内容になっています。</a:t>
            </a:r>
            <a:r>
              <a:rPr lang="en-US" altLang="ja-JP" dirty="0">
                <a:latin typeface="メイリオ" panose="020B0604030504040204" pitchFamily="50" charset="-128"/>
                <a:ea typeface="メイリオ" panose="020B0604030504040204" pitchFamily="50" charset="-128"/>
              </a:rPr>
              <a:t>PLG</a:t>
            </a:r>
            <a:r>
              <a:rPr lang="ja-JP" altLang="en-US" dirty="0">
                <a:latin typeface="メイリオ" panose="020B0604030504040204" pitchFamily="50" charset="-128"/>
                <a:ea typeface="メイリオ" panose="020B0604030504040204" pitchFamily="50" charset="-128"/>
              </a:rPr>
              <a:t>教本と併用して使って頂けるよう、基本的には教本の表現をそのまま、もしくは要約して編集しています。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指導員の皆さんが講義でお使いになる場合、以下の点にご配慮頂きまして、受講生にとって有効な講義となるようお願い致します。</a:t>
            </a:r>
          </a:p>
          <a:p>
            <a:r>
              <a:rPr lang="ja-JP" altLang="en-US" dirty="0">
                <a:latin typeface="メイリオ" panose="020B0604030504040204" pitchFamily="50" charset="-128"/>
                <a:ea typeface="メイリオ" panose="020B0604030504040204" pitchFamily="50" charset="-128"/>
              </a:rPr>
              <a:t>　</a:t>
            </a:r>
          </a:p>
          <a:p>
            <a:r>
              <a:rPr lang="ja-JP" altLang="en-US" dirty="0">
                <a:latin typeface="メイリオ" panose="020B0604030504040204" pitchFamily="50" charset="-128"/>
                <a:ea typeface="メイリオ" panose="020B0604030504040204" pitchFamily="50" charset="-128"/>
              </a:rPr>
              <a:t>★ この資料は受講生に配布いたしません。受講生にとってのメイン教材は</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PLG</a:t>
            </a:r>
            <a:r>
              <a:rPr lang="ja-JP" altLang="en-US" dirty="0">
                <a:latin typeface="メイリオ" panose="020B0604030504040204" pitchFamily="50" charset="-128"/>
                <a:ea typeface="メイリオ" panose="020B0604030504040204" pitchFamily="50" charset="-128"/>
              </a:rPr>
              <a:t>教本であり、後々振り返ることが出来るのも、</a:t>
            </a:r>
            <a:r>
              <a:rPr lang="en-US" altLang="ja-JP" dirty="0">
                <a:latin typeface="メイリオ" panose="020B0604030504040204" pitchFamily="50" charset="-128"/>
                <a:ea typeface="メイリオ" panose="020B0604030504040204" pitchFamily="50" charset="-128"/>
              </a:rPr>
              <a:t>PLG</a:t>
            </a:r>
            <a:r>
              <a:rPr lang="ja-JP" altLang="en-US" dirty="0">
                <a:latin typeface="メイリオ" panose="020B0604030504040204" pitchFamily="50" charset="-128"/>
                <a:ea typeface="メイリオ" panose="020B0604030504040204" pitchFamily="50" charset="-128"/>
              </a:rPr>
              <a:t>教本です。</a:t>
            </a:r>
          </a:p>
          <a:p>
            <a:r>
              <a:rPr lang="ja-JP" altLang="en-US" dirty="0">
                <a:latin typeface="メイリオ" panose="020B0604030504040204" pitchFamily="50" charset="-128"/>
                <a:ea typeface="メイリオ" panose="020B0604030504040204" pitchFamily="50" charset="-128"/>
              </a:rPr>
              <a:t>　 学科講義を進める上で、この資料だけを見せながら話を進めてしまい、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「教本を振り返ることが無かった」と言うことが無いように、必ず教本</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と併用してご使用下さい。</a:t>
            </a:r>
          </a:p>
          <a:p>
            <a:endParaRPr lang="ja-JP" altLang="en-US"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受講生が自分の教本やノートに、ポイントを記入したり線を引いたりする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ことが出来るように、教本の何ページのどこを話しているのかが判るよう</a:t>
            </a:r>
            <a:endParaRPr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に、また記入する時間が少しでもとれるように、配慮してあげて下さい。</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ＰＬＧ委員会　　　　　　</a:t>
            </a:r>
            <a:endParaRPr lang="en-US" altLang="ja-JP"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2567955" y="638266"/>
            <a:ext cx="3570208"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ＰＬＧ指導員の皆さんへ</a:t>
            </a:r>
            <a:endParaRPr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47211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D0347D30-7516-4AF4-BD00-A52BC36D3A44}"/>
              </a:ext>
            </a:extLst>
          </p:cNvPr>
          <p:cNvSpPr txBox="1">
            <a:spLocks/>
          </p:cNvSpPr>
          <p:nvPr/>
        </p:nvSpPr>
        <p:spPr>
          <a:xfrm>
            <a:off x="628650" y="2240480"/>
            <a:ext cx="7886700" cy="1493147"/>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Ø"/>
            </a:pPr>
            <a:r>
              <a:rPr lang="ja-JP" altLang="en-US" sz="1800" b="1" dirty="0">
                <a:latin typeface="メイリオ" panose="020B0604030504040204" pitchFamily="50" charset="-128"/>
                <a:ea typeface="メイリオ" panose="020B0604030504040204" pitchFamily="50" charset="-128"/>
              </a:rPr>
              <a:t>プール・ライフガーディング講習会</a:t>
            </a:r>
            <a:endParaRPr lang="en-US" altLang="ja-JP" sz="1800" b="1"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b="1" dirty="0">
                <a:solidFill>
                  <a:srgbClr val="0000CC"/>
                </a:solidFill>
                <a:latin typeface="メイリオ" panose="020B0604030504040204" pitchFamily="50" charset="-128"/>
                <a:ea typeface="メイリオ" panose="020B0604030504040204" pitchFamily="50" charset="-128"/>
              </a:rPr>
              <a:t>プール・ライフガード資格</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プールや静水域での水辺の</a:t>
            </a:r>
            <a:r>
              <a:rPr lang="ja-JP" altLang="en-US" sz="1800" dirty="0">
                <a:solidFill>
                  <a:srgbClr val="0000CC"/>
                </a:solidFill>
                <a:latin typeface="メイリオ" panose="020B0604030504040204" pitchFamily="50" charset="-128"/>
                <a:ea typeface="メイリオ" panose="020B0604030504040204" pitchFamily="50" charset="-128"/>
              </a:rPr>
              <a:t>事故防止</a:t>
            </a:r>
            <a:r>
              <a:rPr lang="ja-JP" altLang="en-US" sz="1800" dirty="0">
                <a:latin typeface="メイリオ" panose="020B0604030504040204" pitchFamily="50" charset="-128"/>
                <a:ea typeface="メイリオ" panose="020B0604030504040204" pitchFamily="50" charset="-128"/>
              </a:rPr>
              <a:t>に努め、</a:t>
            </a:r>
            <a:r>
              <a:rPr lang="ja-JP" altLang="en-US" sz="1800" dirty="0">
                <a:solidFill>
                  <a:srgbClr val="0000CC"/>
                </a:solidFill>
                <a:latin typeface="メイリオ" panose="020B0604030504040204" pitchFamily="50" charset="-128"/>
                <a:ea typeface="メイリオ" panose="020B0604030504040204" pitchFamily="50" charset="-128"/>
              </a:rPr>
              <a:t>監視・救助・救護</a:t>
            </a:r>
            <a:r>
              <a:rPr lang="ja-JP" altLang="en-US" sz="1800" dirty="0">
                <a:latin typeface="メイリオ" panose="020B0604030504040204" pitchFamily="50" charset="-128"/>
                <a:ea typeface="メイリオ" panose="020B0604030504040204" pitchFamily="50" charset="-128"/>
              </a:rPr>
              <a:t>などの</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安全管理活動に適切に対応できる基礎的な知識と技能を身につけた者</a:t>
            </a:r>
            <a:endParaRPr lang="en-US" altLang="ja-JP" sz="1800" dirty="0">
              <a:latin typeface="メイリオ" panose="020B0604030504040204" pitchFamily="50" charset="-128"/>
              <a:ea typeface="メイリオ" panose="020B0604030504040204" pitchFamily="50" charset="-128"/>
            </a:endParaRPr>
          </a:p>
        </p:txBody>
      </p:sp>
      <p:sp>
        <p:nvSpPr>
          <p:cNvPr id="13" name="コンテンツ プレースホルダー 2">
            <a:extLst>
              <a:ext uri="{FF2B5EF4-FFF2-40B4-BE49-F238E27FC236}">
                <a16:creationId xmlns:a16="http://schemas.microsoft.com/office/drawing/2014/main" id="{3DF6A6DC-A100-488D-AA9A-2F3B9E9DF28E}"/>
              </a:ext>
            </a:extLst>
          </p:cNvPr>
          <p:cNvSpPr txBox="1">
            <a:spLocks/>
          </p:cNvSpPr>
          <p:nvPr/>
        </p:nvSpPr>
        <p:spPr>
          <a:xfrm>
            <a:off x="628649" y="4121422"/>
            <a:ext cx="7886701" cy="19108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Ø"/>
            </a:pPr>
            <a:r>
              <a:rPr lang="ja-JP" altLang="en-US" sz="1800" b="1" dirty="0">
                <a:latin typeface="メイリオ" panose="020B0604030504040204" pitchFamily="50" charset="-128"/>
                <a:ea typeface="メイリオ" panose="020B0604030504040204" pitchFamily="50" charset="-128"/>
              </a:rPr>
              <a:t>アドバンス・プール・ライフガーディング講習会</a:t>
            </a:r>
            <a:endParaRPr lang="en-US" altLang="ja-JP" sz="1800" b="1"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b="1" dirty="0">
                <a:solidFill>
                  <a:srgbClr val="0000CC"/>
                </a:solidFill>
                <a:latin typeface="メイリオ" panose="020B0604030504040204" pitchFamily="50" charset="-128"/>
                <a:ea typeface="メイリオ" panose="020B0604030504040204" pitchFamily="50" charset="-128"/>
              </a:rPr>
              <a:t>アドバンス・プール・ライフガード資格</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1800" dirty="0">
                <a:solidFill>
                  <a:srgbClr val="0000CC"/>
                </a:solidFill>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プールや静水域での水辺の事故防止に努め、監視・救助・救護などの</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安全管理・</a:t>
            </a:r>
            <a:r>
              <a:rPr lang="ja-JP" altLang="en-US" sz="1800" dirty="0">
                <a:solidFill>
                  <a:srgbClr val="0000CC"/>
                </a:solidFill>
                <a:latin typeface="メイリオ" panose="020B0604030504040204" pitchFamily="50" charset="-128"/>
                <a:ea typeface="メイリオ" panose="020B0604030504040204" pitchFamily="50" charset="-128"/>
              </a:rPr>
              <a:t>衛生管理</a:t>
            </a:r>
            <a:r>
              <a:rPr lang="ja-JP" altLang="en-US" sz="1800" dirty="0">
                <a:latin typeface="メイリオ" panose="020B0604030504040204" pitchFamily="50" charset="-128"/>
                <a:ea typeface="メイリオ" panose="020B0604030504040204" pitchFamily="50" charset="-128"/>
              </a:rPr>
              <a:t>活動に適切に対応できる</a:t>
            </a:r>
            <a:r>
              <a:rPr lang="ja-JP" altLang="en-US" sz="1800" dirty="0">
                <a:solidFill>
                  <a:srgbClr val="0000CC"/>
                </a:solidFill>
                <a:latin typeface="メイリオ" panose="020B0604030504040204" pitchFamily="50" charset="-128"/>
                <a:ea typeface="メイリオ" panose="020B0604030504040204" pitchFamily="50" charset="-128"/>
              </a:rPr>
              <a:t>実践的</a:t>
            </a:r>
            <a:r>
              <a:rPr lang="ja-JP" altLang="en-US" sz="1800" dirty="0">
                <a:latin typeface="メイリオ" panose="020B0604030504040204" pitchFamily="50" charset="-128"/>
                <a:ea typeface="メイリオ" panose="020B0604030504040204" pitchFamily="50" charset="-128"/>
              </a:rPr>
              <a:t>な知識と技能を</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身につけた者</a:t>
            </a:r>
            <a:endParaRPr lang="en-US" altLang="ja-JP" sz="1800"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１</a:t>
            </a:r>
            <a:r>
              <a:rPr kumimoji="1" lang="ja-JP" altLang="en-US" sz="2400" dirty="0">
                <a:latin typeface="メイリオ" panose="020B0604030504040204" pitchFamily="50" charset="-128"/>
                <a:ea typeface="メイリオ" panose="020B0604030504040204" pitchFamily="50" charset="-128"/>
              </a:rPr>
              <a:t>章　プール・ライフガーディングについて</a:t>
            </a: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日本ライフセービング協会と認定資格制度</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r>
              <a:rPr lang="ja-JP" altLang="en-US" sz="2100" dirty="0">
                <a:latin typeface="メイリオ" panose="020B0604030504040204" pitchFamily="50" charset="-128"/>
                <a:ea typeface="メイリオ" panose="020B0604030504040204" pitchFamily="50" charset="-128"/>
              </a:rPr>
              <a:t>　</a:t>
            </a:r>
          </a:p>
        </p:txBody>
      </p:sp>
      <p:sp>
        <p:nvSpPr>
          <p:cNvPr id="10"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35769" y="1538692"/>
            <a:ext cx="8219294" cy="392415"/>
          </a:xfrm>
        </p:spPr>
        <p:txBody>
          <a:bodyPr>
            <a:noAutofit/>
          </a:bodyPr>
          <a:lstStyle/>
          <a:p>
            <a:pPr>
              <a:buBlip>
                <a:blip r:embed="rId2"/>
              </a:buBlip>
            </a:pPr>
            <a:r>
              <a:rPr lang="en-US" altLang="ja-JP" sz="2400" b="1" dirty="0">
                <a:latin typeface="メイリオ" panose="020B0604030504040204" pitchFamily="50" charset="-128"/>
                <a:ea typeface="メイリオ" panose="020B0604030504040204" pitchFamily="50" charset="-128"/>
              </a:rPr>
              <a:t>3.</a:t>
            </a:r>
            <a:r>
              <a:rPr lang="ja-JP" altLang="en-US" sz="2400" b="1" dirty="0">
                <a:latin typeface="メイリオ" panose="020B0604030504040204" pitchFamily="50" charset="-128"/>
                <a:ea typeface="メイリオ" panose="020B0604030504040204" pitchFamily="50" charset="-128"/>
              </a:rPr>
              <a:t>認定資格の内容と範囲</a:t>
            </a:r>
            <a:endParaRPr kumimoji="1" lang="ja-JP" altLang="en-US" sz="2400" b="1"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44304" y="549928"/>
            <a:ext cx="584343" cy="369332"/>
          </a:xfrm>
          <a:prstGeom prst="rect">
            <a:avLst/>
          </a:prstGeom>
          <a:noFill/>
        </p:spPr>
        <p:txBody>
          <a:bodyPr wrap="square" rtlCol="0">
            <a:spAutoFit/>
          </a:bodyPr>
          <a:lstStyle/>
          <a:p>
            <a:r>
              <a:rPr kumimoji="1" lang="en-US" altLang="ja-JP" dirty="0"/>
              <a:t>P6</a:t>
            </a:r>
            <a:endParaRPr kumimoji="1" lang="ja-JP" altLang="en-US" dirty="0"/>
          </a:p>
        </p:txBody>
      </p:sp>
    </p:spTree>
    <p:extLst>
      <p:ext uri="{BB962C8B-B14F-4D97-AF65-F5344CB8AC3E}">
        <p14:creationId xmlns:p14="http://schemas.microsoft.com/office/powerpoint/2010/main" val="372177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95F0E5C-CB5E-4252-8717-C12C534AC4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9243"/>
            <a:ext cx="9144000" cy="6877243"/>
          </a:xfrm>
          <a:prstGeom prst="rect">
            <a:avLst/>
          </a:prstGeom>
        </p:spPr>
      </p:pic>
    </p:spTree>
    <p:extLst>
      <p:ext uri="{BB962C8B-B14F-4D97-AF65-F5344CB8AC3E}">
        <p14:creationId xmlns:p14="http://schemas.microsoft.com/office/powerpoint/2010/main" val="165413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28650" y="1548775"/>
            <a:ext cx="6618311" cy="392416"/>
          </a:xfrm>
        </p:spPr>
        <p:txBody>
          <a:bodyPr anchor="ctr">
            <a:noAutofit/>
          </a:bodyPr>
          <a:lstStyle/>
          <a:p>
            <a:pPr>
              <a:buBlip>
                <a:blip r:embed="rId3"/>
              </a:buBlip>
            </a:pPr>
            <a:r>
              <a:rPr kumimoji="1" lang="en-US" altLang="ja-JP" sz="2400" b="1" dirty="0">
                <a:latin typeface="メイリオ" panose="020B0604030504040204" pitchFamily="50" charset="-128"/>
                <a:ea typeface="メイリオ" panose="020B0604030504040204" pitchFamily="50" charset="-128"/>
              </a:rPr>
              <a:t>1.</a:t>
            </a:r>
            <a:r>
              <a:rPr kumimoji="1" lang="ja-JP" altLang="en-US" sz="2400" b="1" dirty="0">
                <a:latin typeface="メイリオ" panose="020B0604030504040204" pitchFamily="50" charset="-128"/>
                <a:ea typeface="メイリオ" panose="020B0604030504040204" pitchFamily="50" charset="-128"/>
              </a:rPr>
              <a:t>プールおよびプール関連施設</a:t>
            </a:r>
          </a:p>
        </p:txBody>
      </p:sp>
      <p:sp>
        <p:nvSpPr>
          <p:cNvPr id="8" name="コンテンツ プレースホルダー 2">
            <a:extLst>
              <a:ext uri="{FF2B5EF4-FFF2-40B4-BE49-F238E27FC236}">
                <a16:creationId xmlns:a16="http://schemas.microsoft.com/office/drawing/2014/main" id="{14D6A782-64E6-467E-A157-382E023C00A7}"/>
              </a:ext>
            </a:extLst>
          </p:cNvPr>
          <p:cNvSpPr txBox="1">
            <a:spLocks/>
          </p:cNvSpPr>
          <p:nvPr/>
        </p:nvSpPr>
        <p:spPr>
          <a:xfrm>
            <a:off x="655945" y="4087650"/>
            <a:ext cx="6618311" cy="39241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3"/>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「プールの安全標準指針」におけるプール</a:t>
            </a:r>
          </a:p>
        </p:txBody>
      </p:sp>
      <p:sp>
        <p:nvSpPr>
          <p:cNvPr id="7" name="正方形/長方形 6">
            <a:extLst>
              <a:ext uri="{FF2B5EF4-FFF2-40B4-BE49-F238E27FC236}">
                <a16:creationId xmlns:a16="http://schemas.microsoft.com/office/drawing/2014/main" id="{D99E045C-019D-4B5A-A591-BC3F3A2889CC}"/>
              </a:ext>
            </a:extLst>
          </p:cNvPr>
          <p:cNvSpPr/>
          <p:nvPr/>
        </p:nvSpPr>
        <p:spPr>
          <a:xfrm>
            <a:off x="994392" y="2063021"/>
            <a:ext cx="3180230" cy="1477328"/>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競泳用プール</a:t>
            </a:r>
            <a:r>
              <a:rPr lang="en-US" altLang="ja-JP" dirty="0">
                <a:latin typeface="メイリオ" panose="020B0604030504040204" pitchFamily="50" charset="-128"/>
                <a:ea typeface="メイリオ" panose="020B0604030504040204" pitchFamily="50" charset="-128"/>
              </a:rPr>
              <a:t>(25m､50</a:t>
            </a:r>
            <a:r>
              <a:rPr lang="ja-JP" altLang="en-US" dirty="0" err="1">
                <a:latin typeface="メイリオ" panose="020B0604030504040204" pitchFamily="50" charset="-128"/>
                <a:ea typeface="メイリオ" panose="020B0604030504040204" pitchFamily="50" charset="-128"/>
              </a:rPr>
              <a:t>ｍ</a:t>
            </a:r>
            <a:r>
              <a:rPr lang="en-US" altLang="ja-JP" dirty="0">
                <a:latin typeface="メイリオ" panose="020B0604030504040204" pitchFamily="50" charset="-128"/>
                <a:ea typeface="メイリオ" panose="020B0604030504040204" pitchFamily="50" charset="-128"/>
              </a:rPr>
              <a:t>)</a:t>
            </a:r>
          </a:p>
          <a:p>
            <a:r>
              <a:rPr lang="ja-JP" altLang="en-US" dirty="0">
                <a:latin typeface="メイリオ" panose="020B0604030504040204" pitchFamily="50" charset="-128"/>
                <a:ea typeface="メイリオ" panose="020B0604030504040204" pitchFamily="50" charset="-128"/>
              </a:rPr>
              <a:t>飛び込みプール</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自然界のタイドプール</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流水プール</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ウォータースライド</a:t>
            </a:r>
            <a:endParaRPr lang="en-US" altLang="ja-JP"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994392" y="4566076"/>
            <a:ext cx="7864079" cy="1061829"/>
          </a:xfrm>
          <a:prstGeom prst="rect">
            <a:avLst/>
          </a:prstGeom>
        </p:spPr>
        <p:txBody>
          <a:bodyPr wrap="square">
            <a:spAutoFit/>
          </a:bodyPr>
          <a:lstStyle/>
          <a:p>
            <a:r>
              <a:rPr lang="ja-JP" altLang="en-US" sz="2100" dirty="0">
                <a:latin typeface="メイリオ" panose="020B0604030504040204" pitchFamily="50" charset="-128"/>
                <a:ea typeface="メイリオ" panose="020B0604030504040204" pitchFamily="50" charset="-128"/>
              </a:rPr>
              <a:t>「プールは、利用者が遊泳等を楽しみながら、心身の健康の増進を期待して利用する施設であり、そのような</a:t>
            </a:r>
            <a:r>
              <a:rPr lang="ja-JP" altLang="en-US" sz="2100" dirty="0">
                <a:solidFill>
                  <a:srgbClr val="0000CC"/>
                </a:solidFill>
                <a:latin typeface="メイリオ" panose="020B0604030504040204" pitchFamily="50" charset="-128"/>
                <a:ea typeface="メイリオ" panose="020B0604030504040204" pitchFamily="50" charset="-128"/>
              </a:rPr>
              <a:t>プールが安全であることは、利用者にとって当然の前提</a:t>
            </a:r>
            <a:r>
              <a:rPr lang="ja-JP" altLang="en-US" sz="2100" dirty="0">
                <a:latin typeface="メイリオ" panose="020B0604030504040204" pitchFamily="50" charset="-128"/>
                <a:ea typeface="メイリオ" panose="020B0604030504040204" pitchFamily="50" charset="-128"/>
              </a:rPr>
              <a:t>となっている。」</a:t>
            </a:r>
          </a:p>
        </p:txBody>
      </p:sp>
      <p:sp>
        <p:nvSpPr>
          <p:cNvPr id="10" name="正方形/長方形 9">
            <a:extLst>
              <a:ext uri="{FF2B5EF4-FFF2-40B4-BE49-F238E27FC236}">
                <a16:creationId xmlns:a16="http://schemas.microsoft.com/office/drawing/2014/main" id="{D99E045C-019D-4B5A-A591-BC3F3A2889CC}"/>
              </a:ext>
            </a:extLst>
          </p:cNvPr>
          <p:cNvSpPr/>
          <p:nvPr/>
        </p:nvSpPr>
        <p:spPr>
          <a:xfrm>
            <a:off x="4126997" y="2062193"/>
            <a:ext cx="4368662" cy="1754326"/>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管理棟（監視室・救護室・休憩室）</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採暖室</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ジャグジー</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シャワー</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トイレ</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更衣室</a:t>
            </a: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12" name="テキスト ボックス 11">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プールとは</a:t>
            </a:r>
          </a:p>
        </p:txBody>
      </p:sp>
      <p:sp useBgFill="1">
        <p:nvSpPr>
          <p:cNvPr id="13" name="テキスト ボックス 12">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2" name="テキスト ボックス 1"/>
          <p:cNvSpPr txBox="1"/>
          <p:nvPr/>
        </p:nvSpPr>
        <p:spPr>
          <a:xfrm>
            <a:off x="44305" y="566738"/>
            <a:ext cx="521494" cy="369332"/>
          </a:xfrm>
          <a:prstGeom prst="rect">
            <a:avLst/>
          </a:prstGeom>
          <a:noFill/>
        </p:spPr>
        <p:txBody>
          <a:bodyPr wrap="square" rtlCol="0">
            <a:spAutoFit/>
          </a:bodyPr>
          <a:lstStyle/>
          <a:p>
            <a:r>
              <a:rPr kumimoji="1" lang="en-US" altLang="ja-JP" dirty="0"/>
              <a:t>P8</a:t>
            </a:r>
            <a:endParaRPr kumimoji="1" lang="ja-JP" altLang="en-US" dirty="0"/>
          </a:p>
        </p:txBody>
      </p:sp>
    </p:spTree>
    <p:extLst>
      <p:ext uri="{BB962C8B-B14F-4D97-AF65-F5344CB8AC3E}">
        <p14:creationId xmlns:p14="http://schemas.microsoft.com/office/powerpoint/2010/main" val="1652486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28649" y="1478407"/>
            <a:ext cx="8357348" cy="518054"/>
          </a:xfrm>
        </p:spPr>
        <p:txBody>
          <a:bodyPr anchor="ctr">
            <a:normAutofit fontScale="92500"/>
          </a:bodyPr>
          <a:lstStyle/>
          <a:p>
            <a:pPr>
              <a:buBlip>
                <a:blip r:embed="rId2"/>
              </a:buBlip>
            </a:pPr>
            <a:r>
              <a:rPr kumimoji="1" lang="en-US" altLang="ja-JP" sz="2600" b="1" dirty="0">
                <a:latin typeface="メイリオ" panose="020B0604030504040204" pitchFamily="50" charset="-128"/>
                <a:ea typeface="メイリオ" panose="020B0604030504040204" pitchFamily="50" charset="-128"/>
              </a:rPr>
              <a:t>1.</a:t>
            </a:r>
            <a:r>
              <a:rPr kumimoji="1" lang="ja-JP" altLang="en-US" sz="2600" b="1" dirty="0">
                <a:latin typeface="メイリオ" panose="020B0604030504040204" pitchFamily="50" charset="-128"/>
                <a:ea typeface="メイリオ" panose="020B0604030504040204" pitchFamily="50" charset="-128"/>
              </a:rPr>
              <a:t>一般市民が利用可能なもの</a:t>
            </a:r>
            <a:r>
              <a:rPr lang="ja-JP" altLang="en-US" sz="1425" dirty="0">
                <a:latin typeface="メイリオ" panose="020B0604030504040204" pitchFamily="50" charset="-128"/>
                <a:ea typeface="メイリオ" panose="020B0604030504040204" pitchFamily="50" charset="-128"/>
              </a:rPr>
              <a:t>（学校施設、民間施設、公共施設、宿泊施設など）</a:t>
            </a:r>
            <a:endParaRPr kumimoji="1" lang="en-US" altLang="ja-JP"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14D6A782-64E6-467E-A157-382E023C00A7}"/>
              </a:ext>
            </a:extLst>
          </p:cNvPr>
          <p:cNvSpPr txBox="1">
            <a:spLocks/>
          </p:cNvSpPr>
          <p:nvPr/>
        </p:nvSpPr>
        <p:spPr>
          <a:xfrm>
            <a:off x="655945" y="5626501"/>
            <a:ext cx="4953285" cy="392416"/>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2"/>
              </a:buBlip>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特定用途に限定されたもの</a:t>
            </a:r>
          </a:p>
        </p:txBody>
      </p:sp>
      <p:pic>
        <p:nvPicPr>
          <p:cNvPr id="9" name="図 8">
            <a:extLst>
              <a:ext uri="{FF2B5EF4-FFF2-40B4-BE49-F238E27FC236}">
                <a16:creationId xmlns:a16="http://schemas.microsoft.com/office/drawing/2014/main" id="{3BD32A31-4183-437C-98D6-BC9B5992C4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990" y="2175023"/>
            <a:ext cx="4090483" cy="3056575"/>
          </a:xfrm>
          <a:prstGeom prst="rect">
            <a:avLst/>
          </a:prstGeom>
          <a:ln>
            <a:solidFill>
              <a:srgbClr val="002060"/>
            </a:solidFill>
          </a:ln>
        </p:spPr>
      </p:pic>
      <p:sp>
        <p:nvSpPr>
          <p:cNvPr id="11" name="思考の吹き出し: 雲形 10">
            <a:extLst>
              <a:ext uri="{FF2B5EF4-FFF2-40B4-BE49-F238E27FC236}">
                <a16:creationId xmlns:a16="http://schemas.microsoft.com/office/drawing/2014/main" id="{DAA3856E-E7A1-46A0-A38F-888EFD68B0C2}"/>
              </a:ext>
            </a:extLst>
          </p:cNvPr>
          <p:cNvSpPr/>
          <p:nvPr/>
        </p:nvSpPr>
        <p:spPr>
          <a:xfrm>
            <a:off x="5676666" y="4157979"/>
            <a:ext cx="3134825" cy="1198993"/>
          </a:xfrm>
          <a:prstGeom prst="cloudCallout">
            <a:avLst>
              <a:gd name="adj1" fmla="val -37612"/>
              <a:gd name="adj2" fmla="val -48314"/>
            </a:avLst>
          </a:prstGeom>
        </p:spPr>
        <p:style>
          <a:lnRef idx="3">
            <a:schemeClr val="lt1"/>
          </a:lnRef>
          <a:fillRef idx="1">
            <a:schemeClr val="accent2"/>
          </a:fillRef>
          <a:effectRef idx="1">
            <a:schemeClr val="accent2"/>
          </a:effectRef>
          <a:fontRef idx="minor">
            <a:schemeClr val="lt1"/>
          </a:fontRef>
        </p:style>
        <p:txBody>
          <a:bodyPr rtlCol="0" anchor="ctr"/>
          <a:lstStyle/>
          <a:p>
            <a:r>
              <a:rPr lang="ja-JP" altLang="en-US" dirty="0">
                <a:solidFill>
                  <a:prstClr val="white"/>
                </a:solidFill>
                <a:latin typeface="メイリオ" panose="020B0604030504040204" pitchFamily="50" charset="-128"/>
                <a:ea typeface="メイリオ" panose="020B0604030504040204" pitchFamily="50" charset="-128"/>
              </a:rPr>
              <a:t>安全管理体制が</a:t>
            </a:r>
            <a:endParaRPr lang="en-US" altLang="ja-JP" dirty="0">
              <a:solidFill>
                <a:prstClr val="white"/>
              </a:solidFill>
              <a:latin typeface="メイリオ" panose="020B0604030504040204" pitchFamily="50" charset="-128"/>
              <a:ea typeface="メイリオ" panose="020B0604030504040204" pitchFamily="50" charset="-128"/>
            </a:endParaRPr>
          </a:p>
          <a:p>
            <a:r>
              <a:rPr lang="ja-JP" altLang="en-US" dirty="0">
                <a:solidFill>
                  <a:prstClr val="white"/>
                </a:solidFill>
                <a:latin typeface="メイリオ" panose="020B0604030504040204" pitchFamily="50" charset="-128"/>
                <a:ea typeface="メイリオ" panose="020B0604030504040204" pitchFamily="50" charset="-128"/>
              </a:rPr>
              <a:t>追い付いていない。</a:t>
            </a:r>
          </a:p>
        </p:txBody>
      </p:sp>
      <p:sp>
        <p:nvSpPr>
          <p:cNvPr id="12" name="正方形/長方形 11">
            <a:extLst>
              <a:ext uri="{FF2B5EF4-FFF2-40B4-BE49-F238E27FC236}">
                <a16:creationId xmlns:a16="http://schemas.microsoft.com/office/drawing/2014/main" id="{E6018701-0360-49E5-8AB6-9FDC52AE264D}"/>
              </a:ext>
            </a:extLst>
          </p:cNvPr>
          <p:cNvSpPr/>
          <p:nvPr/>
        </p:nvSpPr>
        <p:spPr>
          <a:xfrm>
            <a:off x="4539474" y="4479413"/>
            <a:ext cx="973674" cy="278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3" name="正方形/長方形 12"/>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2400" dirty="0">
                <a:solidFill>
                  <a:prstClr val="white"/>
                </a:solidFill>
                <a:latin typeface="メイリオ" panose="020B0604030504040204" pitchFamily="50" charset="-128"/>
                <a:ea typeface="メイリオ" panose="020B0604030504040204" pitchFamily="50" charset="-128"/>
              </a:rPr>
              <a:t>　　　第２章　プールに関する基礎知識</a:t>
            </a:r>
          </a:p>
        </p:txBody>
      </p:sp>
      <p:sp>
        <p:nvSpPr>
          <p:cNvPr id="14" name="テキスト ボックス 13">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solidFill>
                  <a:prstClr val="black"/>
                </a:solidFill>
                <a:latin typeface="メイリオ" panose="020B0604030504040204" pitchFamily="50" charset="-128"/>
                <a:ea typeface="メイリオ" panose="020B0604030504040204" pitchFamily="50" charset="-128"/>
              </a:rPr>
              <a:t>プールの種別</a:t>
            </a:r>
          </a:p>
        </p:txBody>
      </p:sp>
      <p:sp useBgFill="1">
        <p:nvSpPr>
          <p:cNvPr id="15" name="テキスト ボックス 14">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solidFill>
                  <a:prstClr val="black"/>
                </a:solidFill>
                <a:latin typeface="メイリオ" panose="020B0604030504040204" pitchFamily="50" charset="-128"/>
                <a:ea typeface="メイリオ" panose="020B0604030504040204" pitchFamily="50" charset="-128"/>
              </a:rPr>
              <a:t>2</a:t>
            </a:r>
          </a:p>
        </p:txBody>
      </p:sp>
      <p:sp>
        <p:nvSpPr>
          <p:cNvPr id="16" name="テキスト ボックス 15"/>
          <p:cNvSpPr txBox="1"/>
          <p:nvPr/>
        </p:nvSpPr>
        <p:spPr>
          <a:xfrm>
            <a:off x="5548794" y="2186794"/>
            <a:ext cx="3595206" cy="1569660"/>
          </a:xfrm>
          <a:prstGeom prst="rect">
            <a:avLst/>
          </a:prstGeom>
          <a:noFill/>
        </p:spPr>
        <p:txBody>
          <a:bodyPr wrap="square" rtlCol="0">
            <a:spAutoFit/>
          </a:bodyPr>
          <a:lstStyle/>
          <a:p>
            <a:r>
              <a:rPr lang="ja-JP" altLang="en-US" sz="2400" b="1" dirty="0">
                <a:solidFill>
                  <a:prstClr val="black"/>
                </a:solidFill>
                <a:latin typeface="メイリオ" panose="020B0604030504040204" pitchFamily="50" charset="-128"/>
                <a:ea typeface="メイリオ" panose="020B0604030504040204" pitchFamily="50" charset="-128"/>
              </a:rPr>
              <a:t>プールは大きく左記の</a:t>
            </a:r>
            <a:endParaRPr lang="en-US" altLang="ja-JP" sz="2400" b="1" dirty="0">
              <a:solidFill>
                <a:prstClr val="black"/>
              </a:solidFill>
              <a:latin typeface="メイリオ" panose="020B0604030504040204" pitchFamily="50" charset="-128"/>
              <a:ea typeface="メイリオ" panose="020B0604030504040204" pitchFamily="50" charset="-128"/>
            </a:endParaRPr>
          </a:p>
          <a:p>
            <a:r>
              <a:rPr lang="ja-JP" altLang="en-US" sz="2400" b="1" dirty="0">
                <a:solidFill>
                  <a:prstClr val="black"/>
                </a:solidFill>
                <a:latin typeface="メイリオ" panose="020B0604030504040204" pitchFamily="50" charset="-128"/>
                <a:ea typeface="メイリオ" panose="020B0604030504040204" pitchFamily="50" charset="-128"/>
              </a:rPr>
              <a:t>ように分類されるが、</a:t>
            </a:r>
            <a:endParaRPr lang="en-US" altLang="ja-JP" sz="2400" b="1" dirty="0">
              <a:solidFill>
                <a:prstClr val="black"/>
              </a:solidFill>
              <a:latin typeface="メイリオ" panose="020B0604030504040204" pitchFamily="50" charset="-128"/>
              <a:ea typeface="メイリオ" panose="020B0604030504040204" pitchFamily="50" charset="-128"/>
            </a:endParaRPr>
          </a:p>
          <a:p>
            <a:r>
              <a:rPr lang="ja-JP" altLang="en-US" sz="2400" b="1" dirty="0">
                <a:solidFill>
                  <a:prstClr val="black"/>
                </a:solidFill>
                <a:latin typeface="メイリオ" panose="020B0604030504040204" pitchFamily="50" charset="-128"/>
                <a:ea typeface="メイリオ" panose="020B0604030504040204" pitchFamily="50" charset="-128"/>
              </a:rPr>
              <a:t>その合計は、</a:t>
            </a:r>
            <a:endParaRPr lang="en-US" altLang="ja-JP" sz="2400" b="1" dirty="0">
              <a:solidFill>
                <a:prstClr val="black"/>
              </a:solidFill>
              <a:latin typeface="メイリオ" panose="020B0604030504040204" pitchFamily="50" charset="-128"/>
              <a:ea typeface="メイリオ" panose="020B0604030504040204" pitchFamily="50" charset="-128"/>
            </a:endParaRPr>
          </a:p>
          <a:p>
            <a:r>
              <a:rPr lang="ja-JP" altLang="en-US" sz="2400" b="1" dirty="0">
                <a:solidFill>
                  <a:srgbClr val="0000CC"/>
                </a:solidFill>
                <a:latin typeface="メイリオ" panose="020B0604030504040204" pitchFamily="50" charset="-128"/>
                <a:ea typeface="メイリオ" panose="020B0604030504040204" pitchFamily="50" charset="-128"/>
              </a:rPr>
              <a:t>約</a:t>
            </a:r>
            <a:r>
              <a:rPr lang="en-US" altLang="ja-JP" sz="2400" b="1" dirty="0">
                <a:solidFill>
                  <a:srgbClr val="0000CC"/>
                </a:solidFill>
                <a:latin typeface="メイリオ" panose="020B0604030504040204" pitchFamily="50" charset="-128"/>
                <a:ea typeface="メイリオ" panose="020B0604030504040204" pitchFamily="50" charset="-128"/>
              </a:rPr>
              <a:t>30500</a:t>
            </a:r>
            <a:r>
              <a:rPr lang="ja-JP" altLang="en-US" sz="2400" b="1" dirty="0">
                <a:solidFill>
                  <a:srgbClr val="0000CC"/>
                </a:solidFill>
                <a:latin typeface="メイリオ" panose="020B0604030504040204" pitchFamily="50" charset="-128"/>
                <a:ea typeface="メイリオ" panose="020B0604030504040204" pitchFamily="50" charset="-128"/>
              </a:rPr>
              <a:t>程ある。</a:t>
            </a:r>
          </a:p>
        </p:txBody>
      </p:sp>
      <p:sp>
        <p:nvSpPr>
          <p:cNvPr id="17" name="テキスト ボックス 16"/>
          <p:cNvSpPr txBox="1"/>
          <p:nvPr/>
        </p:nvSpPr>
        <p:spPr>
          <a:xfrm>
            <a:off x="1013244" y="5984764"/>
            <a:ext cx="7588157" cy="707886"/>
          </a:xfrm>
          <a:prstGeom prst="rect">
            <a:avLst/>
          </a:prstGeom>
          <a:noFill/>
        </p:spPr>
        <p:txBody>
          <a:bodyPr wrap="square" rtlCol="0">
            <a:spAutoFit/>
          </a:bodyPr>
          <a:lstStyle/>
          <a:p>
            <a:r>
              <a:rPr lang="ja-JP" altLang="en-US" sz="2000" dirty="0">
                <a:solidFill>
                  <a:prstClr val="black"/>
                </a:solidFill>
                <a:latin typeface="メイリオ" panose="020B0604030504040204" pitchFamily="50" charset="-128"/>
                <a:ea typeface="メイリオ" panose="020B0604030504040204" pitchFamily="50" charset="-128"/>
              </a:rPr>
              <a:t>一般市民には開放されていないものとして、訓練用プール、</a:t>
            </a:r>
            <a:endParaRPr lang="en-US" altLang="ja-JP" sz="2000" dirty="0">
              <a:solidFill>
                <a:prstClr val="black"/>
              </a:solidFill>
              <a:latin typeface="メイリオ" panose="020B0604030504040204" pitchFamily="50" charset="-128"/>
              <a:ea typeface="メイリオ" panose="020B0604030504040204" pitchFamily="50" charset="-128"/>
            </a:endParaRPr>
          </a:p>
          <a:p>
            <a:r>
              <a:rPr lang="ja-JP" altLang="en-US" sz="2000" dirty="0">
                <a:solidFill>
                  <a:prstClr val="black"/>
                </a:solidFill>
                <a:latin typeface="メイリオ" panose="020B0604030504040204" pitchFamily="50" charset="-128"/>
                <a:ea typeface="メイリオ" panose="020B0604030504040204" pitchFamily="50" charset="-128"/>
              </a:rPr>
              <a:t>潜水用プール、家庭用プール、医療用プール等もある。</a:t>
            </a:r>
          </a:p>
        </p:txBody>
      </p:sp>
      <p:sp>
        <p:nvSpPr>
          <p:cNvPr id="18" name="テキスト ボックス 17"/>
          <p:cNvSpPr txBox="1"/>
          <p:nvPr/>
        </p:nvSpPr>
        <p:spPr>
          <a:xfrm>
            <a:off x="44304" y="537478"/>
            <a:ext cx="1263001" cy="369332"/>
          </a:xfrm>
          <a:prstGeom prst="rect">
            <a:avLst/>
          </a:prstGeom>
          <a:noFill/>
        </p:spPr>
        <p:txBody>
          <a:bodyPr wrap="square" rtlCol="0">
            <a:spAutoFit/>
          </a:bodyPr>
          <a:lstStyle/>
          <a:p>
            <a:r>
              <a:rPr lang="en-US" altLang="ja-JP" dirty="0">
                <a:solidFill>
                  <a:prstClr val="black"/>
                </a:solidFill>
              </a:rPr>
              <a:t>P9</a:t>
            </a:r>
            <a:r>
              <a:rPr lang="ja-JP" altLang="en-US" dirty="0" err="1">
                <a:solidFill>
                  <a:prstClr val="black"/>
                </a:solidFill>
              </a:rPr>
              <a:t>、</a:t>
            </a:r>
            <a:r>
              <a:rPr lang="en-US" altLang="ja-JP" dirty="0">
                <a:solidFill>
                  <a:prstClr val="black"/>
                </a:solidFill>
              </a:rPr>
              <a:t>P10</a:t>
            </a:r>
            <a:endParaRPr lang="ja-JP" altLang="en-US" dirty="0">
              <a:solidFill>
                <a:prstClr val="black"/>
              </a:solidFill>
            </a:endParaRPr>
          </a:p>
        </p:txBody>
      </p:sp>
      <p:sp>
        <p:nvSpPr>
          <p:cNvPr id="2" name="テキスト ボックス 1"/>
          <p:cNvSpPr txBox="1"/>
          <p:nvPr/>
        </p:nvSpPr>
        <p:spPr>
          <a:xfrm>
            <a:off x="4463182" y="2436785"/>
            <a:ext cx="1161904" cy="338554"/>
          </a:xfrm>
          <a:prstGeom prst="rect">
            <a:avLst/>
          </a:prstGeom>
          <a:noFill/>
        </p:spPr>
        <p:txBody>
          <a:bodyPr wrap="square" rtlCol="0">
            <a:spAutoFit/>
          </a:bodyPr>
          <a:lstStyle/>
          <a:p>
            <a:r>
              <a:rPr lang="ja-JP" altLang="en-US" sz="1600" b="1" dirty="0">
                <a:solidFill>
                  <a:srgbClr val="FF0000"/>
                </a:solidFill>
                <a:latin typeface="ＭＳ Ｐゴシック" panose="020B0600070205080204" pitchFamily="50" charset="-128"/>
                <a:cs typeface="Meiryo UI" panose="020B0604030504040204" pitchFamily="50" charset="-128"/>
              </a:rPr>
              <a:t>約</a:t>
            </a:r>
            <a:r>
              <a:rPr lang="en-US" altLang="ja-JP" sz="1600" b="1" dirty="0">
                <a:solidFill>
                  <a:srgbClr val="FF0000"/>
                </a:solidFill>
                <a:latin typeface="ＭＳ Ｐゴシック" panose="020B0600070205080204" pitchFamily="50" charset="-128"/>
                <a:cs typeface="Meiryo UI" panose="020B0604030504040204" pitchFamily="50" charset="-128"/>
              </a:rPr>
              <a:t>24,200</a:t>
            </a:r>
            <a:endParaRPr lang="ja-JP" altLang="en-US" sz="1600" b="1" dirty="0">
              <a:solidFill>
                <a:srgbClr val="FF0000"/>
              </a:solidFill>
              <a:latin typeface="ＭＳ Ｐゴシック" panose="020B0600070205080204" pitchFamily="50" charset="-128"/>
              <a:cs typeface="Meiryo UI" panose="020B0604030504040204" pitchFamily="50" charset="-128"/>
            </a:endParaRPr>
          </a:p>
        </p:txBody>
      </p:sp>
      <p:sp>
        <p:nvSpPr>
          <p:cNvPr id="19" name="テキスト ボックス 18"/>
          <p:cNvSpPr txBox="1"/>
          <p:nvPr/>
        </p:nvSpPr>
        <p:spPr>
          <a:xfrm>
            <a:off x="4643021" y="3529090"/>
            <a:ext cx="1161904" cy="338554"/>
          </a:xfrm>
          <a:prstGeom prst="rect">
            <a:avLst/>
          </a:prstGeom>
          <a:noFill/>
        </p:spPr>
        <p:txBody>
          <a:bodyPr wrap="square" rtlCol="0">
            <a:spAutoFit/>
          </a:bodyPr>
          <a:lstStyle/>
          <a:p>
            <a:r>
              <a:rPr lang="ja-JP" altLang="en-US" sz="1600" b="1" dirty="0">
                <a:solidFill>
                  <a:srgbClr val="FF0000"/>
                </a:solidFill>
                <a:latin typeface="ＭＳ Ｐゴシック" panose="020B0600070205080204" pitchFamily="50" charset="-128"/>
                <a:cs typeface="Meiryo UI" panose="020B0604030504040204" pitchFamily="50" charset="-128"/>
              </a:rPr>
              <a:t>約</a:t>
            </a:r>
            <a:r>
              <a:rPr lang="en-US" altLang="ja-JP" sz="1600" b="1" dirty="0">
                <a:solidFill>
                  <a:srgbClr val="FF0000"/>
                </a:solidFill>
                <a:latin typeface="ＭＳ Ｐゴシック" panose="020B0600070205080204" pitchFamily="50" charset="-128"/>
                <a:cs typeface="Meiryo UI" panose="020B0604030504040204" pitchFamily="50" charset="-128"/>
              </a:rPr>
              <a:t>3,800</a:t>
            </a:r>
            <a:endParaRPr lang="ja-JP" altLang="en-US" sz="1600" b="1" dirty="0">
              <a:solidFill>
                <a:srgbClr val="FF0000"/>
              </a:solidFill>
              <a:latin typeface="ＭＳ Ｐゴシック" panose="020B0600070205080204" pitchFamily="50" charset="-128"/>
              <a:cs typeface="Meiryo UI" panose="020B0604030504040204" pitchFamily="50" charset="-128"/>
            </a:endParaRPr>
          </a:p>
        </p:txBody>
      </p:sp>
      <p:sp>
        <p:nvSpPr>
          <p:cNvPr id="20" name="テキスト ボックス 19"/>
          <p:cNvSpPr txBox="1"/>
          <p:nvPr/>
        </p:nvSpPr>
        <p:spPr>
          <a:xfrm>
            <a:off x="4514762" y="4125015"/>
            <a:ext cx="1161904" cy="338554"/>
          </a:xfrm>
          <a:prstGeom prst="rect">
            <a:avLst/>
          </a:prstGeom>
          <a:noFill/>
        </p:spPr>
        <p:txBody>
          <a:bodyPr wrap="square" rtlCol="0">
            <a:spAutoFit/>
          </a:bodyPr>
          <a:lstStyle/>
          <a:p>
            <a:r>
              <a:rPr lang="ja-JP" altLang="en-US" sz="1600" b="1" dirty="0">
                <a:solidFill>
                  <a:srgbClr val="FF0000"/>
                </a:solidFill>
                <a:latin typeface="ＭＳ Ｐゴシック" panose="020B0600070205080204" pitchFamily="50" charset="-128"/>
                <a:cs typeface="Meiryo UI" panose="020B0604030504040204" pitchFamily="50" charset="-128"/>
              </a:rPr>
              <a:t>約</a:t>
            </a:r>
            <a:r>
              <a:rPr lang="en-US" altLang="ja-JP" sz="1600" b="1" dirty="0">
                <a:solidFill>
                  <a:srgbClr val="FF0000"/>
                </a:solidFill>
                <a:latin typeface="ＭＳ Ｐゴシック" panose="020B0600070205080204" pitchFamily="50" charset="-128"/>
                <a:cs typeface="Meiryo UI" panose="020B0604030504040204" pitchFamily="50" charset="-128"/>
              </a:rPr>
              <a:t>400</a:t>
            </a:r>
            <a:endParaRPr lang="ja-JP" altLang="en-US" sz="1600" b="1" dirty="0">
              <a:solidFill>
                <a:srgbClr val="FF0000"/>
              </a:solidFill>
              <a:latin typeface="ＭＳ Ｐゴシック" panose="020B0600070205080204" pitchFamily="50" charset="-128"/>
              <a:cs typeface="Meiryo UI" panose="020B0604030504040204" pitchFamily="50" charset="-128"/>
            </a:endParaRPr>
          </a:p>
        </p:txBody>
      </p:sp>
      <p:sp>
        <p:nvSpPr>
          <p:cNvPr id="21" name="テキスト ボックス 20"/>
          <p:cNvSpPr txBox="1"/>
          <p:nvPr/>
        </p:nvSpPr>
        <p:spPr>
          <a:xfrm>
            <a:off x="4461779" y="2822874"/>
            <a:ext cx="1161904" cy="338554"/>
          </a:xfrm>
          <a:prstGeom prst="rect">
            <a:avLst/>
          </a:prstGeom>
          <a:noFill/>
        </p:spPr>
        <p:txBody>
          <a:bodyPr wrap="square" rtlCol="0">
            <a:spAutoFit/>
          </a:bodyPr>
          <a:lstStyle/>
          <a:p>
            <a:r>
              <a:rPr lang="ja-JP" altLang="en-US" sz="1600" b="1" dirty="0">
                <a:solidFill>
                  <a:srgbClr val="FF0000"/>
                </a:solidFill>
                <a:latin typeface="ＭＳ Ｐゴシック" panose="020B0600070205080204" pitchFamily="50" charset="-128"/>
                <a:cs typeface="Meiryo UI" panose="020B0604030504040204" pitchFamily="50" charset="-128"/>
              </a:rPr>
              <a:t>約</a:t>
            </a:r>
            <a:r>
              <a:rPr lang="en-US" altLang="ja-JP" sz="1600" b="1" dirty="0">
                <a:solidFill>
                  <a:srgbClr val="FF0000"/>
                </a:solidFill>
                <a:latin typeface="ＭＳ Ｐゴシック" panose="020B0600070205080204" pitchFamily="50" charset="-128"/>
                <a:cs typeface="Meiryo UI" panose="020B0604030504040204" pitchFamily="50" charset="-128"/>
              </a:rPr>
              <a:t>2,100</a:t>
            </a:r>
            <a:endParaRPr lang="ja-JP" altLang="en-US" sz="1600" b="1" dirty="0">
              <a:solidFill>
                <a:srgbClr val="FF0000"/>
              </a:solidFill>
              <a:latin typeface="ＭＳ Ｐゴシック" panose="020B0600070205080204" pitchFamily="50" charset="-128"/>
              <a:cs typeface="Meiryo UI" panose="020B0604030504040204" pitchFamily="50" charset="-128"/>
            </a:endParaRPr>
          </a:p>
        </p:txBody>
      </p:sp>
      <p:sp>
        <p:nvSpPr>
          <p:cNvPr id="4" name="右中かっこ 3"/>
          <p:cNvSpPr/>
          <p:nvPr/>
        </p:nvSpPr>
        <p:spPr>
          <a:xfrm>
            <a:off x="4516177" y="3409753"/>
            <a:ext cx="166254" cy="363967"/>
          </a:xfrm>
          <a:prstGeom prst="righ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2" name="テキスト ボックス 21"/>
          <p:cNvSpPr txBox="1"/>
          <p:nvPr/>
        </p:nvSpPr>
        <p:spPr>
          <a:xfrm>
            <a:off x="3123910" y="2175023"/>
            <a:ext cx="829254" cy="338554"/>
          </a:xfrm>
          <a:prstGeom prst="rect">
            <a:avLst/>
          </a:prstGeom>
          <a:noFill/>
        </p:spPr>
        <p:txBody>
          <a:bodyPr wrap="square" rtlCol="0">
            <a:spAutoFit/>
          </a:bodyPr>
          <a:lstStyle/>
          <a:p>
            <a:r>
              <a:rPr lang="en-US" altLang="ja-JP" sz="1600" b="1" dirty="0">
                <a:solidFill>
                  <a:srgbClr val="FF0000"/>
                </a:solidFill>
                <a:latin typeface="ＭＳ Ｐゴシック" panose="020B0600070205080204" pitchFamily="50" charset="-128"/>
                <a:cs typeface="Meiryo UI" panose="020B0604030504040204" pitchFamily="50" charset="-128"/>
              </a:rPr>
              <a:t>2006</a:t>
            </a:r>
            <a:r>
              <a:rPr lang="ja-JP" altLang="en-US" sz="1600" b="1" dirty="0">
                <a:solidFill>
                  <a:srgbClr val="FF0000"/>
                </a:solidFill>
                <a:latin typeface="ＭＳ Ｐゴシック" panose="020B0600070205080204" pitchFamily="50" charset="-128"/>
                <a:cs typeface="Meiryo UI" panose="020B0604030504040204" pitchFamily="50" charset="-128"/>
              </a:rPr>
              <a:t>年</a:t>
            </a:r>
          </a:p>
        </p:txBody>
      </p:sp>
      <p:sp>
        <p:nvSpPr>
          <p:cNvPr id="23" name="テキスト ボックス 22"/>
          <p:cNvSpPr txBox="1"/>
          <p:nvPr/>
        </p:nvSpPr>
        <p:spPr>
          <a:xfrm>
            <a:off x="4497704" y="2144944"/>
            <a:ext cx="829254" cy="338554"/>
          </a:xfrm>
          <a:prstGeom prst="rect">
            <a:avLst/>
          </a:prstGeom>
          <a:noFill/>
        </p:spPr>
        <p:txBody>
          <a:bodyPr wrap="square" rtlCol="0">
            <a:spAutoFit/>
          </a:bodyPr>
          <a:lstStyle/>
          <a:p>
            <a:r>
              <a:rPr lang="en-US" altLang="ja-JP" sz="1600" b="1" dirty="0">
                <a:solidFill>
                  <a:srgbClr val="FF0000"/>
                </a:solidFill>
                <a:latin typeface="ＭＳ Ｐゴシック" panose="020B0600070205080204" pitchFamily="50" charset="-128"/>
                <a:cs typeface="Meiryo UI" panose="020B0604030504040204" pitchFamily="50" charset="-128"/>
              </a:rPr>
              <a:t>2014</a:t>
            </a:r>
            <a:r>
              <a:rPr lang="ja-JP" altLang="en-US" sz="1600" b="1" dirty="0">
                <a:solidFill>
                  <a:srgbClr val="FF0000"/>
                </a:solidFill>
                <a:latin typeface="ＭＳ Ｐゴシック" panose="020B0600070205080204" pitchFamily="50" charset="-128"/>
                <a:cs typeface="Meiryo UI" panose="020B0604030504040204" pitchFamily="50" charset="-128"/>
              </a:rPr>
              <a:t>年</a:t>
            </a:r>
          </a:p>
        </p:txBody>
      </p:sp>
      <p:sp>
        <p:nvSpPr>
          <p:cNvPr id="24" name="テキスト ボックス 23"/>
          <p:cNvSpPr txBox="1"/>
          <p:nvPr/>
        </p:nvSpPr>
        <p:spPr>
          <a:xfrm>
            <a:off x="4514762" y="4418923"/>
            <a:ext cx="1161904" cy="338554"/>
          </a:xfrm>
          <a:prstGeom prst="rect">
            <a:avLst/>
          </a:prstGeom>
          <a:noFill/>
        </p:spPr>
        <p:txBody>
          <a:bodyPr wrap="square" rtlCol="0">
            <a:spAutoFit/>
          </a:bodyPr>
          <a:lstStyle/>
          <a:p>
            <a:r>
              <a:rPr lang="ja-JP" altLang="en-US" sz="1600" b="1" dirty="0">
                <a:solidFill>
                  <a:srgbClr val="FF0000"/>
                </a:solidFill>
                <a:latin typeface="ＭＳ Ｐゴシック" panose="020B0600070205080204" pitchFamily="50" charset="-128"/>
                <a:cs typeface="Meiryo UI" panose="020B0604030504040204" pitchFamily="50" charset="-128"/>
              </a:rPr>
              <a:t>約</a:t>
            </a:r>
            <a:r>
              <a:rPr lang="en-US" altLang="ja-JP" sz="1600" b="1" dirty="0">
                <a:solidFill>
                  <a:srgbClr val="FF0000"/>
                </a:solidFill>
                <a:latin typeface="ＭＳ Ｐゴシック" panose="020B0600070205080204" pitchFamily="50" charset="-128"/>
                <a:cs typeface="Meiryo UI" panose="020B0604030504040204" pitchFamily="50" charset="-128"/>
              </a:rPr>
              <a:t>30500</a:t>
            </a:r>
            <a:endParaRPr lang="ja-JP" altLang="en-US" sz="1600" b="1" dirty="0">
              <a:solidFill>
                <a:srgbClr val="FF0000"/>
              </a:solidFill>
              <a:latin typeface="ＭＳ Ｐゴシック" panose="020B0600070205080204" pitchFamily="50" charset="-128"/>
              <a:cs typeface="Meiryo UI" panose="020B0604030504040204" pitchFamily="50" charset="-128"/>
            </a:endParaRPr>
          </a:p>
        </p:txBody>
      </p:sp>
      <p:sp>
        <p:nvSpPr>
          <p:cNvPr id="25" name="テキスト ボックス 24"/>
          <p:cNvSpPr txBox="1"/>
          <p:nvPr/>
        </p:nvSpPr>
        <p:spPr>
          <a:xfrm>
            <a:off x="6256661" y="3587177"/>
            <a:ext cx="1705084" cy="338554"/>
          </a:xfrm>
          <a:prstGeom prst="rect">
            <a:avLst/>
          </a:prstGeom>
          <a:noFill/>
        </p:spPr>
        <p:txBody>
          <a:bodyPr wrap="square" rtlCol="0">
            <a:spAutoFit/>
          </a:bodyPr>
          <a:lstStyle/>
          <a:p>
            <a:r>
              <a:rPr lang="ja-JP" altLang="en-US" sz="1600" b="1" dirty="0">
                <a:solidFill>
                  <a:srgbClr val="0000CC"/>
                </a:solidFill>
                <a:latin typeface="ＭＳ Ｐゴシック" panose="020B0600070205080204" pitchFamily="50" charset="-128"/>
                <a:cs typeface="Meiryo UI" panose="020B0604030504040204" pitchFamily="50" charset="-128"/>
              </a:rPr>
              <a:t>（</a:t>
            </a:r>
            <a:r>
              <a:rPr lang="en-US" altLang="ja-JP" sz="1600" b="1" dirty="0">
                <a:solidFill>
                  <a:srgbClr val="0000CC"/>
                </a:solidFill>
                <a:latin typeface="ＭＳ Ｐゴシック" panose="020B0600070205080204" pitchFamily="50" charset="-128"/>
                <a:cs typeface="Meiryo UI" panose="020B0604030504040204" pitchFamily="50" charset="-128"/>
              </a:rPr>
              <a:t>2014</a:t>
            </a:r>
            <a:r>
              <a:rPr lang="ja-JP" altLang="en-US" sz="1600" b="1" dirty="0">
                <a:solidFill>
                  <a:srgbClr val="0000CC"/>
                </a:solidFill>
                <a:latin typeface="ＭＳ Ｐゴシック" panose="020B0600070205080204" pitchFamily="50" charset="-128"/>
                <a:cs typeface="Meiryo UI" panose="020B0604030504040204" pitchFamily="50" charset="-128"/>
              </a:rPr>
              <a:t>年）</a:t>
            </a:r>
          </a:p>
        </p:txBody>
      </p:sp>
      <p:sp>
        <p:nvSpPr>
          <p:cNvPr id="26" name="テキスト ボックス 25"/>
          <p:cNvSpPr txBox="1"/>
          <p:nvPr/>
        </p:nvSpPr>
        <p:spPr>
          <a:xfrm>
            <a:off x="4549284" y="4797947"/>
            <a:ext cx="1009927" cy="553998"/>
          </a:xfrm>
          <a:prstGeom prst="rect">
            <a:avLst/>
          </a:prstGeom>
          <a:noFill/>
        </p:spPr>
        <p:txBody>
          <a:bodyPr wrap="square" rtlCol="0">
            <a:spAutoFit/>
          </a:bodyPr>
          <a:lstStyle/>
          <a:p>
            <a:pPr algn="ctr"/>
            <a:r>
              <a:rPr lang="ja-JP" altLang="en-US" sz="1000" b="1" dirty="0">
                <a:solidFill>
                  <a:srgbClr val="FF0000"/>
                </a:solidFill>
                <a:latin typeface="ＭＳ Ｐゴシック" panose="020B0600070205080204" pitchFamily="50" charset="-128"/>
                <a:cs typeface="Meiryo UI" panose="020B0604030504040204" pitchFamily="50" charset="-128"/>
              </a:rPr>
              <a:t>ｽﾎﾟｰﾂ施設</a:t>
            </a:r>
            <a:endParaRPr lang="en-US" altLang="ja-JP" sz="1000" b="1" dirty="0">
              <a:solidFill>
                <a:srgbClr val="FF0000"/>
              </a:solidFill>
              <a:latin typeface="ＭＳ Ｐゴシック" panose="020B0600070205080204" pitchFamily="50" charset="-128"/>
              <a:cs typeface="Meiryo UI" panose="020B0604030504040204" pitchFamily="50" charset="-128"/>
            </a:endParaRPr>
          </a:p>
          <a:p>
            <a:pPr algn="ctr"/>
            <a:r>
              <a:rPr lang="ja-JP" altLang="en-US" sz="1000" b="1" dirty="0">
                <a:solidFill>
                  <a:srgbClr val="FF0000"/>
                </a:solidFill>
                <a:latin typeface="ＭＳ Ｐゴシック" panose="020B0600070205080204" pitchFamily="50" charset="-128"/>
                <a:cs typeface="Meiryo UI" panose="020B0604030504040204" pitchFamily="50" charset="-128"/>
              </a:rPr>
              <a:t>現況調査</a:t>
            </a:r>
            <a:endParaRPr lang="en-US" altLang="ja-JP" sz="1000" b="1" dirty="0">
              <a:solidFill>
                <a:srgbClr val="FF0000"/>
              </a:solidFill>
              <a:latin typeface="ＭＳ Ｐゴシック" panose="020B0600070205080204" pitchFamily="50" charset="-128"/>
              <a:cs typeface="Meiryo UI" panose="020B0604030504040204" pitchFamily="50" charset="-128"/>
            </a:endParaRPr>
          </a:p>
          <a:p>
            <a:pPr algn="ctr"/>
            <a:r>
              <a:rPr lang="ja-JP" altLang="en-US" sz="1000" b="1" dirty="0">
                <a:solidFill>
                  <a:srgbClr val="FF0000"/>
                </a:solidFill>
                <a:latin typeface="ＭＳ Ｐゴシック" panose="020B0600070205080204" pitchFamily="50" charset="-128"/>
                <a:cs typeface="Meiryo UI" panose="020B0604030504040204" pitchFamily="50" charset="-128"/>
              </a:rPr>
              <a:t>（文部科学省）</a:t>
            </a:r>
          </a:p>
        </p:txBody>
      </p:sp>
    </p:spTree>
    <p:extLst>
      <p:ext uri="{BB962C8B-B14F-4D97-AF65-F5344CB8AC3E}">
        <p14:creationId xmlns:p14="http://schemas.microsoft.com/office/powerpoint/2010/main" val="898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75A3DC0-56F7-438B-B9B6-A26F697006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675" y="1919117"/>
            <a:ext cx="6465419" cy="4884473"/>
          </a:xfrm>
          <a:prstGeom prst="rect">
            <a:avLst/>
          </a:prstGeom>
        </p:spPr>
      </p:pic>
      <p:sp>
        <p:nvSpPr>
          <p:cNvPr id="9" name="正方形/長方形 8"/>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11" name="テキスト ボックス 1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プールの構造と管理</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3"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28648" y="1442008"/>
            <a:ext cx="3479327" cy="518054"/>
          </a:xfrm>
        </p:spPr>
        <p:txBody>
          <a:bodyPr anchor="ctr">
            <a:noAutofit/>
          </a:bodyPr>
          <a:lstStyle/>
          <a:p>
            <a:pPr>
              <a:buBlip>
                <a:blip r:embed="rId3"/>
              </a:buBlip>
            </a:pPr>
            <a:r>
              <a:rPr kumimoji="1" lang="en-US" altLang="ja-JP" sz="2400" b="1" dirty="0">
                <a:latin typeface="メイリオ" panose="020B0604030504040204" pitchFamily="50" charset="-128"/>
                <a:ea typeface="メイリオ" panose="020B0604030504040204" pitchFamily="50" charset="-128"/>
              </a:rPr>
              <a:t>1.</a:t>
            </a:r>
            <a:r>
              <a:rPr kumimoji="1" lang="ja-JP" altLang="en-US" sz="2400" b="1" dirty="0">
                <a:latin typeface="メイリオ" panose="020B0604030504040204" pitchFamily="50" charset="-128"/>
                <a:ea typeface="メイリオ" panose="020B0604030504040204" pitchFamily="50" charset="-128"/>
              </a:rPr>
              <a:t>プールの構造</a:t>
            </a:r>
            <a:endParaRPr kumimoji="1" lang="en-US" altLang="ja-JP" sz="2400" b="1"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266731" y="5322627"/>
            <a:ext cx="674962" cy="4094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07675" y="3794972"/>
            <a:ext cx="674962" cy="4094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75606" y="2992271"/>
            <a:ext cx="809537"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2074458" y="4817660"/>
            <a:ext cx="4558352" cy="1842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左矢印 20"/>
          <p:cNvSpPr/>
          <p:nvPr/>
        </p:nvSpPr>
        <p:spPr>
          <a:xfrm>
            <a:off x="6563457" y="4872251"/>
            <a:ext cx="419274" cy="6550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956386" y="4507019"/>
            <a:ext cx="2041905" cy="1631216"/>
          </a:xfrm>
          <a:prstGeom prst="rect">
            <a:avLst/>
          </a:prstGeom>
          <a:noFill/>
        </p:spPr>
        <p:txBody>
          <a:bodyPr wrap="square" rtlCol="0">
            <a:spAutoFit/>
          </a:bodyPr>
          <a:lstStyle/>
          <a:p>
            <a:r>
              <a:rPr kumimoji="1" lang="ja-JP" altLang="en-US" sz="2000" dirty="0">
                <a:solidFill>
                  <a:srgbClr val="0000CC"/>
                </a:solidFill>
                <a:latin typeface="メイリオ" panose="020B0604030504040204" pitchFamily="50" charset="-128"/>
                <a:ea typeface="メイリオ" panose="020B0604030504040204" pitchFamily="50" charset="-128"/>
              </a:rPr>
              <a:t>循環ろ過装置</a:t>
            </a:r>
            <a:r>
              <a:rPr kumimoji="1" lang="ja-JP" altLang="en-US" sz="2000" dirty="0">
                <a:latin typeface="メイリオ" panose="020B0604030504040204" pitchFamily="50" charset="-128"/>
                <a:ea typeface="メイリオ" panose="020B0604030504040204" pitchFamily="50" charset="-128"/>
              </a:rPr>
              <a:t>。</a:t>
            </a:r>
            <a:endParaRPr kumimoji="1" lang="en-US" altLang="ja-JP" sz="20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プール水を</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循環させて、</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水温･水質を</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一定に管理する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仕組み。</a:t>
            </a:r>
          </a:p>
        </p:txBody>
      </p:sp>
      <p:sp>
        <p:nvSpPr>
          <p:cNvPr id="23" name="テキスト ボックス 22"/>
          <p:cNvSpPr txBox="1"/>
          <p:nvPr/>
        </p:nvSpPr>
        <p:spPr>
          <a:xfrm>
            <a:off x="44304" y="549928"/>
            <a:ext cx="584343" cy="369332"/>
          </a:xfrm>
          <a:prstGeom prst="rect">
            <a:avLst/>
          </a:prstGeom>
          <a:noFill/>
        </p:spPr>
        <p:txBody>
          <a:bodyPr wrap="square" rtlCol="0">
            <a:spAutoFit/>
          </a:bodyPr>
          <a:lstStyle/>
          <a:p>
            <a:r>
              <a:rPr kumimoji="1" lang="en-US" altLang="ja-JP" dirty="0"/>
              <a:t>P11</a:t>
            </a:r>
            <a:endParaRPr kumimoji="1" lang="ja-JP" altLang="en-US" dirty="0"/>
          </a:p>
        </p:txBody>
      </p:sp>
    </p:spTree>
    <p:extLst>
      <p:ext uri="{BB962C8B-B14F-4D97-AF65-F5344CB8AC3E}">
        <p14:creationId xmlns:p14="http://schemas.microsoft.com/office/powerpoint/2010/main" val="106525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161388" y="2137770"/>
            <a:ext cx="6821224" cy="3616656"/>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Ø"/>
            </a:pPr>
            <a:r>
              <a:rPr lang="ja-JP" altLang="en-US" sz="2400" dirty="0">
                <a:solidFill>
                  <a:srgbClr val="0000CC"/>
                </a:solidFill>
                <a:latin typeface="メイリオ" panose="020B0604030504040204" pitchFamily="50" charset="-128"/>
                <a:ea typeface="メイリオ" panose="020B0604030504040204" pitchFamily="50" charset="-128"/>
              </a:rPr>
              <a:t>浄化</a:t>
            </a:r>
            <a:r>
              <a:rPr lang="ja-JP" altLang="en-US" sz="2400" dirty="0">
                <a:latin typeface="メイリオ" panose="020B0604030504040204" pitchFamily="50" charset="-128"/>
                <a:ea typeface="メイリオ" panose="020B0604030504040204" pitchFamily="50" charset="-128"/>
              </a:rPr>
              <a:t>（水の循環再利用が主流）</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　●水中の浮遊物を処理</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　　⇒汚れをクリアにする＝見た目がキレイ</a:t>
            </a:r>
            <a:r>
              <a:rPr lang="en-US" altLang="ja-JP" sz="2400" dirty="0">
                <a:latin typeface="メイリオ" panose="020B0604030504040204" pitchFamily="50" charset="-128"/>
                <a:ea typeface="メイリオ" panose="020B0604030504040204" pitchFamily="50" charset="-128"/>
              </a:rPr>
              <a:t>‼</a:t>
            </a:r>
          </a:p>
          <a:p>
            <a:pPr marL="0" indent="0">
              <a:buNone/>
            </a:pPr>
            <a:endParaRPr lang="en-US" altLang="ja-JP" sz="2400" dirty="0">
              <a:latin typeface="メイリオ" panose="020B0604030504040204" pitchFamily="50" charset="-128"/>
              <a:ea typeface="メイリオ" panose="020B0604030504040204" pitchFamily="50" charset="-128"/>
            </a:endParaRPr>
          </a:p>
          <a:p>
            <a:pPr>
              <a:buFont typeface="Wingdings" panose="05000000000000000000" pitchFamily="2" charset="2"/>
              <a:buChar char="Ø"/>
            </a:pPr>
            <a:r>
              <a:rPr lang="ja-JP" altLang="en-US" sz="2400" dirty="0">
                <a:solidFill>
                  <a:srgbClr val="0000CC"/>
                </a:solidFill>
                <a:latin typeface="メイリオ" panose="020B0604030504040204" pitchFamily="50" charset="-128"/>
                <a:ea typeface="メイリオ" panose="020B0604030504040204" pitchFamily="50" charset="-128"/>
              </a:rPr>
              <a:t>滅菌</a:t>
            </a:r>
            <a:r>
              <a:rPr lang="ja-JP" altLang="en-US" sz="2400" dirty="0">
                <a:latin typeface="メイリオ" panose="020B0604030504040204" pitchFamily="50" charset="-128"/>
                <a:ea typeface="メイリオ" panose="020B0604030504040204" pitchFamily="50" charset="-128"/>
              </a:rPr>
              <a:t>（塩素を主体）</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　●水中の細菌を殺す</a:t>
            </a:r>
            <a:endParaRPr lang="en-US" altLang="ja-JP" sz="2400" dirty="0">
              <a:latin typeface="メイリオ" panose="020B0604030504040204" pitchFamily="50" charset="-128"/>
              <a:ea typeface="メイリオ" panose="020B0604030504040204" pitchFamily="50" charset="-128"/>
            </a:endParaRPr>
          </a:p>
          <a:p>
            <a:pPr marL="0" indent="0">
              <a:buNone/>
            </a:pPr>
            <a:r>
              <a:rPr lang="ja-JP" altLang="en-US" sz="2400" dirty="0">
                <a:latin typeface="メイリオ" panose="020B0604030504040204" pitchFamily="50" charset="-128"/>
                <a:ea typeface="メイリオ" panose="020B0604030504040204" pitchFamily="50" charset="-128"/>
              </a:rPr>
              <a:t>　　⇒人体に有害な菌を</a:t>
            </a:r>
            <a:r>
              <a:rPr lang="ja-JP" altLang="en-US" sz="2400" dirty="0" err="1">
                <a:latin typeface="メイリオ" panose="020B0604030504040204" pitchFamily="50" charset="-128"/>
                <a:ea typeface="メイリオ" panose="020B0604030504040204" pitchFamily="50" charset="-128"/>
              </a:rPr>
              <a:t>滅する</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プールの構造と管理</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0"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28648" y="1442008"/>
            <a:ext cx="4693979" cy="518054"/>
          </a:xfrm>
        </p:spPr>
        <p:txBody>
          <a:bodyPr anchor="ctr">
            <a:noAutofit/>
          </a:bodyPr>
          <a:lstStyle/>
          <a:p>
            <a:pPr>
              <a:buBlip>
                <a:blip r:embed="rId2"/>
              </a:buBlip>
            </a:pPr>
            <a:r>
              <a:rPr kumimoji="1" lang="en-US" altLang="ja-JP" sz="2400" b="1" dirty="0">
                <a:latin typeface="メイリオ" panose="020B0604030504040204" pitchFamily="50" charset="-128"/>
                <a:ea typeface="メイリオ" panose="020B0604030504040204" pitchFamily="50" charset="-128"/>
              </a:rPr>
              <a:t>2.</a:t>
            </a:r>
            <a:r>
              <a:rPr kumimoji="1" lang="ja-JP" altLang="en-US" sz="2400" b="1" dirty="0">
                <a:latin typeface="メイリオ" panose="020B0604030504040204" pitchFamily="50" charset="-128"/>
                <a:ea typeface="メイリオ" panose="020B0604030504040204" pitchFamily="50" charset="-128"/>
              </a:rPr>
              <a:t>プール水の循環濾過</a:t>
            </a:r>
            <a:endParaRPr kumimoji="1" lang="en-US" altLang="ja-JP" sz="2400" b="1"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44304" y="549928"/>
            <a:ext cx="584343" cy="369332"/>
          </a:xfrm>
          <a:prstGeom prst="rect">
            <a:avLst/>
          </a:prstGeom>
          <a:noFill/>
        </p:spPr>
        <p:txBody>
          <a:bodyPr wrap="square" rtlCol="0">
            <a:spAutoFit/>
          </a:bodyPr>
          <a:lstStyle/>
          <a:p>
            <a:r>
              <a:rPr kumimoji="1" lang="en-US" altLang="ja-JP" dirty="0"/>
              <a:t>P12</a:t>
            </a:r>
            <a:endParaRPr kumimoji="1" lang="ja-JP" altLang="en-US" dirty="0"/>
          </a:p>
        </p:txBody>
      </p:sp>
    </p:spTree>
    <p:extLst>
      <p:ext uri="{BB962C8B-B14F-4D97-AF65-F5344CB8AC3E}">
        <p14:creationId xmlns:p14="http://schemas.microsoft.com/office/powerpoint/2010/main" val="138748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21D1CD3-F2D5-4704-B156-95237DEECC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2" y="1983576"/>
            <a:ext cx="9144000" cy="3076891"/>
          </a:xfrm>
          <a:prstGeom prst="rect">
            <a:avLst/>
          </a:prstGeom>
        </p:spPr>
      </p:pic>
      <p:sp>
        <p:nvSpPr>
          <p:cNvPr id="8" name="正方形/長方形 7">
            <a:extLst>
              <a:ext uri="{FF2B5EF4-FFF2-40B4-BE49-F238E27FC236}">
                <a16:creationId xmlns:a16="http://schemas.microsoft.com/office/drawing/2014/main" id="{0DC148DE-5BFB-4736-BB34-59D0D3266224}"/>
              </a:ext>
            </a:extLst>
          </p:cNvPr>
          <p:cNvSpPr/>
          <p:nvPr/>
        </p:nvSpPr>
        <p:spPr>
          <a:xfrm>
            <a:off x="1752600" y="2591507"/>
            <a:ext cx="1524000" cy="2857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1" name="正方形/長方形 10">
            <a:extLst>
              <a:ext uri="{FF2B5EF4-FFF2-40B4-BE49-F238E27FC236}">
                <a16:creationId xmlns:a16="http://schemas.microsoft.com/office/drawing/2014/main" id="{D932516F-FD9C-41A6-9B8E-22ED642198E2}"/>
              </a:ext>
            </a:extLst>
          </p:cNvPr>
          <p:cNvSpPr/>
          <p:nvPr/>
        </p:nvSpPr>
        <p:spPr>
          <a:xfrm>
            <a:off x="1895475" y="3312045"/>
            <a:ext cx="1009650" cy="2857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2" name="正方形/長方形 11">
            <a:extLst>
              <a:ext uri="{FF2B5EF4-FFF2-40B4-BE49-F238E27FC236}">
                <a16:creationId xmlns:a16="http://schemas.microsoft.com/office/drawing/2014/main" id="{AD4FA0FD-588F-4728-84D4-3E7AA4A7AAFD}"/>
              </a:ext>
            </a:extLst>
          </p:cNvPr>
          <p:cNvSpPr/>
          <p:nvPr/>
        </p:nvSpPr>
        <p:spPr>
          <a:xfrm>
            <a:off x="4305300" y="3285162"/>
            <a:ext cx="2533649" cy="2889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9" name="吹き出し: 折線 8">
            <a:extLst>
              <a:ext uri="{FF2B5EF4-FFF2-40B4-BE49-F238E27FC236}">
                <a16:creationId xmlns:a16="http://schemas.microsoft.com/office/drawing/2014/main" id="{DC8FBF2C-89CD-4A19-93B7-54DEC6D6B661}"/>
              </a:ext>
            </a:extLst>
          </p:cNvPr>
          <p:cNvSpPr/>
          <p:nvPr/>
        </p:nvSpPr>
        <p:spPr>
          <a:xfrm>
            <a:off x="5158865" y="4009388"/>
            <a:ext cx="3360167" cy="362291"/>
          </a:xfrm>
          <a:prstGeom prst="borderCallout2">
            <a:avLst>
              <a:gd name="adj1" fmla="val 26281"/>
              <a:gd name="adj2" fmla="val -2164"/>
              <a:gd name="adj3" fmla="val -10390"/>
              <a:gd name="adj4" fmla="val -7641"/>
              <a:gd name="adj5" fmla="val -116941"/>
              <a:gd name="adj6" fmla="val -7384"/>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以上だと人体に影響（赤目、脱色）</a:t>
            </a:r>
          </a:p>
        </p:txBody>
      </p:sp>
      <p:sp>
        <p:nvSpPr>
          <p:cNvPr id="15" name="吹き出し: 折線 14">
            <a:extLst>
              <a:ext uri="{FF2B5EF4-FFF2-40B4-BE49-F238E27FC236}">
                <a16:creationId xmlns:a16="http://schemas.microsoft.com/office/drawing/2014/main" id="{316DBAD9-7DDE-457E-AD3F-079F6D2A4DD3}"/>
              </a:ext>
            </a:extLst>
          </p:cNvPr>
          <p:cNvSpPr/>
          <p:nvPr/>
        </p:nvSpPr>
        <p:spPr>
          <a:xfrm>
            <a:off x="4778749" y="2644969"/>
            <a:ext cx="2296286" cy="335870"/>
          </a:xfrm>
          <a:prstGeom prst="borderCallout2">
            <a:avLst>
              <a:gd name="adj1" fmla="val 76486"/>
              <a:gd name="adj2" fmla="val -541"/>
              <a:gd name="adj3" fmla="val 78995"/>
              <a:gd name="adj4" fmla="val -11148"/>
              <a:gd name="adj5" fmla="val 207441"/>
              <a:gd name="adj6" fmla="val -80111"/>
            </a:avLst>
          </a:prstGeom>
          <a:solidFill>
            <a:schemeClr val="accent4">
              <a:lumMod val="40000"/>
              <a:lumOff val="6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以下だと菌が死なない</a:t>
            </a:r>
          </a:p>
        </p:txBody>
      </p:sp>
      <p:sp>
        <p:nvSpPr>
          <p:cNvPr id="16" name="テキスト ボックス 15">
            <a:extLst>
              <a:ext uri="{FF2B5EF4-FFF2-40B4-BE49-F238E27FC236}">
                <a16:creationId xmlns:a16="http://schemas.microsoft.com/office/drawing/2014/main" id="{CDBA2FE8-F933-4A09-84AC-15C066589AAD}"/>
              </a:ext>
            </a:extLst>
          </p:cNvPr>
          <p:cNvSpPr txBox="1"/>
          <p:nvPr/>
        </p:nvSpPr>
        <p:spPr>
          <a:xfrm>
            <a:off x="810424" y="5353510"/>
            <a:ext cx="7708608" cy="646331"/>
          </a:xfrm>
          <a:prstGeom prst="rect">
            <a:avLst/>
          </a:prstGeom>
          <a:noFill/>
          <a:ln w="19050">
            <a:noFill/>
            <a:prstDash val="dash"/>
          </a:ln>
        </p:spPr>
        <p:txBody>
          <a:bodyPr wrap="square" rtlCol="0">
            <a:spAutoFit/>
          </a:bodyPr>
          <a:lstStyle/>
          <a:p>
            <a:r>
              <a:rPr lang="ja-JP" altLang="en-US" dirty="0">
                <a:latin typeface="メイリオ" panose="020B0604030504040204" pitchFamily="50" charset="-128"/>
                <a:ea typeface="メイリオ" panose="020B0604030504040204" pitchFamily="50" charset="-128"/>
              </a:rPr>
              <a:t>◆水素イオン濃度</a:t>
            </a:r>
            <a:r>
              <a:rPr lang="en-US" altLang="ja-JP" dirty="0">
                <a:latin typeface="メイリオ" panose="020B0604030504040204" pitchFamily="50" charset="-128"/>
                <a:ea typeface="メイリオ" panose="020B0604030504040204" pitchFamily="50" charset="-128"/>
              </a:rPr>
              <a:t>(pH) </a:t>
            </a:r>
            <a:r>
              <a:rPr lang="ja-JP" altLang="en-US" dirty="0">
                <a:latin typeface="メイリオ" panose="020B0604030504040204" pitchFamily="50" charset="-128"/>
                <a:ea typeface="メイリオ" panose="020B0604030504040204" pitchFamily="50" charset="-128"/>
              </a:rPr>
              <a:t>⇒ 値が高くなると殺菌効果↘</a:t>
            </a:r>
            <a:r>
              <a:rPr lang="ja-JP" altLang="en-US" b="1"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値が低いと殺菌効果</a:t>
            </a:r>
            <a:r>
              <a:rPr lang="ja-JP" altLang="en-US" b="1"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だが金属の腐食促進</a:t>
            </a:r>
          </a:p>
        </p:txBody>
      </p:sp>
      <p:cxnSp>
        <p:nvCxnSpPr>
          <p:cNvPr id="18" name="直線コネクタ 17">
            <a:extLst>
              <a:ext uri="{FF2B5EF4-FFF2-40B4-BE49-F238E27FC236}">
                <a16:creationId xmlns:a16="http://schemas.microsoft.com/office/drawing/2014/main" id="{EF26BF29-1DAD-4F7A-BC26-211B6F0D3253}"/>
              </a:ext>
            </a:extLst>
          </p:cNvPr>
          <p:cNvCxnSpPr/>
          <p:nvPr/>
        </p:nvCxnSpPr>
        <p:spPr>
          <a:xfrm>
            <a:off x="3361" y="5060467"/>
            <a:ext cx="913727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67708383-7EF7-4B4F-A1D2-5F3A932024A9}"/>
              </a:ext>
            </a:extLst>
          </p:cNvPr>
          <p:cNvSpPr txBox="1"/>
          <p:nvPr/>
        </p:nvSpPr>
        <p:spPr>
          <a:xfrm>
            <a:off x="810424" y="6043223"/>
            <a:ext cx="7708608" cy="646331"/>
          </a:xfrm>
          <a:prstGeom prst="rect">
            <a:avLst/>
          </a:prstGeom>
          <a:noFill/>
          <a:ln w="19050">
            <a:noFill/>
            <a:prstDash val="dash"/>
          </a:ln>
        </p:spPr>
        <p:txBody>
          <a:bodyPr wrap="square" rtlCol="0">
            <a:spAutoFit/>
          </a:bodyPr>
          <a:lstStyle/>
          <a:p>
            <a:r>
              <a:rPr lang="ja-JP" altLang="en-US" dirty="0">
                <a:latin typeface="メイリオ" panose="020B0604030504040204" pitchFamily="50" charset="-128"/>
                <a:ea typeface="メイリオ" panose="020B0604030504040204" pitchFamily="50" charset="-128"/>
              </a:rPr>
              <a:t>◆遊離残留塩素濃度 ⇒ プール水の消毒管理の指針</a:t>
            </a:r>
            <a:endParaRPr lang="en-US" altLang="ja-JP"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a:t>
            </a:r>
            <a:r>
              <a:rPr lang="en-US" altLang="ja-JP" b="1" dirty="0">
                <a:solidFill>
                  <a:srgbClr val="0000CC"/>
                </a:solidFill>
                <a:latin typeface="メイリオ" panose="020B0604030504040204" pitchFamily="50" charset="-128"/>
                <a:ea typeface="メイリオ" panose="020B0604030504040204" pitchFamily="50" charset="-128"/>
              </a:rPr>
              <a:t>1</a:t>
            </a:r>
            <a:r>
              <a:rPr lang="ja-JP" altLang="en-US" b="1" dirty="0">
                <a:solidFill>
                  <a:srgbClr val="0000CC"/>
                </a:solidFill>
                <a:latin typeface="メイリオ" panose="020B0604030504040204" pitchFamily="50" charset="-128"/>
                <a:ea typeface="メイリオ" panose="020B0604030504040204" pitchFamily="50" charset="-128"/>
              </a:rPr>
              <a:t>日</a:t>
            </a:r>
            <a:r>
              <a:rPr lang="en-US" altLang="ja-JP" b="1" dirty="0">
                <a:solidFill>
                  <a:srgbClr val="0000CC"/>
                </a:solidFill>
                <a:latin typeface="メイリオ" panose="020B0604030504040204" pitchFamily="50" charset="-128"/>
                <a:ea typeface="メイリオ" panose="020B0604030504040204" pitchFamily="50" charset="-128"/>
              </a:rPr>
              <a:t>3</a:t>
            </a:r>
            <a:r>
              <a:rPr lang="ja-JP" altLang="en-US" b="1" dirty="0">
                <a:solidFill>
                  <a:srgbClr val="0000CC"/>
                </a:solidFill>
                <a:latin typeface="メイリオ" panose="020B0604030504040204" pitchFamily="50" charset="-128"/>
                <a:ea typeface="メイリオ" panose="020B0604030504040204" pitchFamily="50" charset="-128"/>
              </a:rPr>
              <a:t>回以上の測定</a:t>
            </a:r>
            <a:r>
              <a:rPr lang="ja-JP" altLang="en-US" dirty="0">
                <a:latin typeface="メイリオ" panose="020B0604030504040204" pitchFamily="50" charset="-128"/>
                <a:ea typeface="メイリオ" panose="020B0604030504040204" pitchFamily="50" charset="-128"/>
              </a:rPr>
              <a:t>（午前</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午後</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回）</a:t>
            </a:r>
          </a:p>
        </p:txBody>
      </p:sp>
      <p:sp>
        <p:nvSpPr>
          <p:cNvPr id="17" name="正方形/長方形 16"/>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21" name="テキスト ボックス 2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プールの構造と管理</a:t>
            </a:r>
          </a:p>
        </p:txBody>
      </p:sp>
      <p:sp useBgFill="1">
        <p:nvSpPr>
          <p:cNvPr id="22" name="テキスト ボックス 2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2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4693979"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4"/>
              </a:buBlip>
            </a:pPr>
            <a:r>
              <a:rPr lang="en-US" altLang="ja-JP" sz="2400" b="1" dirty="0">
                <a:latin typeface="メイリオ" panose="020B0604030504040204" pitchFamily="50" charset="-128"/>
                <a:ea typeface="メイリオ" panose="020B0604030504040204" pitchFamily="50" charset="-128"/>
              </a:rPr>
              <a:t>3.</a:t>
            </a:r>
            <a:r>
              <a:rPr lang="ja-JP" altLang="en-US" sz="2400" b="1" dirty="0">
                <a:latin typeface="メイリオ" panose="020B0604030504040204" pitchFamily="50" charset="-128"/>
                <a:ea typeface="メイリオ" panose="020B0604030504040204" pitchFamily="50" charset="-128"/>
              </a:rPr>
              <a:t>プールの水質</a:t>
            </a:r>
            <a:endParaRPr lang="en-US" altLang="ja-JP" sz="2400" b="1" dirty="0">
              <a:latin typeface="メイリオ" panose="020B0604030504040204" pitchFamily="50" charset="-128"/>
              <a:ea typeface="メイリオ" panose="020B0604030504040204" pitchFamily="50" charset="-128"/>
            </a:endParaRPr>
          </a:p>
        </p:txBody>
      </p:sp>
      <p:cxnSp>
        <p:nvCxnSpPr>
          <p:cNvPr id="13" name="直線コネクタ 12"/>
          <p:cNvCxnSpPr/>
          <p:nvPr/>
        </p:nvCxnSpPr>
        <p:spPr>
          <a:xfrm>
            <a:off x="379881" y="3560429"/>
            <a:ext cx="125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79881" y="2852214"/>
            <a:ext cx="125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2667" y="2591507"/>
            <a:ext cx="504967" cy="369332"/>
          </a:xfrm>
          <a:prstGeom prst="rect">
            <a:avLst/>
          </a:prstGeom>
          <a:noFill/>
        </p:spPr>
        <p:txBody>
          <a:bodyPr wrap="square" rtlCol="0">
            <a:spAutoFit/>
          </a:bodyPr>
          <a:lstStyle/>
          <a:p>
            <a:r>
              <a:rPr kumimoji="1" lang="ja-JP" altLang="en-US" dirty="0">
                <a:solidFill>
                  <a:srgbClr val="0000CC"/>
                </a:solidFill>
              </a:rPr>
              <a:t>★</a:t>
            </a:r>
          </a:p>
        </p:txBody>
      </p:sp>
      <p:sp>
        <p:nvSpPr>
          <p:cNvPr id="27" name="テキスト ボックス 26"/>
          <p:cNvSpPr txBox="1"/>
          <p:nvPr/>
        </p:nvSpPr>
        <p:spPr>
          <a:xfrm>
            <a:off x="42667" y="3291290"/>
            <a:ext cx="504967" cy="369332"/>
          </a:xfrm>
          <a:prstGeom prst="rect">
            <a:avLst/>
          </a:prstGeom>
          <a:noFill/>
        </p:spPr>
        <p:txBody>
          <a:bodyPr wrap="square" rtlCol="0">
            <a:spAutoFit/>
          </a:bodyPr>
          <a:lstStyle/>
          <a:p>
            <a:r>
              <a:rPr kumimoji="1" lang="ja-JP" altLang="en-US" dirty="0">
                <a:solidFill>
                  <a:srgbClr val="0000CC"/>
                </a:solidFill>
              </a:rPr>
              <a:t>★</a:t>
            </a:r>
          </a:p>
        </p:txBody>
      </p:sp>
      <p:sp>
        <p:nvSpPr>
          <p:cNvPr id="28" name="吹き出し: 折線 14">
            <a:extLst>
              <a:ext uri="{FF2B5EF4-FFF2-40B4-BE49-F238E27FC236}">
                <a16:creationId xmlns:a16="http://schemas.microsoft.com/office/drawing/2014/main" id="{316DBAD9-7DDE-457E-AD3F-079F6D2A4DD3}"/>
              </a:ext>
            </a:extLst>
          </p:cNvPr>
          <p:cNvSpPr/>
          <p:nvPr/>
        </p:nvSpPr>
        <p:spPr>
          <a:xfrm>
            <a:off x="4778749" y="1690534"/>
            <a:ext cx="3565185" cy="507743"/>
          </a:xfrm>
          <a:prstGeom prst="borderCallout2">
            <a:avLst>
              <a:gd name="adj1" fmla="val 76486"/>
              <a:gd name="adj2" fmla="val -541"/>
              <a:gd name="adj3" fmla="val 78995"/>
              <a:gd name="adj4" fmla="val -11148"/>
              <a:gd name="adj5" fmla="val 184940"/>
              <a:gd name="adj6" fmla="val -41397"/>
            </a:avLst>
          </a:prstGeom>
          <a:solidFill>
            <a:schemeClr val="accent4">
              <a:lumMod val="40000"/>
              <a:lumOff val="6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ろ過装置の配管類を腐食させずにかつ、</a:t>
            </a:r>
            <a:endParaRPr lang="en-US" altLang="ja-JP" sz="1400" dirty="0">
              <a:solidFill>
                <a:schemeClr val="tx1"/>
              </a:solidFill>
              <a:latin typeface="メイリオ" panose="020B0604030504040204" pitchFamily="50" charset="-128"/>
              <a:ea typeface="メイリオ" panose="020B0604030504040204" pitchFamily="50" charset="-128"/>
            </a:endParaRPr>
          </a:p>
          <a:p>
            <a:r>
              <a:rPr lang="ja-JP" altLang="en-US" sz="1400" dirty="0">
                <a:solidFill>
                  <a:schemeClr val="tx1"/>
                </a:solidFill>
                <a:latin typeface="メイリオ" panose="020B0604030504040204" pitchFamily="50" charset="-128"/>
                <a:ea typeface="メイリオ" panose="020B0604030504040204" pitchFamily="50" charset="-128"/>
              </a:rPr>
              <a:t>塩素の滅菌効果が低下しない範囲</a:t>
            </a:r>
          </a:p>
        </p:txBody>
      </p:sp>
      <p:sp>
        <p:nvSpPr>
          <p:cNvPr id="29" name="テキスト ボックス 28">
            <a:extLst>
              <a:ext uri="{FF2B5EF4-FFF2-40B4-BE49-F238E27FC236}">
                <a16:creationId xmlns:a16="http://schemas.microsoft.com/office/drawing/2014/main" id="{CDBA2FE8-F933-4A09-84AC-15C066589AAD}"/>
              </a:ext>
            </a:extLst>
          </p:cNvPr>
          <p:cNvSpPr txBox="1"/>
          <p:nvPr/>
        </p:nvSpPr>
        <p:spPr>
          <a:xfrm>
            <a:off x="57369" y="1729495"/>
            <a:ext cx="718980" cy="338554"/>
          </a:xfrm>
          <a:prstGeom prst="rect">
            <a:avLst/>
          </a:prstGeom>
          <a:noFill/>
          <a:ln w="19050">
            <a:noFill/>
            <a:prstDash val="dash"/>
          </a:ln>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P13</a:t>
            </a:r>
            <a:endParaRPr lang="ja-JP" altLang="en-US" sz="1600"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4304" y="549928"/>
            <a:ext cx="584343" cy="369332"/>
          </a:xfrm>
          <a:prstGeom prst="rect">
            <a:avLst/>
          </a:prstGeom>
          <a:noFill/>
        </p:spPr>
        <p:txBody>
          <a:bodyPr wrap="square" rtlCol="0">
            <a:spAutoFit/>
          </a:bodyPr>
          <a:lstStyle/>
          <a:p>
            <a:r>
              <a:rPr kumimoji="1" lang="en-US" altLang="ja-JP" dirty="0"/>
              <a:t>P12</a:t>
            </a:r>
            <a:endParaRPr kumimoji="1" lang="ja-JP" altLang="en-US" dirty="0"/>
          </a:p>
        </p:txBody>
      </p:sp>
    </p:spTree>
    <p:extLst>
      <p:ext uri="{BB962C8B-B14F-4D97-AF65-F5344CB8AC3E}">
        <p14:creationId xmlns:p14="http://schemas.microsoft.com/office/powerpoint/2010/main" val="227867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54604CB-5855-4113-86C4-D1E7C2B026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487"/>
          <a:stretch/>
        </p:blipFill>
        <p:spPr>
          <a:xfrm>
            <a:off x="3944203" y="2746595"/>
            <a:ext cx="4868279" cy="2742503"/>
          </a:xfrm>
          <a:prstGeom prst="rect">
            <a:avLst/>
          </a:prstGeom>
        </p:spPr>
      </p:pic>
      <p:sp>
        <p:nvSpPr>
          <p:cNvPr id="17" name="テキスト ボックス 16">
            <a:extLst>
              <a:ext uri="{FF2B5EF4-FFF2-40B4-BE49-F238E27FC236}">
                <a16:creationId xmlns:a16="http://schemas.microsoft.com/office/drawing/2014/main" id="{81D78677-A7BA-44B0-B701-9C059E2D4CFB}"/>
              </a:ext>
            </a:extLst>
          </p:cNvPr>
          <p:cNvSpPr txBox="1"/>
          <p:nvPr/>
        </p:nvSpPr>
        <p:spPr>
          <a:xfrm>
            <a:off x="204717" y="2375407"/>
            <a:ext cx="3548680" cy="243528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水泳指導教本</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より</a:t>
            </a:r>
            <a:endParaRPr lang="en-US" altLang="ja-JP"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各種プログラムに適当とされる水温</a:t>
            </a:r>
            <a:endParaRPr lang="en-US" altLang="ja-JP" dirty="0">
              <a:latin typeface="メイリオ" panose="020B0604030504040204" pitchFamily="50" charset="-128"/>
              <a:ea typeface="メイリオ" panose="020B0604030504040204" pitchFamily="50" charset="-128"/>
            </a:endParaRPr>
          </a:p>
          <a:p>
            <a:endParaRPr lang="en-US" altLang="ja-JP" sz="825"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◆初心者指導</a:t>
            </a:r>
            <a:r>
              <a:rPr lang="en-US" altLang="ja-JP" dirty="0">
                <a:latin typeface="メイリオ" panose="020B0604030504040204" pitchFamily="50" charset="-128"/>
                <a:ea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rPr>
              <a:t>℃ぐらい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◆耐寒訓練　</a:t>
            </a:r>
            <a:r>
              <a:rPr lang="en-US" altLang="ja-JP" dirty="0">
                <a:latin typeface="メイリオ" panose="020B0604030504040204" pitchFamily="50" charset="-128"/>
                <a:ea typeface="メイリオ" panose="020B0604030504040204" pitchFamily="50" charset="-128"/>
              </a:rPr>
              <a:t>…20</a:t>
            </a:r>
            <a:r>
              <a:rPr lang="ja-JP" altLang="en-US" dirty="0">
                <a:latin typeface="メイリオ" panose="020B0604030504040204" pitchFamily="50" charset="-128"/>
                <a:ea typeface="メイリオ" panose="020B0604030504040204" pitchFamily="50" charset="-128"/>
              </a:rPr>
              <a:t>℃ぐらい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◆寒中水泳　</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℃以下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◆競技　　　</a:t>
            </a:r>
            <a:r>
              <a:rPr lang="en-US" altLang="ja-JP" dirty="0">
                <a:latin typeface="メイリオ" panose="020B0604030504040204" pitchFamily="50" charset="-128"/>
                <a:ea typeface="メイリオ" panose="020B0604030504040204" pitchFamily="50" charset="-128"/>
              </a:rPr>
              <a:t>…27</a:t>
            </a:r>
            <a:r>
              <a:rPr lang="ja-JP" altLang="en-US" dirty="0">
                <a:latin typeface="メイリオ" panose="020B0604030504040204" pitchFamily="50" charset="-128"/>
                <a:ea typeface="メイリオ" panose="020B0604030504040204" pitchFamily="50" charset="-128"/>
              </a:rPr>
              <a:t>℃ぐらい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◆水中歩行等</a:t>
            </a:r>
            <a:r>
              <a:rPr lang="en-US" altLang="ja-JP" dirty="0">
                <a:latin typeface="メイリオ" panose="020B0604030504040204" pitchFamily="50" charset="-128"/>
                <a:ea typeface="メイリオ" panose="020B0604030504040204" pitchFamily="50" charset="-128"/>
              </a:rPr>
              <a:t>…32</a:t>
            </a:r>
            <a:r>
              <a:rPr lang="ja-JP" altLang="en-US" dirty="0">
                <a:latin typeface="メイリオ" panose="020B0604030504040204" pitchFamily="50" charset="-128"/>
                <a:ea typeface="メイリオ" panose="020B0604030504040204" pitchFamily="50" charset="-128"/>
              </a:rPr>
              <a:t> ℃ぐらい</a:t>
            </a:r>
            <a:endParaRPr lang="ja-JP" altLang="en-US" sz="15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プールの構造と管理</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2"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4693979"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3"/>
              </a:buBlip>
            </a:pPr>
            <a:r>
              <a:rPr lang="en-US" altLang="ja-JP" sz="2400" b="1" dirty="0">
                <a:latin typeface="メイリオ" panose="020B0604030504040204" pitchFamily="50" charset="-128"/>
                <a:ea typeface="メイリオ" panose="020B0604030504040204" pitchFamily="50" charset="-128"/>
              </a:rPr>
              <a:t>4.</a:t>
            </a:r>
            <a:r>
              <a:rPr lang="ja-JP" altLang="en-US" sz="2400" b="1" dirty="0">
                <a:latin typeface="メイリオ" panose="020B0604030504040204" pitchFamily="50" charset="-128"/>
                <a:ea typeface="メイリオ" panose="020B0604030504040204" pitchFamily="50" charset="-128"/>
              </a:rPr>
              <a:t>プールの水温設定</a:t>
            </a:r>
            <a:endParaRPr lang="en-US" altLang="ja-JP" sz="2400" b="1" dirty="0">
              <a:latin typeface="メイリオ" panose="020B0604030504040204" pitchFamily="50" charset="-128"/>
              <a:ea typeface="メイリオ" panose="020B0604030504040204" pitchFamily="50" charset="-128"/>
            </a:endParaRPr>
          </a:p>
        </p:txBody>
      </p:sp>
      <p:cxnSp>
        <p:nvCxnSpPr>
          <p:cNvPr id="7" name="直線コネクタ 6"/>
          <p:cNvCxnSpPr/>
          <p:nvPr/>
        </p:nvCxnSpPr>
        <p:spPr>
          <a:xfrm>
            <a:off x="6310102" y="5117910"/>
            <a:ext cx="1428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1D78677-A7BA-44B0-B701-9C059E2D4CFB}"/>
              </a:ext>
            </a:extLst>
          </p:cNvPr>
          <p:cNvSpPr txBox="1"/>
          <p:nvPr/>
        </p:nvSpPr>
        <p:spPr>
          <a:xfrm>
            <a:off x="3944203" y="2375408"/>
            <a:ext cx="5043895"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b="1" dirty="0">
                <a:latin typeface="メイリオ" panose="020B0604030504040204" pitchFamily="50" charset="-128"/>
                <a:ea typeface="メイリオ" panose="020B0604030504040204" pitchFamily="50" charset="-128"/>
              </a:rPr>
              <a:t>屋外プールにおける水温の考え方（一例）</a:t>
            </a:r>
            <a:endParaRPr lang="ja-JP" altLang="en-US"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3916907" y="2279872"/>
            <a:ext cx="5043895" cy="32474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8" name="正方形/長方形 17"/>
          <p:cNvSpPr/>
          <p:nvPr/>
        </p:nvSpPr>
        <p:spPr>
          <a:xfrm>
            <a:off x="180078" y="2282572"/>
            <a:ext cx="3588509" cy="32474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9" name="テキスト ボックス 18"/>
          <p:cNvSpPr txBox="1"/>
          <p:nvPr/>
        </p:nvSpPr>
        <p:spPr>
          <a:xfrm>
            <a:off x="44304" y="549928"/>
            <a:ext cx="1089037" cy="369332"/>
          </a:xfrm>
          <a:prstGeom prst="rect">
            <a:avLst/>
          </a:prstGeom>
          <a:noFill/>
        </p:spPr>
        <p:txBody>
          <a:bodyPr wrap="square" rtlCol="0">
            <a:spAutoFit/>
          </a:bodyPr>
          <a:lstStyle/>
          <a:p>
            <a:r>
              <a:rPr kumimoji="1" lang="en-US" altLang="ja-JP" dirty="0"/>
              <a:t>P12</a:t>
            </a:r>
            <a:r>
              <a:rPr kumimoji="1" lang="ja-JP" altLang="en-US" dirty="0" err="1"/>
              <a:t>、</a:t>
            </a:r>
            <a:r>
              <a:rPr kumimoji="1" lang="en-US" altLang="ja-JP" dirty="0"/>
              <a:t>P13</a:t>
            </a:r>
            <a:endParaRPr kumimoji="1" lang="ja-JP" altLang="en-US" dirty="0"/>
          </a:p>
        </p:txBody>
      </p:sp>
      <p:sp>
        <p:nvSpPr>
          <p:cNvPr id="21" name="テキスト ボックス 20"/>
          <p:cNvSpPr txBox="1"/>
          <p:nvPr/>
        </p:nvSpPr>
        <p:spPr>
          <a:xfrm>
            <a:off x="208225" y="1935301"/>
            <a:ext cx="584343" cy="369332"/>
          </a:xfrm>
          <a:prstGeom prst="rect">
            <a:avLst/>
          </a:prstGeom>
          <a:noFill/>
        </p:spPr>
        <p:txBody>
          <a:bodyPr wrap="square" rtlCol="0">
            <a:spAutoFit/>
          </a:bodyPr>
          <a:lstStyle/>
          <a:p>
            <a:r>
              <a:rPr kumimoji="1" lang="en-US" altLang="ja-JP" dirty="0"/>
              <a:t>P12</a:t>
            </a:r>
            <a:endParaRPr kumimoji="1" lang="ja-JP" altLang="en-US" dirty="0"/>
          </a:p>
        </p:txBody>
      </p:sp>
      <p:sp>
        <p:nvSpPr>
          <p:cNvPr id="22" name="テキスト ボックス 21"/>
          <p:cNvSpPr txBox="1"/>
          <p:nvPr/>
        </p:nvSpPr>
        <p:spPr>
          <a:xfrm>
            <a:off x="3916907" y="1960062"/>
            <a:ext cx="584343" cy="369332"/>
          </a:xfrm>
          <a:prstGeom prst="rect">
            <a:avLst/>
          </a:prstGeom>
          <a:noFill/>
        </p:spPr>
        <p:txBody>
          <a:bodyPr wrap="square" rtlCol="0">
            <a:spAutoFit/>
          </a:bodyPr>
          <a:lstStyle/>
          <a:p>
            <a:r>
              <a:rPr kumimoji="1" lang="en-US" altLang="ja-JP" dirty="0"/>
              <a:t>P13</a:t>
            </a:r>
            <a:endParaRPr kumimoji="1" lang="ja-JP" altLang="en-US" dirty="0"/>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1756759" y="5726473"/>
            <a:ext cx="7204043" cy="107901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latin typeface="メイリオ" panose="020B0604030504040204" pitchFamily="50" charset="-128"/>
                <a:ea typeface="メイリオ" panose="020B0604030504040204" pitchFamily="50" charset="-128"/>
              </a:rPr>
              <a:t>表</a:t>
            </a:r>
            <a:r>
              <a:rPr lang="en-US" altLang="ja-JP" sz="1800" dirty="0">
                <a:latin typeface="メイリオ" panose="020B0604030504040204" pitchFamily="50" charset="-128"/>
                <a:ea typeface="メイリオ" panose="020B0604030504040204" pitchFamily="50" charset="-128"/>
              </a:rPr>
              <a:t>2-3</a:t>
            </a:r>
            <a:r>
              <a:rPr lang="ja-JP" altLang="en-US" sz="1800" dirty="0">
                <a:latin typeface="メイリオ" panose="020B0604030504040204" pitchFamily="50" charset="-128"/>
                <a:ea typeface="メイリオ" panose="020B0604030504040204" pitchFamily="50" charset="-128"/>
              </a:rPr>
              <a:t>「やや適」の範囲でも（例</a:t>
            </a:r>
            <a:r>
              <a:rPr lang="en-US" altLang="ja-JP" sz="1800" dirty="0">
                <a:latin typeface="メイリオ" panose="020B0604030504040204" pitchFamily="50" charset="-128"/>
                <a:ea typeface="メイリオ" panose="020B0604030504040204" pitchFamily="50" charset="-128"/>
              </a:rPr>
              <a:t>:7</a:t>
            </a:r>
            <a:r>
              <a:rPr lang="ja-JP" altLang="en-US" sz="1800" dirty="0">
                <a:latin typeface="メイリオ" panose="020B0604030504040204" pitchFamily="50" charset="-128"/>
                <a:ea typeface="メイリオ" panose="020B0604030504040204" pitchFamily="50" charset="-128"/>
              </a:rPr>
              <a:t>月上旬の屋外プールなど）</a:t>
            </a:r>
            <a:endParaRPr lang="en-US" altLang="ja-JP" sz="1800" dirty="0">
              <a:latin typeface="メイリオ" panose="020B0604030504040204" pitchFamily="50" charset="-128"/>
              <a:ea typeface="メイリオ" panose="020B0604030504040204" pitchFamily="50" charset="-128"/>
            </a:endParaRPr>
          </a:p>
          <a:p>
            <a:pPr marL="0" indent="0">
              <a:lnSpc>
                <a:spcPct val="100000"/>
              </a:lnSpc>
              <a:buNone/>
            </a:pPr>
            <a:r>
              <a:rPr lang="ja-JP" altLang="en-US" sz="1800" dirty="0">
                <a:latin typeface="メイリオ" panose="020B0604030504040204" pitchFamily="50" charset="-128"/>
                <a:ea typeface="メイリオ" panose="020B0604030504040204" pitchFamily="50" charset="-128"/>
              </a:rPr>
              <a:t>特に子供は長時間の入水で体温がうばわれやすいので注意が必要。</a:t>
            </a:r>
            <a:endParaRPr lang="en-US" altLang="ja-JP" sz="1800" dirty="0">
              <a:latin typeface="メイリオ" panose="020B0604030504040204" pitchFamily="50" charset="-128"/>
              <a:ea typeface="メイリオ" panose="020B0604030504040204" pitchFamily="50" charset="-128"/>
            </a:endParaRPr>
          </a:p>
          <a:p>
            <a:pPr marL="0" indent="0">
              <a:lnSpc>
                <a:spcPct val="100000"/>
              </a:lnSpc>
              <a:buNone/>
            </a:pP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入水時間の配慮が必要です。</a:t>
            </a:r>
            <a:endParaRPr lang="en-US" altLang="ja-JP" sz="1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19502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2">
            <a:extLst>
              <a:ext uri="{FF2B5EF4-FFF2-40B4-BE49-F238E27FC236}">
                <a16:creationId xmlns:a16="http://schemas.microsoft.com/office/drawing/2014/main" id="{7C854ACE-CCFC-43BB-85B0-4DB3A1B600E2}"/>
              </a:ext>
            </a:extLst>
          </p:cNvPr>
          <p:cNvSpPr txBox="1">
            <a:spLocks/>
          </p:cNvSpPr>
          <p:nvPr/>
        </p:nvSpPr>
        <p:spPr>
          <a:xfrm>
            <a:off x="501634" y="2126244"/>
            <a:ext cx="5899166" cy="10887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メイリオ" panose="020B0604030504040204" pitchFamily="50" charset="-128"/>
                <a:ea typeface="メイリオ" panose="020B0604030504040204" pitchFamily="50" charset="-128"/>
              </a:rPr>
              <a:t>◆</a:t>
            </a:r>
            <a:r>
              <a:rPr lang="ja-JP" altLang="en-US" sz="1800" dirty="0">
                <a:solidFill>
                  <a:srgbClr val="FF0000"/>
                </a:solidFill>
                <a:latin typeface="メイリオ" panose="020B0604030504040204" pitchFamily="50" charset="-128"/>
                <a:ea typeface="メイリオ" panose="020B0604030504040204" pitchFamily="50" charset="-128"/>
              </a:rPr>
              <a:t>飛び込み事故</a:t>
            </a:r>
            <a:r>
              <a:rPr lang="ja-JP" altLang="en-US" sz="1800" dirty="0">
                <a:latin typeface="メイリオ" panose="020B0604030504040204" pitchFamily="50" charset="-128"/>
                <a:ea typeface="メイリオ" panose="020B0604030504040204" pitchFamily="50" charset="-128"/>
              </a:rPr>
              <a:t>（プール重大事故のひとつ）</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・スタート台の構造上の問題</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・利用者の誤った方法、未熟な技術（見よう見まね）</a:t>
            </a:r>
            <a:endParaRPr lang="en-US" altLang="ja-JP" sz="1800" dirty="0">
              <a:latin typeface="メイリオ" panose="020B0604030504040204" pitchFamily="50" charset="-128"/>
              <a:ea typeface="メイリオ" panose="020B0604030504040204" pitchFamily="50" charset="-128"/>
            </a:endParaRPr>
          </a:p>
        </p:txBody>
      </p:sp>
      <p:sp>
        <p:nvSpPr>
          <p:cNvPr id="3" name="吹き出し: 角を丸めた四角形 2">
            <a:extLst>
              <a:ext uri="{FF2B5EF4-FFF2-40B4-BE49-F238E27FC236}">
                <a16:creationId xmlns:a16="http://schemas.microsoft.com/office/drawing/2014/main" id="{E5253BD0-7C9E-420F-9CF1-D779F58A1B7E}"/>
              </a:ext>
            </a:extLst>
          </p:cNvPr>
          <p:cNvSpPr/>
          <p:nvPr/>
        </p:nvSpPr>
        <p:spPr>
          <a:xfrm>
            <a:off x="6558538" y="2126244"/>
            <a:ext cx="2355062" cy="709088"/>
          </a:xfrm>
          <a:prstGeom prst="wedgeRoundRectCallout">
            <a:avLst>
              <a:gd name="adj1" fmla="val -80064"/>
              <a:gd name="adj2" fmla="val -10037"/>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メイリオ" panose="020B0604030504040204" pitchFamily="50" charset="-128"/>
                <a:ea typeface="メイリオ" panose="020B0604030504040204" pitchFamily="50" charset="-128"/>
              </a:rPr>
              <a:t>頚髄（頚椎）損傷</a:t>
            </a:r>
          </a:p>
        </p:txBody>
      </p:sp>
      <p:pic>
        <p:nvPicPr>
          <p:cNvPr id="13" name="図 12">
            <a:extLst>
              <a:ext uri="{FF2B5EF4-FFF2-40B4-BE49-F238E27FC236}">
                <a16:creationId xmlns:a16="http://schemas.microsoft.com/office/drawing/2014/main" id="{1FE70390-02C8-4F12-B4AB-45CFB647BD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7931" y="4293302"/>
            <a:ext cx="6328138" cy="2140465"/>
          </a:xfrm>
          <a:prstGeom prst="rect">
            <a:avLst/>
          </a:prstGeom>
        </p:spPr>
      </p:pic>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プールの水深とスタート台</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4"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8515352"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4"/>
              </a:buBlip>
            </a:pP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プールの水深とスタート台の高さに関するガイドライン</a:t>
            </a:r>
            <a:endParaRPr lang="en-US" altLang="ja-JP" sz="2400" b="1"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1407931" y="3981402"/>
            <a:ext cx="4174003" cy="400110"/>
          </a:xfrm>
          <a:prstGeom prst="rect">
            <a:avLst/>
          </a:prstGeom>
          <a:noFill/>
        </p:spPr>
        <p:txBody>
          <a:bodyPr wrap="square" rtlCol="0">
            <a:spAutoFit/>
          </a:bodyPr>
          <a:lstStyle/>
          <a:p>
            <a:r>
              <a:rPr kumimoji="1" lang="en-US" altLang="ja-JP" sz="2000" b="1" dirty="0">
                <a:latin typeface="メイリオ" panose="020B0604030504040204" pitchFamily="50" charset="-128"/>
                <a:ea typeface="メイリオ" panose="020B0604030504040204" pitchFamily="50" charset="-128"/>
              </a:rPr>
              <a:t>P120</a:t>
            </a:r>
            <a:r>
              <a:rPr kumimoji="1" lang="ja-JP" altLang="en-US" sz="2000" b="1" dirty="0">
                <a:latin typeface="メイリオ" panose="020B0604030504040204" pitchFamily="50" charset="-128"/>
                <a:ea typeface="メイリオ" panose="020B0604030504040204" pitchFamily="50" charset="-128"/>
              </a:rPr>
              <a:t>（図</a:t>
            </a:r>
            <a:r>
              <a:rPr kumimoji="1" lang="en-US" altLang="ja-JP" sz="2000" b="1" dirty="0">
                <a:latin typeface="メイリオ" panose="020B0604030504040204" pitchFamily="50" charset="-128"/>
                <a:ea typeface="メイリオ" panose="020B0604030504040204" pitchFamily="50" charset="-128"/>
              </a:rPr>
              <a:t>8-1</a:t>
            </a:r>
            <a:r>
              <a:rPr kumimoji="1" lang="ja-JP" altLang="en-US" sz="2000" b="1" dirty="0">
                <a:latin typeface="メイリオ" panose="020B0604030504040204" pitchFamily="50" charset="-128"/>
                <a:ea typeface="メイリオ" panose="020B0604030504040204" pitchFamily="50" charset="-128"/>
              </a:rPr>
              <a:t>　頭部強打</a:t>
            </a:r>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屈曲）</a:t>
            </a:r>
          </a:p>
        </p:txBody>
      </p:sp>
      <p:sp>
        <p:nvSpPr>
          <p:cNvPr id="16" name="テキスト ボックス 15"/>
          <p:cNvSpPr txBox="1"/>
          <p:nvPr/>
        </p:nvSpPr>
        <p:spPr>
          <a:xfrm>
            <a:off x="44304" y="549928"/>
            <a:ext cx="584343" cy="369332"/>
          </a:xfrm>
          <a:prstGeom prst="rect">
            <a:avLst/>
          </a:prstGeom>
          <a:noFill/>
        </p:spPr>
        <p:txBody>
          <a:bodyPr wrap="square" rtlCol="0">
            <a:spAutoFit/>
          </a:bodyPr>
          <a:lstStyle/>
          <a:p>
            <a:r>
              <a:rPr kumimoji="1" lang="en-US" altLang="ja-JP" dirty="0"/>
              <a:t>P14</a:t>
            </a:r>
            <a:endParaRPr kumimoji="1" lang="ja-JP" altLang="en-US" dirty="0"/>
          </a:p>
        </p:txBody>
      </p:sp>
    </p:spTree>
    <p:extLst>
      <p:ext uri="{BB962C8B-B14F-4D97-AF65-F5344CB8AC3E}">
        <p14:creationId xmlns:p14="http://schemas.microsoft.com/office/powerpoint/2010/main" val="2750777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2">
            <a:extLst>
              <a:ext uri="{FF2B5EF4-FFF2-40B4-BE49-F238E27FC236}">
                <a16:creationId xmlns:a16="http://schemas.microsoft.com/office/drawing/2014/main" id="{F4E47CE4-9AB9-43D5-BC3F-9D0571B143A2}"/>
              </a:ext>
            </a:extLst>
          </p:cNvPr>
          <p:cNvSpPr txBox="1">
            <a:spLocks/>
          </p:cNvSpPr>
          <p:nvPr/>
        </p:nvSpPr>
        <p:spPr>
          <a:xfrm>
            <a:off x="696461" y="2144924"/>
            <a:ext cx="8379725" cy="1492736"/>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◆プール公認規則（日本水泳連盟）</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★水面上</a:t>
            </a:r>
            <a:r>
              <a:rPr lang="en-US" altLang="ja-JP" sz="2000" dirty="0">
                <a:latin typeface="メイリオ" panose="020B0604030504040204" pitchFamily="50" charset="-128"/>
                <a:ea typeface="メイリオ" panose="020B0604030504040204" pitchFamily="50" charset="-128"/>
              </a:rPr>
              <a:t>0.75m</a:t>
            </a:r>
            <a:r>
              <a:rPr lang="ja-JP" altLang="en-US" sz="2000" dirty="0">
                <a:latin typeface="メイリオ" panose="020B0604030504040204" pitchFamily="50" charset="-128"/>
                <a:ea typeface="メイリオ" panose="020B0604030504040204" pitchFamily="50" charset="-128"/>
              </a:rPr>
              <a:t>の高さから飛び込んでも頭部や頚部を傷めない深さ</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⇒シミュレーションでは </a:t>
            </a:r>
            <a:r>
              <a:rPr lang="en-US" altLang="ja-JP" sz="2000" dirty="0">
                <a:latin typeface="メイリオ" panose="020B0604030504040204" pitchFamily="50" charset="-128"/>
                <a:ea typeface="メイリオ" panose="020B0604030504040204" pitchFamily="50" charset="-128"/>
              </a:rPr>
              <a:t>2.7m</a:t>
            </a:r>
            <a:r>
              <a:rPr lang="ja-JP" altLang="en-US" sz="2000" dirty="0">
                <a:latin typeface="メイリオ" panose="020B0604030504040204" pitchFamily="50" charset="-128"/>
                <a:ea typeface="メイリオ" panose="020B0604030504040204" pitchFamily="50" charset="-128"/>
              </a:rPr>
              <a:t> つまり</a:t>
            </a:r>
            <a:r>
              <a:rPr lang="en-US" altLang="ja-JP" sz="2000" dirty="0">
                <a:latin typeface="メイリオ" panose="020B0604030504040204" pitchFamily="50" charset="-128"/>
                <a:ea typeface="メイリオ" panose="020B0604030504040204" pitchFamily="50" charset="-128"/>
              </a:rPr>
              <a:t>､3</a:t>
            </a:r>
            <a:r>
              <a:rPr lang="ja-JP" altLang="en-US" sz="2000" dirty="0" err="1">
                <a:latin typeface="メイリオ" panose="020B0604030504040204" pitchFamily="50" charset="-128"/>
                <a:ea typeface="メイリオ" panose="020B0604030504040204" pitchFamily="50" charset="-128"/>
              </a:rPr>
              <a:t>ｍ</a:t>
            </a:r>
            <a:r>
              <a:rPr lang="ja-JP" altLang="en-US" sz="2000" dirty="0">
                <a:latin typeface="メイリオ" panose="020B0604030504040204" pitchFamily="50" charset="-128"/>
                <a:ea typeface="メイリオ" panose="020B0604030504040204" pitchFamily="50" charset="-128"/>
              </a:rPr>
              <a:t>以上の深さが欲しい！</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★国内の施設では水深</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1.2m</a:t>
            </a:r>
            <a:r>
              <a:rPr lang="ja-JP" altLang="en-US" sz="2000" dirty="0">
                <a:latin typeface="メイリオ" panose="020B0604030504040204" pitchFamily="50" charset="-128"/>
                <a:ea typeface="メイリオ" panose="020B0604030504040204" pitchFamily="50" charset="-128"/>
              </a:rPr>
              <a:t>程度の浅いプールが多い</a:t>
            </a:r>
            <a:endParaRPr lang="en-US" altLang="ja-JP" sz="20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10" name="テキスト ボックス 9">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プールの水深とスタート台</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8515352"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3"/>
              </a:buBlip>
            </a:pP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プールの水深とスタート台の高さに関するガイドライン</a:t>
            </a:r>
            <a:endParaRPr lang="en-US" altLang="ja-JP" sz="2400" b="1"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AD36B6DE-FF64-45DA-AF5C-049419555C98}"/>
              </a:ext>
            </a:extLst>
          </p:cNvPr>
          <p:cNvPicPr>
            <a:picLocks noChangeAspect="1"/>
          </p:cNvPicPr>
          <p:nvPr/>
        </p:nvPicPr>
        <p:blipFill>
          <a:blip r:embed="rId4"/>
          <a:stretch>
            <a:fillRect/>
          </a:stretch>
        </p:blipFill>
        <p:spPr>
          <a:xfrm>
            <a:off x="4681182" y="4284616"/>
            <a:ext cx="4190287" cy="2343353"/>
          </a:xfrm>
          <a:prstGeom prst="rect">
            <a:avLst/>
          </a:prstGeom>
          <a:ln>
            <a:solidFill>
              <a:schemeClr val="accent1"/>
            </a:solidFill>
          </a:ln>
        </p:spPr>
      </p:pic>
      <p:sp>
        <p:nvSpPr>
          <p:cNvPr id="15" name="コンテンツ プレースホルダー 2">
            <a:extLst>
              <a:ext uri="{FF2B5EF4-FFF2-40B4-BE49-F238E27FC236}">
                <a16:creationId xmlns:a16="http://schemas.microsoft.com/office/drawing/2014/main" id="{96B9B9E3-6F60-46B6-B616-DED72117BD97}"/>
              </a:ext>
            </a:extLst>
          </p:cNvPr>
          <p:cNvSpPr txBox="1">
            <a:spLocks/>
          </p:cNvSpPr>
          <p:nvPr/>
        </p:nvSpPr>
        <p:spPr>
          <a:xfrm>
            <a:off x="212670" y="4663832"/>
            <a:ext cx="3684343" cy="1964137"/>
          </a:xfrm>
          <a:prstGeom prst="rect">
            <a:avLst/>
          </a:prstGeom>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600" dirty="0">
                <a:latin typeface="メイリオ" panose="020B0604030504040204" pitchFamily="50" charset="-128"/>
                <a:ea typeface="メイリオ" panose="020B0604030504040204" pitchFamily="50" charset="-128"/>
              </a:rPr>
              <a:t>◆一般的な競泳のスタートである</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◆安全に配置されたスタート台である</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◆自分自身の身体で水深を確認</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◆飛び込みの技術を習得したものが</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　指導員管理下で実施</a:t>
            </a:r>
            <a:endParaRPr lang="en-US" altLang="ja-JP" sz="16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379881" y="4017501"/>
            <a:ext cx="3349922"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以下の前提条件のもと、</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右のガイドラインを策定</a:t>
            </a:r>
            <a:endParaRPr kumimoji="1" lang="ja-JP" altLang="en-US" dirty="0">
              <a:latin typeface="メイリオ" panose="020B0604030504040204" pitchFamily="50" charset="-128"/>
              <a:ea typeface="メイリオ" panose="020B0604030504040204" pitchFamily="50" charset="-128"/>
            </a:endParaRPr>
          </a:p>
        </p:txBody>
      </p:sp>
      <p:sp>
        <p:nvSpPr>
          <p:cNvPr id="7" name="右矢印 6"/>
          <p:cNvSpPr/>
          <p:nvPr/>
        </p:nvSpPr>
        <p:spPr>
          <a:xfrm>
            <a:off x="4107976" y="5135569"/>
            <a:ext cx="464024" cy="641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4304" y="549928"/>
            <a:ext cx="584343" cy="369332"/>
          </a:xfrm>
          <a:prstGeom prst="rect">
            <a:avLst/>
          </a:prstGeom>
          <a:noFill/>
        </p:spPr>
        <p:txBody>
          <a:bodyPr wrap="square" rtlCol="0">
            <a:spAutoFit/>
          </a:bodyPr>
          <a:lstStyle/>
          <a:p>
            <a:r>
              <a:rPr kumimoji="1" lang="en-US" altLang="ja-JP" dirty="0"/>
              <a:t>P14</a:t>
            </a:r>
            <a:endParaRPr kumimoji="1" lang="ja-JP" altLang="en-US" dirty="0"/>
          </a:p>
        </p:txBody>
      </p:sp>
    </p:spTree>
    <p:extLst>
      <p:ext uri="{BB962C8B-B14F-4D97-AF65-F5344CB8AC3E}">
        <p14:creationId xmlns:p14="http://schemas.microsoft.com/office/powerpoint/2010/main" val="4004545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プレースホルダー 1">
            <a:extLst>
              <a:ext uri="{FF2B5EF4-FFF2-40B4-BE49-F238E27FC236}">
                <a16:creationId xmlns:a16="http://schemas.microsoft.com/office/drawing/2014/main" id="{FA857A9B-69A4-46B7-B504-9175DEE06FEA}"/>
              </a:ext>
            </a:extLst>
          </p:cNvPr>
          <p:cNvSpPr txBox="1">
            <a:spLocks/>
          </p:cNvSpPr>
          <p:nvPr/>
        </p:nvSpPr>
        <p:spPr>
          <a:xfrm>
            <a:off x="371475" y="1635529"/>
            <a:ext cx="8401049" cy="1442197"/>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kumimoji="1" sz="6000" kern="1200">
                <a:solidFill>
                  <a:schemeClr val="tx1"/>
                </a:solidFill>
                <a:latin typeface="Cooper Black" panose="0208090404030B020404" pitchFamily="18" charset="0"/>
                <a:ea typeface="+mj-ea"/>
                <a:cs typeface="+mj-cs"/>
              </a:defRPr>
            </a:lvl1pPr>
          </a:lstStyle>
          <a:p>
            <a:r>
              <a:rPr lang="ja-JP" altLang="en-US" sz="3000" dirty="0"/>
              <a:t>日本ライフセービング協会認定</a:t>
            </a:r>
            <a:endParaRPr lang="en-US" altLang="ja-JP" sz="3000" dirty="0"/>
          </a:p>
          <a:p>
            <a:endParaRPr lang="en-US" altLang="ja-JP" sz="3000" dirty="0"/>
          </a:p>
          <a:p>
            <a:r>
              <a:rPr lang="ja-JP" altLang="en-US" sz="4050" b="1" dirty="0"/>
              <a:t>プール・ライフガーディング講習会</a:t>
            </a:r>
            <a:endParaRPr lang="en-US" altLang="ja-JP" sz="4050" b="1" dirty="0"/>
          </a:p>
        </p:txBody>
      </p:sp>
    </p:spTree>
    <p:extLst>
      <p:ext uri="{BB962C8B-B14F-4D97-AF65-F5344CB8AC3E}">
        <p14:creationId xmlns:p14="http://schemas.microsoft.com/office/powerpoint/2010/main" val="187423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C76C2C91-2115-459C-A4B1-E30CE11A2D0A}"/>
              </a:ext>
            </a:extLst>
          </p:cNvPr>
          <p:cNvSpPr txBox="1">
            <a:spLocks/>
          </p:cNvSpPr>
          <p:nvPr/>
        </p:nvSpPr>
        <p:spPr>
          <a:xfrm>
            <a:off x="1087455" y="2042235"/>
            <a:ext cx="6377097" cy="1626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 熟練した指導員の管理下で練習・習得すること。</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一般利用者に対しては、厳格な対応。</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（標識やアナウンスによる飛び込み禁止の案内）</a:t>
            </a:r>
            <a:endParaRPr lang="en-US" altLang="ja-JP" sz="200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16475971-F6A6-451D-95B2-6847D4CF9A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4710" y="3990087"/>
            <a:ext cx="1766530" cy="2481681"/>
          </a:xfrm>
          <a:prstGeom prst="rect">
            <a:avLst/>
          </a:prstGeom>
          <a:ln>
            <a:solidFill>
              <a:srgbClr val="FF0000"/>
            </a:solidFill>
          </a:ln>
        </p:spPr>
      </p:pic>
      <p:sp>
        <p:nvSpPr>
          <p:cNvPr id="19" name="正方形/長方形 18">
            <a:extLst>
              <a:ext uri="{FF2B5EF4-FFF2-40B4-BE49-F238E27FC236}">
                <a16:creationId xmlns:a16="http://schemas.microsoft.com/office/drawing/2014/main" id="{02800858-933C-41DB-B866-251CF858B737}"/>
              </a:ext>
            </a:extLst>
          </p:cNvPr>
          <p:cNvSpPr/>
          <p:nvPr/>
        </p:nvSpPr>
        <p:spPr>
          <a:xfrm>
            <a:off x="4276004" y="5772869"/>
            <a:ext cx="4717872" cy="507831"/>
          </a:xfrm>
          <a:prstGeom prst="rect">
            <a:avLst/>
          </a:prstGeom>
        </p:spPr>
        <p:txBody>
          <a:bodyPr wrap="square">
            <a:spAutoFit/>
          </a:bodyPr>
          <a:lstStyle/>
          <a:p>
            <a:r>
              <a:rPr lang="en-US" altLang="ja-JP" sz="1350" dirty="0"/>
              <a:t>※</a:t>
            </a:r>
            <a:r>
              <a:rPr lang="ja-JP" altLang="en-US" sz="1350" dirty="0"/>
              <a:t>無料ダウンロードサイト：ピクトグラム</a:t>
            </a:r>
            <a:r>
              <a:rPr lang="en-US" altLang="ja-JP" sz="1350" dirty="0"/>
              <a:t>BOX.com</a:t>
            </a:r>
            <a:r>
              <a:rPr lang="ja-JP" altLang="en-US" sz="1350" dirty="0"/>
              <a:t>より引用</a:t>
            </a:r>
            <a:endParaRPr lang="en-US" altLang="ja-JP" sz="1350" dirty="0"/>
          </a:p>
          <a:p>
            <a:r>
              <a:rPr lang="en-US" altLang="ja-JP" sz="1350" dirty="0"/>
              <a:t>http://pictogrambox.com/Download/pdf858.html</a:t>
            </a:r>
            <a:endParaRPr lang="ja-JP" altLang="en-US" sz="1350" dirty="0"/>
          </a:p>
        </p:txBody>
      </p:sp>
      <p:sp>
        <p:nvSpPr>
          <p:cNvPr id="13" name="正方形/長方形 12"/>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章　プールに関する基礎知識</a:t>
            </a:r>
          </a:p>
        </p:txBody>
      </p:sp>
      <p:sp>
        <p:nvSpPr>
          <p:cNvPr id="15" name="テキスト ボックス 14">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プールの水深とスタート台</a:t>
            </a:r>
          </a:p>
        </p:txBody>
      </p:sp>
      <p:sp useBgFill="1">
        <p:nvSpPr>
          <p:cNvPr id="16" name="テキスト ボックス 15">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6031459"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4"/>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プールの飛び込み事故の防止対策</a:t>
            </a:r>
            <a:endParaRPr lang="en-US" altLang="ja-JP" sz="2400" b="1"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44304" y="549928"/>
            <a:ext cx="584343" cy="369332"/>
          </a:xfrm>
          <a:prstGeom prst="rect">
            <a:avLst/>
          </a:prstGeom>
          <a:noFill/>
        </p:spPr>
        <p:txBody>
          <a:bodyPr wrap="square" rtlCol="0">
            <a:spAutoFit/>
          </a:bodyPr>
          <a:lstStyle/>
          <a:p>
            <a:r>
              <a:rPr kumimoji="1" lang="en-US" altLang="ja-JP" dirty="0"/>
              <a:t>P15</a:t>
            </a:r>
            <a:endParaRPr kumimoji="1" lang="ja-JP" altLang="en-US" dirty="0"/>
          </a:p>
        </p:txBody>
      </p:sp>
    </p:spTree>
    <p:extLst>
      <p:ext uri="{BB962C8B-B14F-4D97-AF65-F5344CB8AC3E}">
        <p14:creationId xmlns:p14="http://schemas.microsoft.com/office/powerpoint/2010/main" val="1488273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6DEC4EB-5776-48F2-ACDE-834392C13E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03"/>
            <a:ext cx="9144000" cy="6887205"/>
          </a:xfrm>
          <a:prstGeom prst="rect">
            <a:avLst/>
          </a:prstGeom>
        </p:spPr>
      </p:pic>
    </p:spTree>
    <p:extLst>
      <p:ext uri="{BB962C8B-B14F-4D97-AF65-F5344CB8AC3E}">
        <p14:creationId xmlns:p14="http://schemas.microsoft.com/office/powerpoint/2010/main" val="2900187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416859" y="1602660"/>
            <a:ext cx="3926264" cy="1153646"/>
            <a:chOff x="544606" y="1649506"/>
            <a:chExt cx="5235018" cy="1538194"/>
          </a:xfrm>
        </p:grpSpPr>
        <p:pic>
          <p:nvPicPr>
            <p:cNvPr id="21" name="図 20">
              <a:extLst>
                <a:ext uri="{FF2B5EF4-FFF2-40B4-BE49-F238E27FC236}">
                  <a16:creationId xmlns:a16="http://schemas.microsoft.com/office/drawing/2014/main" id="{DE4ED11B-6552-43D5-BCEE-F455CB281E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5811" y="1649506"/>
              <a:ext cx="5223813" cy="801125"/>
            </a:xfrm>
            <a:prstGeom prst="rect">
              <a:avLst/>
            </a:prstGeom>
          </p:spPr>
        </p:pic>
        <p:pic>
          <p:nvPicPr>
            <p:cNvPr id="22" name="図 21">
              <a:extLst>
                <a:ext uri="{FF2B5EF4-FFF2-40B4-BE49-F238E27FC236}">
                  <a16:creationId xmlns:a16="http://schemas.microsoft.com/office/drawing/2014/main" id="{DE4ED11B-6552-43D5-BCEE-F455CB281E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606" y="2501900"/>
              <a:ext cx="5223813" cy="685800"/>
            </a:xfrm>
            <a:prstGeom prst="rect">
              <a:avLst/>
            </a:prstGeom>
          </p:spPr>
        </p:pic>
      </p:grpSp>
      <p:pic>
        <p:nvPicPr>
          <p:cNvPr id="20" name="図 19">
            <a:extLst>
              <a:ext uri="{FF2B5EF4-FFF2-40B4-BE49-F238E27FC236}">
                <a16:creationId xmlns:a16="http://schemas.microsoft.com/office/drawing/2014/main" id="{DE4ED11B-6552-43D5-BCEE-F455CB281E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6859" y="2242141"/>
            <a:ext cx="4075857" cy="4191558"/>
          </a:xfrm>
          <a:prstGeom prst="rect">
            <a:avLst/>
          </a:prstGeom>
        </p:spPr>
      </p:pic>
      <p:sp>
        <p:nvSpPr>
          <p:cNvPr id="17" name="テキスト ボックス 16"/>
          <p:cNvSpPr txBox="1"/>
          <p:nvPr/>
        </p:nvSpPr>
        <p:spPr>
          <a:xfrm>
            <a:off x="4778749" y="1997839"/>
            <a:ext cx="4179343" cy="2862322"/>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◆年間の水死者数は概ね</a:t>
            </a:r>
            <a:r>
              <a:rPr lang="ja-JP" altLang="en-US" sz="2000" dirty="0">
                <a:solidFill>
                  <a:srgbClr val="0000CC"/>
                </a:solidFill>
                <a:latin typeface="メイリオ" panose="020B0604030504040204" pitchFamily="50" charset="-128"/>
                <a:ea typeface="メイリオ" panose="020B0604030504040204" pitchFamily="50" charset="-128"/>
              </a:rPr>
              <a:t>５</a:t>
            </a:r>
            <a:r>
              <a:rPr lang="en-US" altLang="ja-JP" sz="2000" dirty="0">
                <a:solidFill>
                  <a:srgbClr val="0000CC"/>
                </a:solidFill>
                <a:latin typeface="メイリオ" panose="020B0604030504040204" pitchFamily="50" charset="-128"/>
                <a:ea typeface="メイリオ" panose="020B0604030504040204" pitchFamily="50" charset="-128"/>
              </a:rPr>
              <a:t>~10</a:t>
            </a:r>
            <a:r>
              <a:rPr lang="ja-JP" altLang="en-US" sz="2000" dirty="0">
                <a:solidFill>
                  <a:srgbClr val="0000CC"/>
                </a:solidFill>
                <a:latin typeface="メイリオ" panose="020B0604030504040204" pitchFamily="50" charset="-128"/>
                <a:ea typeface="メイリオ" panose="020B0604030504040204" pitchFamily="50" charset="-128"/>
              </a:rPr>
              <a:t>人</a:t>
            </a:r>
            <a:endParaRPr lang="en-US" altLang="ja-JP" sz="2000" dirty="0">
              <a:solidFill>
                <a:srgbClr val="0000CC"/>
              </a:solidFill>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◆その中でも、中学生以下の</a:t>
            </a:r>
          </a:p>
          <a:p>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子供の割合が高い</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◆プールでの水死者数は、水死者　</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全体の約１％</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◆海や川に比べると少ない。</a:t>
            </a:r>
            <a:endParaRPr lang="en-US" altLang="ja-JP" sz="200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9E08AC98-51C6-4205-B805-077E5FE92296}"/>
              </a:ext>
            </a:extLst>
          </p:cNvPr>
          <p:cNvSpPr/>
          <p:nvPr/>
        </p:nvSpPr>
        <p:spPr>
          <a:xfrm>
            <a:off x="3216366" y="2594568"/>
            <a:ext cx="772886" cy="3839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5" name="正方形/長方形 14"/>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３</a:t>
            </a:r>
            <a:r>
              <a:rPr kumimoji="1" lang="ja-JP" altLang="en-US" sz="2400" dirty="0">
                <a:latin typeface="メイリオ" panose="020B0604030504040204" pitchFamily="50" charset="-128"/>
                <a:ea typeface="メイリオ" panose="020B0604030504040204" pitchFamily="50" charset="-128"/>
              </a:rPr>
              <a:t>章　プール事故の原因と防止</a:t>
            </a:r>
          </a:p>
        </p:txBody>
      </p:sp>
      <p:sp>
        <p:nvSpPr>
          <p:cNvPr id="16" name="テキスト ボックス 15">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プールにおける水死事故の現状</a:t>
            </a:r>
          </a:p>
        </p:txBody>
      </p:sp>
      <p:sp useBgFill="1">
        <p:nvSpPr>
          <p:cNvPr id="18" name="テキスト ボックス 17">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23" name="テキスト ボックス 22"/>
          <p:cNvSpPr txBox="1"/>
          <p:nvPr/>
        </p:nvSpPr>
        <p:spPr>
          <a:xfrm>
            <a:off x="44304" y="549928"/>
            <a:ext cx="584343" cy="369332"/>
          </a:xfrm>
          <a:prstGeom prst="rect">
            <a:avLst/>
          </a:prstGeom>
          <a:noFill/>
        </p:spPr>
        <p:txBody>
          <a:bodyPr wrap="square" rtlCol="0">
            <a:spAutoFit/>
          </a:bodyPr>
          <a:lstStyle/>
          <a:p>
            <a:r>
              <a:rPr kumimoji="1" lang="en-US" altLang="ja-JP" dirty="0"/>
              <a:t>P18</a:t>
            </a:r>
            <a:endParaRPr kumimoji="1" lang="ja-JP" altLang="en-US" dirty="0"/>
          </a:p>
        </p:txBody>
      </p:sp>
      <p:sp>
        <p:nvSpPr>
          <p:cNvPr id="24" name="テキスト ボックス 23"/>
          <p:cNvSpPr txBox="1"/>
          <p:nvPr/>
        </p:nvSpPr>
        <p:spPr>
          <a:xfrm>
            <a:off x="4688597" y="5110260"/>
            <a:ext cx="4455403" cy="1323439"/>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プール事故の特徴として</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いったん</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事故が発生すると</a:t>
            </a:r>
            <a:r>
              <a:rPr lang="ja-JP" altLang="en-US" sz="2000" dirty="0">
                <a:solidFill>
                  <a:srgbClr val="0000CC"/>
                </a:solidFill>
                <a:latin typeface="メイリオ" panose="020B0604030504040204" pitchFamily="50" charset="-128"/>
                <a:ea typeface="メイリオ" panose="020B0604030504040204" pitchFamily="50" charset="-128"/>
              </a:rPr>
              <a:t>施設側の管理責任を問われ</a:t>
            </a:r>
            <a:r>
              <a:rPr lang="en-US" altLang="ja-JP" sz="2000" dirty="0">
                <a:solidFill>
                  <a:srgbClr val="0000CC"/>
                </a:solidFill>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訴訟問題へ発展</a:t>
            </a:r>
            <a:r>
              <a:rPr lang="ja-JP" altLang="en-US" sz="2000" dirty="0">
                <a:latin typeface="メイリオ" panose="020B0604030504040204" pitchFamily="50" charset="-128"/>
                <a:ea typeface="メイリオ" panose="020B0604030504040204" pitchFamily="50" charset="-128"/>
              </a:rPr>
              <a:t>するのも</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少なくない。</a:t>
            </a:r>
          </a:p>
        </p:txBody>
      </p:sp>
    </p:spTree>
    <p:extLst>
      <p:ext uri="{BB962C8B-B14F-4D97-AF65-F5344CB8AC3E}">
        <p14:creationId xmlns:p14="http://schemas.microsoft.com/office/powerpoint/2010/main" val="4092505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259976" y="2483095"/>
            <a:ext cx="7037546" cy="15288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rgbClr val="0000CC"/>
                </a:solidFill>
                <a:latin typeface="メイリオ" panose="020B0604030504040204" pitchFamily="50" charset="-128"/>
                <a:ea typeface="メイリオ" panose="020B0604030504040204" pitchFamily="50" charset="-128"/>
              </a:rPr>
              <a:t>① 溺水事故　　　</a:t>
            </a:r>
            <a:r>
              <a:rPr lang="ja-JP" altLang="en-US" sz="2000" dirty="0">
                <a:latin typeface="メイリオ" panose="020B0604030504040204" pitchFamily="50" charset="-128"/>
                <a:ea typeface="メイリオ" panose="020B0604030504040204" pitchFamily="50" charset="-128"/>
              </a:rPr>
              <a:t>：　意識消失・窒息⇒心停止</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solidFill>
                  <a:srgbClr val="0000CC"/>
                </a:solidFill>
                <a:latin typeface="メイリオ" panose="020B0604030504040204" pitchFamily="50" charset="-128"/>
                <a:ea typeface="メイリオ" panose="020B0604030504040204" pitchFamily="50" charset="-128"/>
              </a:rPr>
              <a:t>② 飛び込み事故　</a:t>
            </a:r>
            <a:r>
              <a:rPr lang="ja-JP" altLang="en-US" sz="2000" dirty="0">
                <a:latin typeface="メイリオ" panose="020B0604030504040204" pitchFamily="50" charset="-128"/>
                <a:ea typeface="メイリオ" panose="020B0604030504040204" pitchFamily="50" charset="-128"/>
              </a:rPr>
              <a:t>：　頚椎損傷・頚髄損傷</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solidFill>
                  <a:srgbClr val="0000CC"/>
                </a:solidFill>
                <a:latin typeface="メイリオ" panose="020B0604030504040204" pitchFamily="50" charset="-128"/>
                <a:ea typeface="メイリオ" panose="020B0604030504040204" pitchFamily="50" charset="-128"/>
              </a:rPr>
              <a:t>③ 吸い込み事故　</a:t>
            </a:r>
            <a:r>
              <a:rPr lang="ja-JP" altLang="en-US" sz="2000" dirty="0">
                <a:latin typeface="メイリオ" panose="020B0604030504040204" pitchFamily="50" charset="-128"/>
                <a:ea typeface="メイリオ" panose="020B0604030504040204" pitchFamily="50" charset="-128"/>
              </a:rPr>
              <a:t>：　排水口（環水口）へ吸い込まれる</a:t>
            </a:r>
            <a:endParaRPr lang="en-US" altLang="ja-JP" sz="2000" dirty="0">
              <a:latin typeface="メイリオ" panose="020B0604030504040204" pitchFamily="50" charset="-128"/>
              <a:ea typeface="メイリオ" panose="020B0604030504040204" pitchFamily="50" charset="-128"/>
            </a:endParaRPr>
          </a:p>
        </p:txBody>
      </p:sp>
      <p:sp>
        <p:nvSpPr>
          <p:cNvPr id="21"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234218" y="4730410"/>
            <a:ext cx="7063304" cy="1873924"/>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① 泳者同士の</a:t>
            </a:r>
            <a:r>
              <a:rPr lang="ja-JP" altLang="en-US" sz="2000" dirty="0">
                <a:solidFill>
                  <a:srgbClr val="0000CC"/>
                </a:solidFill>
                <a:latin typeface="メイリオ" panose="020B0604030504040204" pitchFamily="50" charset="-128"/>
                <a:ea typeface="メイリオ" panose="020B0604030504040204" pitchFamily="50" charset="-128"/>
              </a:rPr>
              <a:t>衝突</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② ウォータースライドなどの</a:t>
            </a:r>
            <a:r>
              <a:rPr lang="ja-JP" altLang="en-US" sz="2000" dirty="0">
                <a:solidFill>
                  <a:srgbClr val="0000CC"/>
                </a:solidFill>
                <a:latin typeface="メイリオ" panose="020B0604030504040204" pitchFamily="50" charset="-128"/>
                <a:ea typeface="メイリオ" panose="020B0604030504040204" pitchFamily="50" charset="-128"/>
              </a:rPr>
              <a:t>滑走時</a:t>
            </a:r>
            <a:r>
              <a:rPr lang="en-US" altLang="ja-JP" sz="2000" dirty="0">
                <a:solidFill>
                  <a:srgbClr val="0000CC"/>
                </a:solidFill>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着水時</a:t>
            </a:r>
            <a:r>
              <a:rPr lang="ja-JP" altLang="en-US" sz="2000" dirty="0">
                <a:latin typeface="メイリオ" panose="020B0604030504040204" pitchFamily="50" charset="-128"/>
                <a:ea typeface="メイリオ" panose="020B0604030504040204" pitchFamily="50" charset="-128"/>
              </a:rPr>
              <a:t>の傷害</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③ プールサイドやプール関連施設内での</a:t>
            </a:r>
            <a:r>
              <a:rPr lang="ja-JP" altLang="en-US" sz="2000" dirty="0">
                <a:solidFill>
                  <a:srgbClr val="0000CC"/>
                </a:solidFill>
                <a:latin typeface="メイリオ" panose="020B0604030504040204" pitchFamily="50" charset="-128"/>
                <a:ea typeface="メイリオ" panose="020B0604030504040204" pitchFamily="50" charset="-128"/>
              </a:rPr>
              <a:t>転倒</a:t>
            </a:r>
            <a:r>
              <a:rPr lang="ja-JP" altLang="en-US" sz="2000" dirty="0">
                <a:latin typeface="メイリオ" panose="020B0604030504040204" pitchFamily="50" charset="-128"/>
                <a:ea typeface="メイリオ" panose="020B0604030504040204" pitchFamily="50" charset="-128"/>
              </a:rPr>
              <a:t>による傷害</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④ </a:t>
            </a:r>
            <a:r>
              <a:rPr lang="ja-JP" altLang="en-US" sz="2000" dirty="0">
                <a:solidFill>
                  <a:srgbClr val="0000CC"/>
                </a:solidFill>
                <a:latin typeface="メイリオ" panose="020B0604030504040204" pitchFamily="50" charset="-128"/>
                <a:ea typeface="メイリオ" panose="020B0604030504040204" pitchFamily="50" charset="-128"/>
              </a:rPr>
              <a:t>感電</a:t>
            </a:r>
            <a:r>
              <a:rPr lang="ja-JP" altLang="en-US" sz="2000" dirty="0">
                <a:latin typeface="メイリオ" panose="020B0604030504040204" pitchFamily="50" charset="-128"/>
                <a:ea typeface="メイリオ" panose="020B0604030504040204" pitchFamily="50" charset="-128"/>
              </a:rPr>
              <a:t>事故</a:t>
            </a:r>
            <a:endParaRPr lang="en-US" altLang="ja-JP" sz="20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３</a:t>
            </a:r>
            <a:r>
              <a:rPr kumimoji="1" lang="ja-JP" altLang="en-US" sz="2400" dirty="0">
                <a:latin typeface="メイリオ" panose="020B0604030504040204" pitchFamily="50" charset="-128"/>
                <a:ea typeface="メイリオ" panose="020B0604030504040204" pitchFamily="50" charset="-128"/>
              </a:rPr>
              <a:t>章　プール事故の原因と防止</a:t>
            </a: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プール事故の分類</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7407769"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死に至る危険が伴うプールでの重大事故</a:t>
            </a:r>
          </a:p>
        </p:txBody>
      </p:sp>
      <p:sp>
        <p:nvSpPr>
          <p:cNvPr id="16" name="テキスト ボックス 15"/>
          <p:cNvSpPr txBox="1"/>
          <p:nvPr/>
        </p:nvSpPr>
        <p:spPr>
          <a:xfrm>
            <a:off x="44304" y="549928"/>
            <a:ext cx="584343" cy="369332"/>
          </a:xfrm>
          <a:prstGeom prst="rect">
            <a:avLst/>
          </a:prstGeom>
          <a:noFill/>
        </p:spPr>
        <p:txBody>
          <a:bodyPr wrap="square" rtlCol="0">
            <a:spAutoFit/>
          </a:bodyPr>
          <a:lstStyle/>
          <a:p>
            <a:r>
              <a:rPr kumimoji="1" lang="en-US" altLang="ja-JP" dirty="0"/>
              <a:t>P19</a:t>
            </a:r>
            <a:endParaRPr kumimoji="1" lang="ja-JP" altLang="en-US" dirty="0"/>
          </a:p>
        </p:txBody>
      </p:sp>
      <p:sp>
        <p:nvSpPr>
          <p:cNvPr id="1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4337467"/>
            <a:ext cx="7407769"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プールで起こりうるその他の事故</a:t>
            </a:r>
          </a:p>
        </p:txBody>
      </p:sp>
      <p:sp>
        <p:nvSpPr>
          <p:cNvPr id="19"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779930" y="2042235"/>
            <a:ext cx="2568577" cy="5464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rgbClr val="0000CC"/>
                </a:solidFill>
                <a:latin typeface="メイリオ" panose="020B0604030504040204" pitchFamily="50" charset="-128"/>
                <a:ea typeface="メイリオ" panose="020B0604030504040204" pitchFamily="50" charset="-128"/>
              </a:rPr>
              <a:t>プールの</a:t>
            </a:r>
            <a:r>
              <a:rPr lang="en-US" altLang="ja-JP" sz="2400" b="1" dirty="0">
                <a:solidFill>
                  <a:srgbClr val="0000CC"/>
                </a:solidFill>
                <a:latin typeface="メイリオ" panose="020B0604030504040204" pitchFamily="50" charset="-128"/>
                <a:ea typeface="メイリオ" panose="020B0604030504040204" pitchFamily="50" charset="-128"/>
              </a:rPr>
              <a:t>3</a:t>
            </a:r>
            <a:r>
              <a:rPr lang="ja-JP" altLang="en-US" sz="2400" b="1" dirty="0">
                <a:solidFill>
                  <a:srgbClr val="0000CC"/>
                </a:solidFill>
                <a:latin typeface="メイリオ" panose="020B0604030504040204" pitchFamily="50" charset="-128"/>
                <a:ea typeface="メイリオ" panose="020B0604030504040204" pitchFamily="50" charset="-128"/>
              </a:rPr>
              <a:t>大事故</a:t>
            </a:r>
            <a:endParaRPr lang="en-US" altLang="ja-JP" sz="2400" b="1" dirty="0">
              <a:solidFill>
                <a:srgbClr val="0000CC"/>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28572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099297" y="1923974"/>
            <a:ext cx="7886700" cy="2270525"/>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メイリオ" panose="020B0604030504040204" pitchFamily="50" charset="-128"/>
                <a:ea typeface="メイリオ" panose="020B0604030504040204" pitchFamily="50" charset="-128"/>
              </a:rPr>
              <a:t>① </a:t>
            </a:r>
            <a:r>
              <a:rPr lang="ja-JP" altLang="en-US" sz="1800" dirty="0">
                <a:solidFill>
                  <a:srgbClr val="0000CC"/>
                </a:solidFill>
                <a:latin typeface="メイリオ" panose="020B0604030504040204" pitchFamily="50" charset="-128"/>
                <a:ea typeface="メイリオ" panose="020B0604030504040204" pitchFamily="50" charset="-128"/>
              </a:rPr>
              <a:t>施設や設備</a:t>
            </a:r>
            <a:r>
              <a:rPr lang="ja-JP" altLang="en-US" sz="1800" dirty="0">
                <a:latin typeface="メイリオ" panose="020B0604030504040204" pitchFamily="50" charset="-128"/>
                <a:ea typeface="メイリオ" panose="020B0604030504040204" pitchFamily="50" charset="-128"/>
              </a:rPr>
              <a:t>によるもの　  （排水口、ｳｫｰﾀｰｽﾗｲﾄﾞ等･･）</a:t>
            </a:r>
            <a:endParaRPr lang="en-US" altLang="ja-JP" sz="1800" dirty="0">
              <a:solidFill>
                <a:srgbClr val="FF0000"/>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② プールに備えられている</a:t>
            </a:r>
            <a:r>
              <a:rPr lang="ja-JP" altLang="en-US" sz="1800" dirty="0">
                <a:solidFill>
                  <a:srgbClr val="0000CC"/>
                </a:solidFill>
                <a:latin typeface="メイリオ" panose="020B0604030504040204" pitchFamily="50" charset="-128"/>
                <a:ea typeface="メイリオ" panose="020B0604030504040204" pitchFamily="50" charset="-128"/>
              </a:rPr>
              <a:t>器具や遊具の使用方法</a:t>
            </a:r>
            <a:r>
              <a:rPr lang="ja-JP" altLang="en-US" sz="1800" dirty="0">
                <a:latin typeface="メイリオ" panose="020B0604030504040204" pitchFamily="50" charset="-128"/>
                <a:ea typeface="メイリオ" panose="020B0604030504040204" pitchFamily="50" charset="-128"/>
              </a:rPr>
              <a:t>によるもの</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（ﾌﾛｰﾄやﾌﾟｰﾙﾌﾛｱｰの下への潜り込み）</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③ </a:t>
            </a:r>
            <a:r>
              <a:rPr lang="ja-JP" altLang="en-US" sz="1800" dirty="0">
                <a:solidFill>
                  <a:srgbClr val="0000CC"/>
                </a:solidFill>
                <a:latin typeface="メイリオ" panose="020B0604030504040204" pitchFamily="50" charset="-128"/>
                <a:ea typeface="メイリオ" panose="020B0604030504040204" pitchFamily="50" charset="-128"/>
              </a:rPr>
              <a:t>安全管理体制</a:t>
            </a:r>
            <a:r>
              <a:rPr lang="ja-JP" altLang="en-US" sz="1800" dirty="0">
                <a:latin typeface="メイリオ" panose="020B0604030504040204" pitchFamily="50" charset="-128"/>
                <a:ea typeface="メイリオ" panose="020B0604030504040204" pitchFamily="50" charset="-128"/>
              </a:rPr>
              <a:t>によるもの  （</a:t>
            </a:r>
            <a:r>
              <a:rPr lang="en-US" altLang="ja-JP" sz="1800" dirty="0">
                <a:latin typeface="メイリオ" panose="020B0604030504040204" pitchFamily="50" charset="-128"/>
                <a:ea typeface="メイリオ" panose="020B0604030504040204" pitchFamily="50" charset="-128"/>
              </a:rPr>
              <a:t>LG</a:t>
            </a:r>
            <a:r>
              <a:rPr lang="ja-JP" altLang="en-US" sz="1800" dirty="0">
                <a:latin typeface="メイリオ" panose="020B0604030504040204" pitchFamily="50" charset="-128"/>
                <a:ea typeface="メイリオ" panose="020B0604030504040204" pitchFamily="50" charset="-128"/>
              </a:rPr>
              <a:t>の人員不足、監視ﾛｰﾃｰｼｮﾝの不備）</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④ 不十分な</a:t>
            </a:r>
            <a:r>
              <a:rPr lang="ja-JP" altLang="en-US" sz="1800" dirty="0">
                <a:solidFill>
                  <a:srgbClr val="0000CC"/>
                </a:solidFill>
                <a:latin typeface="メイリオ" panose="020B0604030504040204" pitchFamily="50" charset="-128"/>
                <a:ea typeface="メイリオ" panose="020B0604030504040204" pitchFamily="50" charset="-128"/>
              </a:rPr>
              <a:t>プール・ライフガードの訓練や技術</a:t>
            </a:r>
            <a:r>
              <a:rPr lang="ja-JP" altLang="en-US" sz="1800" dirty="0">
                <a:latin typeface="メイリオ" panose="020B0604030504040204" pitchFamily="50" charset="-128"/>
                <a:ea typeface="メイリオ" panose="020B0604030504040204" pitchFamily="50" charset="-128"/>
              </a:rPr>
              <a:t>によるもの</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（異変の見逃し、心肺蘇生法ができない等･･）</a:t>
            </a:r>
            <a:endParaRPr lang="en-US" altLang="ja-JP" sz="1800" dirty="0">
              <a:latin typeface="メイリオ" panose="020B0604030504040204" pitchFamily="50" charset="-128"/>
              <a:ea typeface="メイリオ" panose="020B0604030504040204" pitchFamily="50" charset="-128"/>
            </a:endParaRPr>
          </a:p>
        </p:txBody>
      </p:sp>
      <p:sp>
        <p:nvSpPr>
          <p:cNvPr id="2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9" y="4333739"/>
            <a:ext cx="8357348"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2"/>
              </a:buBlip>
            </a:pPr>
            <a:r>
              <a:rPr lang="en-US" altLang="ja-JP" sz="2400" b="1" dirty="0">
                <a:latin typeface="メイリオ" panose="020B0604030504040204" pitchFamily="50" charset="-128"/>
                <a:ea typeface="メイリオ" panose="020B0604030504040204" pitchFamily="50" charset="-128"/>
              </a:rPr>
              <a:t>2.</a:t>
            </a:r>
            <a:r>
              <a:rPr lang="ja-JP" altLang="en-US" sz="2400" b="1" dirty="0">
                <a:solidFill>
                  <a:srgbClr val="0000CC"/>
                </a:solidFill>
                <a:latin typeface="メイリオ" panose="020B0604030504040204" pitchFamily="50" charset="-128"/>
                <a:ea typeface="メイリオ" panose="020B0604030504040204" pitchFamily="50" charset="-128"/>
              </a:rPr>
              <a:t>利用者に起因</a:t>
            </a:r>
            <a:r>
              <a:rPr lang="ja-JP" altLang="en-US" sz="2400" b="1" dirty="0">
                <a:latin typeface="メイリオ" panose="020B0604030504040204" pitchFamily="50" charset="-128"/>
                <a:ea typeface="メイリオ" panose="020B0604030504040204" pitchFamily="50" charset="-128"/>
              </a:rPr>
              <a:t>する事故</a:t>
            </a:r>
            <a:endParaRPr lang="en-US" altLang="ja-JP" sz="2400" b="1" dirty="0">
              <a:latin typeface="メイリオ" panose="020B0604030504040204" pitchFamily="50" charset="-128"/>
              <a:ea typeface="メイリオ" panose="020B0604030504040204" pitchFamily="50" charset="-128"/>
            </a:endParaRPr>
          </a:p>
        </p:txBody>
      </p:sp>
      <p:sp>
        <p:nvSpPr>
          <p:cNvPr id="21"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099297" y="4788479"/>
            <a:ext cx="7323486" cy="822416"/>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メイリオ" panose="020B0604030504040204" pitchFamily="50" charset="-128"/>
                <a:ea typeface="メイリオ" panose="020B0604030504040204" pitchFamily="50" charset="-128"/>
              </a:rPr>
              <a:t>① 利用者のマナーやルールの遵守に関するもの</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② 利用者の体調不良や急病などの身体的要因によるもの</a:t>
            </a:r>
            <a:endParaRPr lang="en-US" altLang="ja-JP" sz="1800" dirty="0">
              <a:latin typeface="メイリオ" panose="020B0604030504040204" pitchFamily="50" charset="-128"/>
              <a:ea typeface="メイリオ" panose="020B0604030504040204" pitchFamily="50" charset="-128"/>
            </a:endParaRPr>
          </a:p>
        </p:txBody>
      </p:sp>
      <p:sp>
        <p:nvSpPr>
          <p:cNvPr id="1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9" y="5725195"/>
            <a:ext cx="8357348"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2"/>
              </a:buBlip>
            </a:pPr>
            <a:r>
              <a:rPr lang="en-US" altLang="ja-JP" sz="2400" b="1" dirty="0">
                <a:latin typeface="メイリオ" panose="020B0604030504040204" pitchFamily="50" charset="-128"/>
                <a:ea typeface="メイリオ" panose="020B0604030504040204" pitchFamily="50" charset="-128"/>
              </a:rPr>
              <a:t>3.</a:t>
            </a:r>
            <a:r>
              <a:rPr lang="ja-JP" altLang="en-US" sz="2400" b="1" dirty="0">
                <a:latin typeface="メイリオ" panose="020B0604030504040204" pitchFamily="50" charset="-128"/>
                <a:ea typeface="メイリオ" panose="020B0604030504040204" pitchFamily="50" charset="-128"/>
              </a:rPr>
              <a:t>そのほかに起因する事故</a:t>
            </a:r>
            <a:endParaRPr lang="en-US" altLang="ja-JP" sz="2400" b="1"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099297" y="6182833"/>
            <a:ext cx="7323486" cy="437712"/>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メイリオ" panose="020B0604030504040204" pitchFamily="50" charset="-128"/>
                <a:ea typeface="メイリオ" panose="020B0604030504040204" pitchFamily="50" charset="-128"/>
              </a:rPr>
              <a:t>○ 不可抗力やすぐに原因を特定できないもの（地震</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火災</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停電･･）</a:t>
            </a:r>
            <a:endParaRPr lang="en-US" altLang="ja-JP" sz="1800"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３</a:t>
            </a:r>
            <a:r>
              <a:rPr kumimoji="1" lang="ja-JP" altLang="en-US" sz="2400" dirty="0">
                <a:latin typeface="メイリオ" panose="020B0604030504040204" pitchFamily="50" charset="-128"/>
                <a:ea typeface="メイリオ" panose="020B0604030504040204" pitchFamily="50" charset="-128"/>
              </a:rPr>
              <a:t>章　プール事故の原因と防止</a:t>
            </a: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プール事故の原因</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7407769"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1.</a:t>
            </a:r>
            <a:r>
              <a:rPr lang="ja-JP" altLang="en-US" sz="2400" b="1" dirty="0">
                <a:solidFill>
                  <a:srgbClr val="0000CC"/>
                </a:solidFill>
                <a:latin typeface="メイリオ" panose="020B0604030504040204" pitchFamily="50" charset="-128"/>
                <a:ea typeface="メイリオ" panose="020B0604030504040204" pitchFamily="50" charset="-128"/>
              </a:rPr>
              <a:t>プールに起因</a:t>
            </a:r>
            <a:r>
              <a:rPr lang="ja-JP" altLang="en-US" sz="2400" b="1" dirty="0">
                <a:latin typeface="メイリオ" panose="020B0604030504040204" pitchFamily="50" charset="-128"/>
                <a:ea typeface="メイリオ" panose="020B0604030504040204" pitchFamily="50" charset="-128"/>
              </a:rPr>
              <a:t>する事故</a:t>
            </a:r>
          </a:p>
        </p:txBody>
      </p:sp>
      <p:sp>
        <p:nvSpPr>
          <p:cNvPr id="16" name="テキスト ボックス 15"/>
          <p:cNvSpPr txBox="1"/>
          <p:nvPr/>
        </p:nvSpPr>
        <p:spPr>
          <a:xfrm>
            <a:off x="44304" y="549928"/>
            <a:ext cx="1153431" cy="369332"/>
          </a:xfrm>
          <a:prstGeom prst="rect">
            <a:avLst/>
          </a:prstGeom>
          <a:noFill/>
        </p:spPr>
        <p:txBody>
          <a:bodyPr wrap="square" rtlCol="0">
            <a:spAutoFit/>
          </a:bodyPr>
          <a:lstStyle/>
          <a:p>
            <a:r>
              <a:rPr kumimoji="1" lang="en-US" altLang="ja-JP" dirty="0"/>
              <a:t>P20､P21</a:t>
            </a:r>
            <a:endParaRPr kumimoji="1" lang="ja-JP" altLang="en-US" dirty="0"/>
          </a:p>
        </p:txBody>
      </p:sp>
    </p:spTree>
    <p:extLst>
      <p:ext uri="{BB962C8B-B14F-4D97-AF65-F5344CB8AC3E}">
        <p14:creationId xmlns:p14="http://schemas.microsoft.com/office/powerpoint/2010/main" val="1759421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336475" y="2042235"/>
            <a:ext cx="8760758" cy="4100848"/>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①安全なプール施設・設備 ⇒ </a:t>
            </a:r>
            <a:r>
              <a:rPr lang="ja-JP" altLang="en-US" sz="2000" dirty="0">
                <a:solidFill>
                  <a:srgbClr val="0000CC"/>
                </a:solidFill>
                <a:latin typeface="メイリオ" panose="020B0604030504040204" pitchFamily="50" charset="-128"/>
                <a:ea typeface="メイリオ" panose="020B0604030504040204" pitchFamily="50" charset="-128"/>
              </a:rPr>
              <a:t>排水口（環水口）など施設の点検</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②</a:t>
            </a:r>
            <a:r>
              <a:rPr lang="ja-JP" altLang="en-US" sz="2000" dirty="0">
                <a:solidFill>
                  <a:srgbClr val="0000CC"/>
                </a:solidFill>
                <a:latin typeface="メイリオ" panose="020B0604030504040204" pitchFamily="50" charset="-128"/>
                <a:ea typeface="メイリオ" panose="020B0604030504040204" pitchFamily="50" charset="-128"/>
              </a:rPr>
              <a:t>備品や遊具の安全な使用</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③施設の管理体制の強化・徹底 ⇒</a:t>
            </a:r>
            <a:r>
              <a:rPr lang="ja-JP" altLang="en-US" sz="2000" dirty="0">
                <a:solidFill>
                  <a:srgbClr val="0000CC"/>
                </a:solidFill>
                <a:latin typeface="メイリオ" panose="020B0604030504040204" pitchFamily="50" charset="-128"/>
                <a:ea typeface="メイリオ" panose="020B0604030504040204" pitchFamily="50" charset="-128"/>
              </a:rPr>
              <a:t>プール・ライフガードの適切な人員配置</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④</a:t>
            </a:r>
            <a:r>
              <a:rPr lang="ja-JP" altLang="en-US" sz="2000" dirty="0">
                <a:solidFill>
                  <a:srgbClr val="0000CC"/>
                </a:solidFill>
                <a:latin typeface="メイリオ" panose="020B0604030504040204" pitchFamily="50" charset="-128"/>
                <a:ea typeface="メイリオ" panose="020B0604030504040204" pitchFamily="50" charset="-128"/>
              </a:rPr>
              <a:t>ルールの周知・徹底</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⑤体調が優れない利用者や体調の悪そうな利用者に無理をさせない</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 </a:t>
            </a:r>
            <a:r>
              <a:rPr lang="ja-JP" altLang="en-US" sz="2000" dirty="0">
                <a:solidFill>
                  <a:srgbClr val="0000CC"/>
                </a:solidFill>
                <a:latin typeface="メイリオ" panose="020B0604030504040204" pitchFamily="50" charset="-128"/>
                <a:ea typeface="メイリオ" panose="020B0604030504040204" pitchFamily="50" charset="-128"/>
              </a:rPr>
              <a:t>該当する利用者への声掛け</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⑥監視体制の強化・徹底 ⇒ </a:t>
            </a:r>
            <a:r>
              <a:rPr lang="ja-JP" altLang="en-US" sz="2000" dirty="0">
                <a:solidFill>
                  <a:srgbClr val="0000CC"/>
                </a:solidFill>
                <a:latin typeface="メイリオ" panose="020B0604030504040204" pitchFamily="50" charset="-128"/>
                <a:ea typeface="メイリオ" panose="020B0604030504040204" pitchFamily="50" charset="-128"/>
              </a:rPr>
              <a:t>監視の死角を作らない</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⑦救助・救護体制の整備と不可抗力による事故への対応</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 緊急時対応計画（</a:t>
            </a:r>
            <a:r>
              <a:rPr lang="en-US" altLang="ja-JP" sz="2000" dirty="0">
                <a:latin typeface="メイリオ" panose="020B0604030504040204" pitchFamily="50" charset="-128"/>
                <a:ea typeface="メイリオ" panose="020B0604030504040204" pitchFamily="50" charset="-128"/>
              </a:rPr>
              <a:t>EAP</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想定される事故とその対応についての訓練</a:t>
            </a:r>
            <a:endParaRPr lang="en-US" altLang="ja-JP" sz="2000" dirty="0">
              <a:solidFill>
                <a:srgbClr val="0000CC"/>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３</a:t>
            </a:r>
            <a:r>
              <a:rPr kumimoji="1" lang="ja-JP" altLang="en-US" sz="2400" dirty="0">
                <a:latin typeface="メイリオ" panose="020B0604030504040204" pitchFamily="50" charset="-128"/>
                <a:ea typeface="メイリオ" panose="020B0604030504040204" pitchFamily="50" charset="-128"/>
              </a:rPr>
              <a:t>章　プール事故の原因と防止</a:t>
            </a: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プール事故の防止に向けた対応</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7407769"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事故防止のための施設管理者の任務</a:t>
            </a:r>
          </a:p>
        </p:txBody>
      </p:sp>
      <p:sp>
        <p:nvSpPr>
          <p:cNvPr id="11" name="テキスト ボックス 10"/>
          <p:cNvSpPr txBox="1"/>
          <p:nvPr/>
        </p:nvSpPr>
        <p:spPr>
          <a:xfrm>
            <a:off x="44304" y="549928"/>
            <a:ext cx="584343" cy="369332"/>
          </a:xfrm>
          <a:prstGeom prst="rect">
            <a:avLst/>
          </a:prstGeom>
          <a:noFill/>
        </p:spPr>
        <p:txBody>
          <a:bodyPr wrap="square" rtlCol="0">
            <a:spAutoFit/>
          </a:bodyPr>
          <a:lstStyle/>
          <a:p>
            <a:r>
              <a:rPr kumimoji="1" lang="en-US" altLang="ja-JP" dirty="0"/>
              <a:t>P22</a:t>
            </a:r>
            <a:endParaRPr kumimoji="1" lang="ja-JP" altLang="en-US" dirty="0"/>
          </a:p>
        </p:txBody>
      </p:sp>
    </p:spTree>
    <p:extLst>
      <p:ext uri="{BB962C8B-B14F-4D97-AF65-F5344CB8AC3E}">
        <p14:creationId xmlns:p14="http://schemas.microsoft.com/office/powerpoint/2010/main" val="1324506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628647" y="2310465"/>
            <a:ext cx="7886700" cy="3948667"/>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dirty="0">
                <a:latin typeface="メイリオ" panose="020B0604030504040204" pitchFamily="50" charset="-128"/>
                <a:ea typeface="メイリオ" panose="020B0604030504040204" pitchFamily="50" charset="-128"/>
              </a:rPr>
              <a:t>1) </a:t>
            </a:r>
            <a:r>
              <a:rPr lang="ja-JP" altLang="en-US" sz="2000" dirty="0">
                <a:solidFill>
                  <a:srgbClr val="0000CC"/>
                </a:solidFill>
                <a:latin typeface="メイリオ" panose="020B0604030504040204" pitchFamily="50" charset="-128"/>
                <a:ea typeface="メイリオ" panose="020B0604030504040204" pitchFamily="50" charset="-128"/>
              </a:rPr>
              <a:t>施設の仕様や構造・設備を十分理解</a:t>
            </a:r>
            <a:r>
              <a:rPr lang="ja-JP" altLang="en-US" sz="2000" dirty="0">
                <a:latin typeface="メイリオ" panose="020B0604030504040204" pitchFamily="50" charset="-128"/>
                <a:ea typeface="メイリオ" panose="020B0604030504040204" pitchFamily="50" charset="-128"/>
              </a:rPr>
              <a:t>したうえで利用する</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（プールの構造や水深）</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2000" dirty="0">
                <a:latin typeface="メイリオ" panose="020B0604030504040204" pitchFamily="50" charset="-128"/>
                <a:ea typeface="メイリオ" panose="020B0604030504040204" pitchFamily="50" charset="-128"/>
              </a:rPr>
              <a:t>2) </a:t>
            </a:r>
            <a:r>
              <a:rPr lang="ja-JP" altLang="en-US" sz="2000" dirty="0">
                <a:latin typeface="メイリオ" panose="020B0604030504040204" pitchFamily="50" charset="-128"/>
                <a:ea typeface="メイリオ" panose="020B0604030504040204" pitchFamily="50" charset="-128"/>
              </a:rPr>
              <a:t>施設の</a:t>
            </a:r>
            <a:r>
              <a:rPr lang="ja-JP" altLang="en-US" sz="2000" dirty="0">
                <a:solidFill>
                  <a:srgbClr val="0000CC"/>
                </a:solidFill>
                <a:latin typeface="メイリオ" panose="020B0604030504040204" pitchFamily="50" charset="-128"/>
                <a:ea typeface="メイリオ" panose="020B0604030504040204" pitchFamily="50" charset="-128"/>
              </a:rPr>
              <a:t>ルールを理解し遵守</a:t>
            </a:r>
            <a:r>
              <a:rPr lang="ja-JP" altLang="en-US" sz="2000" dirty="0">
                <a:latin typeface="メイリオ" panose="020B0604030504040204" pitchFamily="50" charset="-128"/>
                <a:ea typeface="メイリオ" panose="020B0604030504040204" pitchFamily="50" charset="-128"/>
              </a:rPr>
              <a:t>して利用する</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（禁止事項など）</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2000" dirty="0">
                <a:latin typeface="メイリオ" panose="020B0604030504040204" pitchFamily="50" charset="-128"/>
                <a:ea typeface="メイリオ" panose="020B0604030504040204" pitchFamily="50" charset="-128"/>
              </a:rPr>
              <a:t>3) </a:t>
            </a:r>
            <a:r>
              <a:rPr lang="ja-JP" altLang="en-US" sz="2000" dirty="0">
                <a:solidFill>
                  <a:srgbClr val="0000CC"/>
                </a:solidFill>
                <a:latin typeface="メイリオ" panose="020B0604030504040204" pitchFamily="50" charset="-128"/>
                <a:ea typeface="メイリオ" panose="020B0604030504040204" pitchFamily="50" charset="-128"/>
              </a:rPr>
              <a:t>体調が優れない場合</a:t>
            </a:r>
            <a:r>
              <a:rPr lang="ja-JP" altLang="en-US" sz="2000" dirty="0">
                <a:latin typeface="メイリオ" panose="020B0604030504040204" pitchFamily="50" charset="-128"/>
                <a:ea typeface="メイリオ" panose="020B0604030504040204" pitchFamily="50" charset="-128"/>
              </a:rPr>
              <a:t>には利用を控える</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（利用の中止、無理をしない）</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2000" dirty="0">
                <a:latin typeface="メイリオ" panose="020B0604030504040204" pitchFamily="50" charset="-128"/>
                <a:ea typeface="メイリオ" panose="020B0604030504040204" pitchFamily="50" charset="-128"/>
              </a:rPr>
              <a:t>4) </a:t>
            </a:r>
            <a:r>
              <a:rPr lang="ja-JP" altLang="en-US" sz="2000" dirty="0">
                <a:solidFill>
                  <a:srgbClr val="0000CC"/>
                </a:solidFill>
                <a:latin typeface="メイリオ" panose="020B0604030504040204" pitchFamily="50" charset="-128"/>
                <a:ea typeface="メイリオ" panose="020B0604030504040204" pitchFamily="50" charset="-128"/>
              </a:rPr>
              <a:t>体調の管理</a:t>
            </a:r>
            <a:r>
              <a:rPr lang="ja-JP" altLang="en-US" sz="2000" dirty="0">
                <a:latin typeface="メイリオ" panose="020B0604030504040204" pitchFamily="50" charset="-128"/>
                <a:ea typeface="メイリオ" panose="020B0604030504040204" pitchFamily="50" charset="-128"/>
              </a:rPr>
              <a:t>（自分自身でできること）を行う</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（血圧測定、体温測定、準備体操など）</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2000" dirty="0">
                <a:latin typeface="メイリオ" panose="020B0604030504040204" pitchFamily="50" charset="-128"/>
                <a:ea typeface="メイリオ" panose="020B0604030504040204" pitchFamily="50" charset="-128"/>
              </a:rPr>
              <a:t>5) </a:t>
            </a:r>
            <a:r>
              <a:rPr lang="ja-JP" altLang="en-US" sz="2000" dirty="0">
                <a:latin typeface="メイリオ" panose="020B0604030504040204" pitchFamily="50" charset="-128"/>
                <a:ea typeface="メイリオ" panose="020B0604030504040204" pitchFamily="50" charset="-128"/>
              </a:rPr>
              <a:t>年齢などに合わせた</a:t>
            </a:r>
            <a:r>
              <a:rPr lang="ja-JP" altLang="en-US" sz="2000" dirty="0">
                <a:solidFill>
                  <a:srgbClr val="0000CC"/>
                </a:solidFill>
                <a:latin typeface="メイリオ" panose="020B0604030504040204" pitchFamily="50" charset="-128"/>
                <a:ea typeface="メイリオ" panose="020B0604030504040204" pitchFamily="50" charset="-128"/>
              </a:rPr>
              <a:t>利用時の注意点</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（子供の監視など）</a:t>
            </a:r>
            <a:endParaRPr lang="en-US" altLang="ja-JP" sz="18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３</a:t>
            </a:r>
            <a:r>
              <a:rPr kumimoji="1" lang="ja-JP" altLang="en-US" sz="2400" dirty="0">
                <a:latin typeface="メイリオ" panose="020B0604030504040204" pitchFamily="50" charset="-128"/>
                <a:ea typeface="メイリオ" panose="020B0604030504040204" pitchFamily="50" charset="-128"/>
              </a:rPr>
              <a:t>章　プール事故の原因と防止</a:t>
            </a: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プール事故の防止に向けた対応</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8180501"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事故防止のために利用者に実施してもらうべきこと</a:t>
            </a:r>
          </a:p>
        </p:txBody>
      </p:sp>
      <p:sp>
        <p:nvSpPr>
          <p:cNvPr id="11" name="テキスト ボックス 10"/>
          <p:cNvSpPr txBox="1"/>
          <p:nvPr/>
        </p:nvSpPr>
        <p:spPr>
          <a:xfrm>
            <a:off x="44304" y="549928"/>
            <a:ext cx="1076158" cy="369332"/>
          </a:xfrm>
          <a:prstGeom prst="rect">
            <a:avLst/>
          </a:prstGeom>
          <a:noFill/>
        </p:spPr>
        <p:txBody>
          <a:bodyPr wrap="square" rtlCol="0">
            <a:spAutoFit/>
          </a:bodyPr>
          <a:lstStyle/>
          <a:p>
            <a:r>
              <a:rPr kumimoji="1" lang="en-US" altLang="ja-JP" dirty="0"/>
              <a:t>P23､P24</a:t>
            </a:r>
            <a:endParaRPr kumimoji="1" lang="ja-JP" altLang="en-US" dirty="0"/>
          </a:p>
        </p:txBody>
      </p:sp>
      <p:sp>
        <p:nvSpPr>
          <p:cNvPr id="2" name="右中かっこ 1"/>
          <p:cNvSpPr/>
          <p:nvPr/>
        </p:nvSpPr>
        <p:spPr>
          <a:xfrm>
            <a:off x="7624294" y="2292440"/>
            <a:ext cx="167424" cy="141667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7984143" y="2675438"/>
            <a:ext cx="1062407" cy="72636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看板の</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設置</a:t>
            </a:r>
            <a:endParaRPr lang="en-US" altLang="ja-JP" sz="2000" dirty="0">
              <a:latin typeface="メイリオ" panose="020B0604030504040204" pitchFamily="50" charset="-128"/>
              <a:ea typeface="メイリオ" panose="020B0604030504040204" pitchFamily="50" charset="-128"/>
            </a:endParaRPr>
          </a:p>
        </p:txBody>
      </p:sp>
      <p:sp>
        <p:nvSpPr>
          <p:cNvPr id="13" name="右中かっこ 12"/>
          <p:cNvSpPr/>
          <p:nvPr/>
        </p:nvSpPr>
        <p:spPr>
          <a:xfrm>
            <a:off x="7624294" y="3928058"/>
            <a:ext cx="167424" cy="142955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4"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7984143" y="4352428"/>
            <a:ext cx="1062407" cy="72636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アナウンス</a:t>
            </a:r>
            <a:endParaRPr lang="en-US" altLang="ja-JP" sz="2000" dirty="0">
              <a:latin typeface="メイリオ" panose="020B0604030504040204" pitchFamily="50" charset="-128"/>
              <a:ea typeface="メイリオ" panose="020B0604030504040204" pitchFamily="50" charset="-128"/>
            </a:endParaRPr>
          </a:p>
        </p:txBody>
      </p:sp>
      <p:sp>
        <p:nvSpPr>
          <p:cNvPr id="15" name="右中かっこ 14"/>
          <p:cNvSpPr/>
          <p:nvPr/>
        </p:nvSpPr>
        <p:spPr>
          <a:xfrm>
            <a:off x="7624294" y="5563146"/>
            <a:ext cx="167424" cy="63106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7984143" y="5606064"/>
            <a:ext cx="1062407" cy="72636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メイリオ" panose="020B0604030504040204" pitchFamily="50" charset="-128"/>
                <a:ea typeface="メイリオ" panose="020B0604030504040204" pitchFamily="50" charset="-128"/>
              </a:rPr>
              <a:t>水深の</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表示</a:t>
            </a:r>
            <a:r>
              <a:rPr lang="ja-JP" altLang="en-US" sz="1400" dirty="0">
                <a:latin typeface="メイリオ" panose="020B0604030504040204" pitchFamily="50" charset="-128"/>
                <a:ea typeface="メイリオ" panose="020B0604030504040204" pitchFamily="50" charset="-128"/>
              </a:rPr>
              <a:t>等</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53371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 y="-1"/>
            <a:ext cx="9144000" cy="6832147"/>
            <a:chOff x="1" y="-1"/>
            <a:chExt cx="9144000" cy="6832147"/>
          </a:xfrm>
        </p:grpSpPr>
        <p:pic>
          <p:nvPicPr>
            <p:cNvPr id="7" name="図 6">
              <a:extLst>
                <a:ext uri="{FF2B5EF4-FFF2-40B4-BE49-F238E27FC236}">
                  <a16:creationId xmlns:a16="http://schemas.microsoft.com/office/drawing/2014/main" id="{998E8577-A118-4BCE-834A-E24B93411C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144000" cy="6832147"/>
            </a:xfrm>
            <a:prstGeom prst="rect">
              <a:avLst/>
            </a:prstGeom>
          </p:spPr>
        </p:pic>
        <p:pic>
          <p:nvPicPr>
            <p:cNvPr id="12" name="図 11">
              <a:extLst>
                <a:ext uri="{FF2B5EF4-FFF2-40B4-BE49-F238E27FC236}">
                  <a16:creationId xmlns:a16="http://schemas.microsoft.com/office/drawing/2014/main" id="{D66FB82C-4C58-4798-AEA4-96991788F2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864551" y="2429705"/>
              <a:ext cx="1408585" cy="5088825"/>
            </a:xfrm>
            <a:prstGeom prst="rect">
              <a:avLst/>
            </a:prstGeom>
          </p:spPr>
        </p:pic>
        <p:pic>
          <p:nvPicPr>
            <p:cNvPr id="13" name="図 12">
              <a:extLst>
                <a:ext uri="{FF2B5EF4-FFF2-40B4-BE49-F238E27FC236}">
                  <a16:creationId xmlns:a16="http://schemas.microsoft.com/office/drawing/2014/main" id="{2CA70035-10CB-413A-AEDC-84493BA658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069938" y="3782243"/>
              <a:ext cx="997810" cy="5088825"/>
            </a:xfrm>
            <a:prstGeom prst="rect">
              <a:avLst/>
            </a:prstGeom>
          </p:spPr>
        </p:pic>
        <p:pic>
          <p:nvPicPr>
            <p:cNvPr id="10" name="図 9">
              <a:extLst>
                <a:ext uri="{FF2B5EF4-FFF2-40B4-BE49-F238E27FC236}">
                  <a16:creationId xmlns:a16="http://schemas.microsoft.com/office/drawing/2014/main" id="{082961A7-DD9D-4411-A8D6-877AB00F67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363" y="4522566"/>
              <a:ext cx="3982198" cy="1324940"/>
            </a:xfrm>
            <a:prstGeom prst="rect">
              <a:avLst/>
            </a:prstGeom>
          </p:spPr>
        </p:pic>
        <p:pic>
          <p:nvPicPr>
            <p:cNvPr id="11" name="図 10">
              <a:extLst>
                <a:ext uri="{FF2B5EF4-FFF2-40B4-BE49-F238E27FC236}">
                  <a16:creationId xmlns:a16="http://schemas.microsoft.com/office/drawing/2014/main" id="{13894FBA-4B10-4450-99D8-2B84A37D29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3711" y="4488118"/>
              <a:ext cx="3942602" cy="1404357"/>
            </a:xfrm>
            <a:prstGeom prst="rect">
              <a:avLst/>
            </a:prstGeom>
          </p:spPr>
        </p:pic>
      </p:grpSp>
    </p:spTree>
    <p:extLst>
      <p:ext uri="{BB962C8B-B14F-4D97-AF65-F5344CB8AC3E}">
        <p14:creationId xmlns:p14="http://schemas.microsoft.com/office/powerpoint/2010/main" val="3958004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監視に求められること</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11" name="テキスト ボックス 10"/>
          <p:cNvSpPr txBox="1"/>
          <p:nvPr/>
        </p:nvSpPr>
        <p:spPr>
          <a:xfrm>
            <a:off x="44304" y="549928"/>
            <a:ext cx="1076158" cy="369332"/>
          </a:xfrm>
          <a:prstGeom prst="rect">
            <a:avLst/>
          </a:prstGeom>
          <a:noFill/>
        </p:spPr>
        <p:txBody>
          <a:bodyPr wrap="square" rtlCol="0">
            <a:spAutoFit/>
          </a:bodyPr>
          <a:lstStyle/>
          <a:p>
            <a:r>
              <a:rPr kumimoji="1" lang="en-US" altLang="ja-JP" dirty="0"/>
              <a:t>P26</a:t>
            </a:r>
            <a:endParaRPr kumimoji="1" lang="ja-JP" altLang="en-US" dirty="0"/>
          </a:p>
        </p:txBody>
      </p:sp>
      <p:sp>
        <p:nvSpPr>
          <p:cNvPr id="2" name="テキスト ボックス 1"/>
          <p:cNvSpPr txBox="1"/>
          <p:nvPr/>
        </p:nvSpPr>
        <p:spPr>
          <a:xfrm>
            <a:off x="582383" y="1965379"/>
            <a:ext cx="8023538" cy="1015663"/>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陸上で倒れたり、意識を失っても呼吸があれば助かる可能性は高い。　しかし、プールで同様なことが起こった場合、水中に沈んでしまい、呼吸停止、心停止につながり、重篤な状況になってしまう。</a:t>
            </a:r>
            <a:endParaRPr kumimoji="1" lang="ja-JP" altLang="en-US" sz="20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421594" y="1515881"/>
            <a:ext cx="3365024" cy="461665"/>
          </a:xfrm>
          <a:prstGeom prst="rect">
            <a:avLst/>
          </a:prstGeom>
        </p:spPr>
        <p:txBody>
          <a:bodyPr wrap="none">
            <a:spAutoFit/>
          </a:bodyPr>
          <a:lstStyle/>
          <a:p>
            <a:r>
              <a:rPr lang="ja-JP" altLang="en-US" sz="2400" b="1" dirty="0">
                <a:latin typeface="メイリオ" panose="020B0604030504040204" pitchFamily="50" charset="-128"/>
                <a:ea typeface="メイリオ" panose="020B0604030504040204" pitchFamily="50" charset="-128"/>
              </a:rPr>
              <a:t>◆ プール監視の重要性</a:t>
            </a:r>
            <a:endParaRPr lang="en-US" altLang="ja-JP" sz="2400" b="1" dirty="0">
              <a:latin typeface="メイリオ" panose="020B0604030504040204" pitchFamily="50" charset="-128"/>
              <a:ea typeface="メイリオ" panose="020B0604030504040204" pitchFamily="50" charset="-128"/>
            </a:endParaRPr>
          </a:p>
        </p:txBody>
      </p:sp>
      <p:sp>
        <p:nvSpPr>
          <p:cNvPr id="4" name="下矢印 3"/>
          <p:cNvSpPr/>
          <p:nvPr/>
        </p:nvSpPr>
        <p:spPr>
          <a:xfrm>
            <a:off x="3786618" y="3002501"/>
            <a:ext cx="1437355" cy="2816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82383" y="3366145"/>
            <a:ext cx="8023538" cy="1015663"/>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・人が倒れたり急病人が発生したりすることを</a:t>
            </a:r>
            <a:r>
              <a:rPr lang="ja-JP" altLang="en-US" sz="2000" dirty="0">
                <a:solidFill>
                  <a:srgbClr val="0000CC"/>
                </a:solidFill>
                <a:latin typeface="メイリオ" panose="020B0604030504040204" pitchFamily="50" charset="-128"/>
                <a:ea typeface="メイリオ" panose="020B0604030504040204" pitchFamily="50" charset="-128"/>
              </a:rPr>
              <a:t>常に想定し、対応を</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sz="2000" dirty="0">
                <a:solidFill>
                  <a:srgbClr val="0000CC"/>
                </a:solidFill>
                <a:latin typeface="メイリオ" panose="020B0604030504040204" pitchFamily="50" charset="-128"/>
                <a:ea typeface="メイリオ" panose="020B0604030504040204" pitchFamily="50" charset="-128"/>
              </a:rPr>
              <a:t>　準備しておく</a:t>
            </a:r>
            <a:r>
              <a:rPr lang="ja-JP" altLang="en-US" sz="2000" dirty="0">
                <a:latin typeface="メイリオ" panose="020B0604030504040204" pitchFamily="50" charset="-128"/>
                <a:ea typeface="メイリオ" panose="020B0604030504040204" pitchFamily="50" charset="-128"/>
              </a:rPr>
              <a:t>ことが求められる。</a:t>
            </a:r>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・少しでも異変に気付いたら</a:t>
            </a:r>
            <a:r>
              <a:rPr kumimoji="1" lang="ja-JP" altLang="en-US" sz="2000" dirty="0">
                <a:solidFill>
                  <a:srgbClr val="0000CC"/>
                </a:solidFill>
                <a:latin typeface="メイリオ" panose="020B0604030504040204" pitchFamily="50" charset="-128"/>
                <a:ea typeface="メイリオ" panose="020B0604030504040204" pitchFamily="50" charset="-128"/>
              </a:rPr>
              <a:t>速やかに救助行動に移る</a:t>
            </a:r>
            <a:r>
              <a:rPr kumimoji="1" lang="ja-JP" altLang="en-US" sz="2000" dirty="0">
                <a:latin typeface="メイリオ" panose="020B0604030504040204" pitchFamily="50" charset="-128"/>
                <a:ea typeface="メイリオ" panose="020B0604030504040204" pitchFamily="50" charset="-128"/>
              </a:rPr>
              <a:t>ことが重要。</a:t>
            </a:r>
          </a:p>
        </p:txBody>
      </p:sp>
      <p:sp>
        <p:nvSpPr>
          <p:cNvPr id="14" name="テキスト ボックス 13">
            <a:extLst>
              <a:ext uri="{FF2B5EF4-FFF2-40B4-BE49-F238E27FC236}">
                <a16:creationId xmlns:a16="http://schemas.microsoft.com/office/drawing/2014/main" id="{A2E56610-9FC2-4514-96CF-A2509FBD35E8}"/>
              </a:ext>
            </a:extLst>
          </p:cNvPr>
          <p:cNvSpPr txBox="1"/>
          <p:nvPr/>
        </p:nvSpPr>
        <p:spPr>
          <a:xfrm>
            <a:off x="978544" y="4547282"/>
            <a:ext cx="2808073" cy="861774"/>
          </a:xfrm>
          <a:prstGeom prst="rect">
            <a:avLst/>
          </a:prstGeom>
          <a:noFill/>
        </p:spPr>
        <p:txBody>
          <a:bodyPr wrap="square" rtlCol="0">
            <a:spAutoFit/>
          </a:bodyPr>
          <a:lstStyle/>
          <a:p>
            <a:pPr algn="r"/>
            <a:r>
              <a:rPr lang="ja-JP" altLang="en-US" sz="3200" dirty="0">
                <a:latin typeface="メイリオ" panose="020B0604030504040204" pitchFamily="50" charset="-128"/>
                <a:ea typeface="メイリオ" panose="020B0604030504040204" pitchFamily="50" charset="-128"/>
              </a:rPr>
              <a:t>監視　＝</a:t>
            </a:r>
            <a:endParaRPr lang="en-US" altLang="ja-JP" sz="3200" dirty="0">
              <a:latin typeface="メイリオ" panose="020B0604030504040204" pitchFamily="50" charset="-128"/>
              <a:ea typeface="メイリオ" panose="020B0604030504040204" pitchFamily="50" charset="-128"/>
            </a:endParaRPr>
          </a:p>
          <a:p>
            <a:r>
              <a:rPr lang="ja-JP" altLang="en-US" b="1" dirty="0"/>
              <a:t>　　　　（スーパービジョン）</a:t>
            </a:r>
          </a:p>
        </p:txBody>
      </p:sp>
      <p:sp>
        <p:nvSpPr>
          <p:cNvPr id="15" name="テキスト ボックス 14">
            <a:extLst>
              <a:ext uri="{FF2B5EF4-FFF2-40B4-BE49-F238E27FC236}">
                <a16:creationId xmlns:a16="http://schemas.microsoft.com/office/drawing/2014/main" id="{C67AA79A-0949-4E5D-A560-6CA9704DF686}"/>
              </a:ext>
            </a:extLst>
          </p:cNvPr>
          <p:cNvSpPr txBox="1"/>
          <p:nvPr/>
        </p:nvSpPr>
        <p:spPr>
          <a:xfrm>
            <a:off x="3954045" y="4429102"/>
            <a:ext cx="3654288" cy="800219"/>
          </a:xfrm>
          <a:prstGeom prst="rect">
            <a:avLst/>
          </a:prstGeom>
          <a:noFill/>
          <a:ln w="9525">
            <a:solidFill>
              <a:srgbClr val="0000CC"/>
            </a:solidFill>
          </a:ln>
        </p:spPr>
        <p:txBody>
          <a:bodyPr wrap="square" rtlCol="0">
            <a:spAutoFit/>
          </a:bodyPr>
          <a:lstStyle/>
          <a:p>
            <a:r>
              <a:rPr lang="ja-JP" altLang="en-US" dirty="0"/>
              <a:t>常に起こりうる事故に対し</a:t>
            </a:r>
            <a:endParaRPr lang="en-US" altLang="ja-JP" dirty="0"/>
          </a:p>
          <a:p>
            <a:r>
              <a:rPr lang="ja-JP" altLang="en-US" sz="2800" dirty="0">
                <a:solidFill>
                  <a:srgbClr val="0000CC"/>
                </a:solidFill>
              </a:rPr>
              <a:t>すばやく異変に気づく</a:t>
            </a:r>
          </a:p>
        </p:txBody>
      </p:sp>
      <p:sp>
        <p:nvSpPr>
          <p:cNvPr id="17" name="テキスト ボックス 16"/>
          <p:cNvSpPr txBox="1"/>
          <p:nvPr/>
        </p:nvSpPr>
        <p:spPr>
          <a:xfrm>
            <a:off x="772731" y="5779892"/>
            <a:ext cx="3631843" cy="923330"/>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a:t>
            </a:r>
            <a:r>
              <a:rPr kumimoji="1" lang="ja-JP" altLang="en-US" b="1" dirty="0">
                <a:solidFill>
                  <a:srgbClr val="0000CC"/>
                </a:solidFill>
                <a:latin typeface="メイリオ" panose="020B0604030504040204" pitchFamily="50" charset="-128"/>
                <a:ea typeface="メイリオ" panose="020B0604030504040204" pitchFamily="50" charset="-128"/>
              </a:rPr>
              <a:t>スイーピング</a:t>
            </a:r>
            <a:r>
              <a:rPr kumimoji="1" lang="ja-JP" altLang="en-US" b="1" dirty="0">
                <a:latin typeface="メイリオ" panose="020B0604030504040204" pitchFamily="50" charset="-128"/>
                <a:ea typeface="メイリオ" panose="020B0604030504040204" pitchFamily="50" charset="-128"/>
              </a:rPr>
              <a:t>（見渡す）</a:t>
            </a:r>
            <a:endParaRPr kumimoji="1"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受け持った監視領域の全体の</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水面上をなでるように見渡す</a:t>
            </a:r>
            <a:r>
              <a:rPr lang="ja-JP" altLang="en-US" b="1" dirty="0">
                <a:latin typeface="メイリオ" panose="020B0604030504040204" pitchFamily="50" charset="-128"/>
                <a:ea typeface="メイリオ" panose="020B0604030504040204" pitchFamily="50" charset="-128"/>
              </a:rPr>
              <a:t>。</a:t>
            </a:r>
            <a:endParaRPr kumimoji="1" lang="ja-JP" altLang="en-US" b="1"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4505295" y="5779892"/>
            <a:ext cx="4210705" cy="923330"/>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a:t>
            </a:r>
            <a:r>
              <a:rPr kumimoji="1" lang="ja-JP" altLang="en-US" b="1" dirty="0">
                <a:solidFill>
                  <a:srgbClr val="0000CC"/>
                </a:solidFill>
                <a:latin typeface="メイリオ" panose="020B0604030504040204" pitchFamily="50" charset="-128"/>
                <a:ea typeface="メイリオ" panose="020B0604030504040204" pitchFamily="50" charset="-128"/>
              </a:rPr>
              <a:t>スキャニング</a:t>
            </a:r>
            <a:r>
              <a:rPr kumimoji="1" lang="ja-JP" altLang="en-US" b="1" dirty="0">
                <a:latin typeface="メイリオ" panose="020B0604030504040204" pitchFamily="50" charset="-128"/>
                <a:ea typeface="メイリオ" panose="020B0604030504040204" pitchFamily="50" charset="-128"/>
              </a:rPr>
              <a:t>（くまなく見る）</a:t>
            </a:r>
            <a:endParaRPr kumimoji="1" lang="en-US" altLang="ja-JP"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細部にわたって水面に</a:t>
            </a:r>
            <a:r>
              <a:rPr lang="ja-JP" altLang="en-US" dirty="0" err="1">
                <a:latin typeface="メイリオ" panose="020B0604030504040204" pitchFamily="50" charset="-128"/>
                <a:ea typeface="メイリオ" panose="020B0604030504040204" pitchFamily="50" charset="-128"/>
              </a:rPr>
              <a:t>み</a:t>
            </a:r>
            <a:r>
              <a:rPr lang="ja-JP" altLang="en-US" dirty="0">
                <a:latin typeface="メイリオ" panose="020B0604030504040204" pitchFamily="50" charset="-128"/>
                <a:ea typeface="メイリオ" panose="020B0604030504040204" pitchFamily="50" charset="-128"/>
              </a:rPr>
              <a:t>ならず、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水中の様子まで注意深く見る。</a:t>
            </a:r>
            <a:endParaRPr kumimoji="1" lang="ja-JP" altLang="en-US" dirty="0">
              <a:latin typeface="メイリオ" panose="020B0604030504040204" pitchFamily="50" charset="-128"/>
              <a:ea typeface="メイリオ" panose="020B0604030504040204" pitchFamily="50" charset="-128"/>
            </a:endParaRPr>
          </a:p>
        </p:txBody>
      </p:sp>
      <p:sp>
        <p:nvSpPr>
          <p:cNvPr id="19" name="角丸四角形 18"/>
          <p:cNvSpPr/>
          <p:nvPr/>
        </p:nvSpPr>
        <p:spPr>
          <a:xfrm>
            <a:off x="582383" y="5653826"/>
            <a:ext cx="8133617" cy="108803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15154" y="5371923"/>
            <a:ext cx="1210616" cy="369332"/>
          </a:xfrm>
          <a:prstGeom prst="rect">
            <a:avLst/>
          </a:prstGeom>
          <a:noFill/>
        </p:spPr>
        <p:txBody>
          <a:bodyPr wrap="square" rtlCol="0" anchor="ctr">
            <a:spAutoFit/>
          </a:bodyPr>
          <a:lstStyle/>
          <a:p>
            <a:r>
              <a:rPr kumimoji="1" lang="ja-JP" altLang="en-US" sz="1600" dirty="0">
                <a:solidFill>
                  <a:srgbClr val="00B0F0"/>
                </a:solidFill>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表</a:t>
            </a:r>
            <a:r>
              <a:rPr kumimoji="1" lang="en-US" altLang="ja-JP" dirty="0">
                <a:latin typeface="メイリオ" panose="020B0604030504040204" pitchFamily="50" charset="-128"/>
                <a:ea typeface="メイリオ" panose="020B0604030504040204" pitchFamily="50" charset="-128"/>
              </a:rPr>
              <a:t>4-1</a:t>
            </a:r>
            <a:endParaRPr kumimoji="1" lang="ja-JP" altLang="en-US" dirty="0">
              <a:latin typeface="メイリオ" panose="020B0604030504040204" pitchFamily="50" charset="-128"/>
              <a:ea typeface="メイリオ" panose="020B0604030504040204" pitchFamily="50" charset="-128"/>
            </a:endParaRPr>
          </a:p>
        </p:txBody>
      </p:sp>
      <p:sp>
        <p:nvSpPr>
          <p:cNvPr id="21" name="角丸四角形吹き出し 20"/>
          <p:cNvSpPr/>
          <p:nvPr/>
        </p:nvSpPr>
        <p:spPr>
          <a:xfrm>
            <a:off x="7804597" y="1451683"/>
            <a:ext cx="801324" cy="371011"/>
          </a:xfrm>
          <a:prstGeom prst="wedgeRoundRectCallout">
            <a:avLst>
              <a:gd name="adj1" fmla="val -91346"/>
              <a:gd name="adj2" fmla="val 763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メモ</a:t>
            </a:r>
          </a:p>
        </p:txBody>
      </p:sp>
    </p:spTree>
    <p:extLst>
      <p:ext uri="{BB962C8B-B14F-4D97-AF65-F5344CB8AC3E}">
        <p14:creationId xmlns:p14="http://schemas.microsoft.com/office/powerpoint/2010/main" val="1356723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3994B0-3ABB-4397-88EC-0E150D787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813" y="4060288"/>
            <a:ext cx="1830576" cy="1367282"/>
          </a:xfrm>
          <a:prstGeom prst="rect">
            <a:avLst/>
          </a:prstGeom>
          <a:ln>
            <a:solidFill>
              <a:schemeClr val="tx2"/>
            </a:solidFill>
          </a:ln>
        </p:spPr>
      </p:pic>
      <p:pic>
        <p:nvPicPr>
          <p:cNvPr id="12" name="図 11">
            <a:extLst>
              <a:ext uri="{FF2B5EF4-FFF2-40B4-BE49-F238E27FC236}">
                <a16:creationId xmlns:a16="http://schemas.microsoft.com/office/drawing/2014/main" id="{6EEC8904-19E4-47A1-BB5E-D7579A930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439" y="4053545"/>
            <a:ext cx="1830577" cy="1367283"/>
          </a:xfrm>
          <a:prstGeom prst="rect">
            <a:avLst/>
          </a:prstGeom>
          <a:ln>
            <a:solidFill>
              <a:schemeClr val="tx2"/>
            </a:solidFill>
          </a:ln>
        </p:spPr>
      </p:pic>
      <p:pic>
        <p:nvPicPr>
          <p:cNvPr id="15" name="図 14">
            <a:extLst>
              <a:ext uri="{FF2B5EF4-FFF2-40B4-BE49-F238E27FC236}">
                <a16:creationId xmlns:a16="http://schemas.microsoft.com/office/drawing/2014/main" id="{BCD0B614-669E-445D-9B5E-918E5CDC9A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1126" y="4053547"/>
            <a:ext cx="1830576" cy="1372932"/>
          </a:xfrm>
          <a:prstGeom prst="rect">
            <a:avLst/>
          </a:prstGeom>
          <a:ln>
            <a:solidFill>
              <a:schemeClr val="tx2"/>
            </a:solidFill>
          </a:ln>
        </p:spPr>
      </p:pic>
      <p:pic>
        <p:nvPicPr>
          <p:cNvPr id="17" name="図 16">
            <a:extLst>
              <a:ext uri="{FF2B5EF4-FFF2-40B4-BE49-F238E27FC236}">
                <a16:creationId xmlns:a16="http://schemas.microsoft.com/office/drawing/2014/main" id="{FEC124DF-A9A5-429B-978E-2E220727CA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7753" y="4046807"/>
            <a:ext cx="1830576" cy="1372932"/>
          </a:xfrm>
          <a:prstGeom prst="rect">
            <a:avLst/>
          </a:prstGeom>
          <a:ln>
            <a:solidFill>
              <a:schemeClr val="tx2"/>
            </a:solidFill>
          </a:ln>
        </p:spPr>
      </p:pic>
      <p:sp>
        <p:nvSpPr>
          <p:cNvPr id="18" name="正方形/長方形 17">
            <a:extLst>
              <a:ext uri="{FF2B5EF4-FFF2-40B4-BE49-F238E27FC236}">
                <a16:creationId xmlns:a16="http://schemas.microsoft.com/office/drawing/2014/main" id="{4EE9B604-2262-4C48-9C73-C2BC0EDB8062}"/>
              </a:ext>
            </a:extLst>
          </p:cNvPr>
          <p:cNvSpPr/>
          <p:nvPr/>
        </p:nvSpPr>
        <p:spPr>
          <a:xfrm>
            <a:off x="910660" y="1607569"/>
            <a:ext cx="7615154" cy="22467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ja-JP" altLang="en-US" sz="2000" b="1" u="sng" dirty="0">
                <a:latin typeface="メイリオ" panose="020B0604030504040204" pitchFamily="50" charset="-128"/>
                <a:ea typeface="メイリオ" panose="020B0604030504040204" pitchFamily="50" charset="-128"/>
              </a:rPr>
              <a:t>◆人員配置のポイント</a:t>
            </a:r>
          </a:p>
          <a:p>
            <a:r>
              <a:rPr lang="ja-JP" altLang="en-US" sz="2000" dirty="0">
                <a:latin typeface="メイリオ" panose="020B0604030504040204" pitchFamily="50" charset="-128"/>
                <a:ea typeface="メイリオ" panose="020B0604030504040204" pitchFamily="50" charset="-128"/>
              </a:rPr>
              <a:t>　プール ： 数、種類、形状、大きさ、水深</a:t>
            </a:r>
          </a:p>
          <a:p>
            <a:r>
              <a:rPr lang="ja-JP" altLang="en-US" sz="2000" dirty="0">
                <a:latin typeface="メイリオ" panose="020B0604030504040204" pitchFamily="50" charset="-128"/>
                <a:ea typeface="メイリオ" panose="020B0604030504040204" pitchFamily="50" charset="-128"/>
              </a:rPr>
              <a:t>　利用者 ： 人数、年齢、目的</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環境    ： 気温、水温、雨、明るさ（屋内</a:t>
            </a:r>
            <a:r>
              <a:rPr lang="en-US" altLang="ja-JP" sz="2000" dirty="0">
                <a:latin typeface="メイリオ" panose="020B0604030504040204" pitchFamily="50" charset="-128"/>
                <a:ea typeface="メイリオ" panose="020B0604030504040204" pitchFamily="50" charset="-128"/>
              </a:rPr>
              <a:t>or</a:t>
            </a:r>
            <a:r>
              <a:rPr lang="ja-JP" altLang="en-US" sz="2000" dirty="0">
                <a:latin typeface="メイリオ" panose="020B0604030504040204" pitchFamily="50" charset="-128"/>
                <a:ea typeface="メイリオ" panose="020B0604030504040204" pitchFamily="50" charset="-128"/>
              </a:rPr>
              <a:t>屋外）</a:t>
            </a:r>
          </a:p>
          <a:p>
            <a:r>
              <a:rPr lang="ja-JP" altLang="en-US" sz="2000" dirty="0">
                <a:latin typeface="メイリオ" panose="020B0604030504040204" pitchFamily="50" charset="-128"/>
                <a:ea typeface="メイリオ" panose="020B0604030504040204" pitchFamily="50" charset="-128"/>
              </a:rPr>
              <a:t>　設備    ： 排水口、噴出口などリスクの有無、危険個所</a:t>
            </a:r>
          </a:p>
          <a:p>
            <a:r>
              <a:rPr lang="ja-JP" altLang="en-US" sz="2000" dirty="0">
                <a:latin typeface="メイリオ" panose="020B0604030504040204" pitchFamily="50" charset="-128"/>
                <a:ea typeface="メイリオ" panose="020B0604030504040204" pitchFamily="50" charset="-128"/>
              </a:rPr>
              <a:t>　ルール ： 利用上のルール</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予算　 ： 予算配分</a:t>
            </a:r>
          </a:p>
        </p:txBody>
      </p:sp>
      <p:sp>
        <p:nvSpPr>
          <p:cNvPr id="19" name="正方形/長方形 18">
            <a:extLst>
              <a:ext uri="{FF2B5EF4-FFF2-40B4-BE49-F238E27FC236}">
                <a16:creationId xmlns:a16="http://schemas.microsoft.com/office/drawing/2014/main" id="{CEBE1689-F3BF-4DAB-81F1-CA9089B21577}"/>
              </a:ext>
            </a:extLst>
          </p:cNvPr>
          <p:cNvSpPr/>
          <p:nvPr/>
        </p:nvSpPr>
        <p:spPr>
          <a:xfrm>
            <a:off x="910660" y="5752238"/>
            <a:ext cx="7615154" cy="83099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ja-JP" altLang="en-US" sz="2400" u="sng" dirty="0">
                <a:solidFill>
                  <a:srgbClr val="0000CC"/>
                </a:solidFill>
                <a:latin typeface="メイリオ" panose="020B0604030504040204" pitchFamily="50" charset="-128"/>
                <a:ea typeface="メイリオ" panose="020B0604030504040204" pitchFamily="50" charset="-128"/>
              </a:rPr>
              <a:t>◆</a:t>
            </a:r>
            <a:r>
              <a:rPr lang="en-US" altLang="ja-JP" sz="2400" u="sng" dirty="0">
                <a:solidFill>
                  <a:srgbClr val="0000CC"/>
                </a:solidFill>
                <a:latin typeface="メイリオ" panose="020B0604030504040204" pitchFamily="50" charset="-128"/>
                <a:ea typeface="メイリオ" panose="020B0604030504040204" pitchFamily="50" charset="-128"/>
              </a:rPr>
              <a:t>30</a:t>
            </a:r>
            <a:r>
              <a:rPr lang="ja-JP" altLang="en-US" sz="2400" u="sng" dirty="0">
                <a:solidFill>
                  <a:srgbClr val="0000CC"/>
                </a:solidFill>
                <a:latin typeface="メイリオ" panose="020B0604030504040204" pitchFamily="50" charset="-128"/>
                <a:ea typeface="メイリオ" panose="020B0604030504040204" pitchFamily="50" charset="-128"/>
              </a:rPr>
              <a:t>秒ルール</a:t>
            </a:r>
            <a:endParaRPr lang="en-US" altLang="ja-JP" sz="2400" u="sng" dirty="0">
              <a:solidFill>
                <a:srgbClr val="0000CC"/>
              </a:solidFill>
              <a:highlight>
                <a:srgbClr val="FFFF00"/>
              </a:highlight>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en-US" altLang="ja-JP" sz="2400" dirty="0">
                <a:solidFill>
                  <a:srgbClr val="0000CC"/>
                </a:solidFill>
                <a:latin typeface="メイリオ" panose="020B0604030504040204" pitchFamily="50" charset="-128"/>
                <a:ea typeface="メイリオ" panose="020B0604030504040204" pitchFamily="50" charset="-128"/>
              </a:rPr>
              <a:t>10</a:t>
            </a:r>
            <a:r>
              <a:rPr lang="ja-JP" altLang="en-US" sz="2400" dirty="0">
                <a:solidFill>
                  <a:srgbClr val="0000CC"/>
                </a:solidFill>
                <a:latin typeface="メイリオ" panose="020B0604030504040204" pitchFamily="50" charset="-128"/>
                <a:ea typeface="メイリオ" panose="020B0604030504040204" pitchFamily="50" charset="-128"/>
              </a:rPr>
              <a:t>秒で異変</a:t>
            </a:r>
            <a:r>
              <a:rPr lang="ja-JP" altLang="en-US" sz="2400" dirty="0">
                <a:latin typeface="メイリオ" panose="020B0604030504040204" pitchFamily="50" charset="-128"/>
                <a:ea typeface="メイリオ" panose="020B0604030504040204" pitchFamily="50" charset="-128"/>
              </a:rPr>
              <a:t>発見、</a:t>
            </a:r>
            <a:r>
              <a:rPr lang="en-US" altLang="ja-JP" sz="2400" dirty="0">
                <a:solidFill>
                  <a:srgbClr val="0000CC"/>
                </a:solidFill>
                <a:latin typeface="メイリオ" panose="020B0604030504040204" pitchFamily="50" charset="-128"/>
                <a:ea typeface="メイリオ" panose="020B0604030504040204" pitchFamily="50" charset="-128"/>
              </a:rPr>
              <a:t>20</a:t>
            </a:r>
            <a:r>
              <a:rPr lang="ja-JP" altLang="en-US" sz="2400" dirty="0">
                <a:solidFill>
                  <a:srgbClr val="0000CC"/>
                </a:solidFill>
                <a:latin typeface="メイリオ" panose="020B0604030504040204" pitchFamily="50" charset="-128"/>
                <a:ea typeface="メイリオ" panose="020B0604030504040204" pitchFamily="50" charset="-128"/>
              </a:rPr>
              <a:t>秒で救助</a:t>
            </a:r>
            <a:r>
              <a:rPr lang="ja-JP" altLang="en-US" sz="2400" dirty="0">
                <a:latin typeface="メイリオ" panose="020B0604030504040204" pitchFamily="50" charset="-128"/>
                <a:ea typeface="メイリオ" panose="020B0604030504040204" pitchFamily="50" charset="-128"/>
              </a:rPr>
              <a:t>が可能な配置</a:t>
            </a:r>
          </a:p>
        </p:txBody>
      </p:sp>
      <p:sp>
        <p:nvSpPr>
          <p:cNvPr id="16" name="正方形/長方形 15"/>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プール・ライフガードの人員配置</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20" name="テキスト ボックス 19"/>
          <p:cNvSpPr txBox="1"/>
          <p:nvPr/>
        </p:nvSpPr>
        <p:spPr>
          <a:xfrm>
            <a:off x="44304" y="1618284"/>
            <a:ext cx="1076158" cy="369332"/>
          </a:xfrm>
          <a:prstGeom prst="rect">
            <a:avLst/>
          </a:prstGeom>
          <a:noFill/>
        </p:spPr>
        <p:txBody>
          <a:bodyPr wrap="square" rtlCol="0">
            <a:spAutoFit/>
          </a:bodyPr>
          <a:lstStyle/>
          <a:p>
            <a:r>
              <a:rPr kumimoji="1" lang="en-US" altLang="ja-JP" dirty="0"/>
              <a:t>P27</a:t>
            </a:r>
            <a:endParaRPr kumimoji="1" lang="ja-JP" altLang="en-US" dirty="0"/>
          </a:p>
        </p:txBody>
      </p:sp>
      <p:sp>
        <p:nvSpPr>
          <p:cNvPr id="22" name="テキスト ボックス 21"/>
          <p:cNvSpPr txBox="1"/>
          <p:nvPr/>
        </p:nvSpPr>
        <p:spPr>
          <a:xfrm>
            <a:off x="44304" y="5758980"/>
            <a:ext cx="1076158" cy="369332"/>
          </a:xfrm>
          <a:prstGeom prst="rect">
            <a:avLst/>
          </a:prstGeom>
          <a:noFill/>
        </p:spPr>
        <p:txBody>
          <a:bodyPr wrap="square" rtlCol="0">
            <a:spAutoFit/>
          </a:bodyPr>
          <a:lstStyle/>
          <a:p>
            <a:r>
              <a:rPr kumimoji="1" lang="en-US" altLang="ja-JP" dirty="0"/>
              <a:t>P28</a:t>
            </a:r>
            <a:endParaRPr kumimoji="1" lang="ja-JP" altLang="en-US" dirty="0"/>
          </a:p>
        </p:txBody>
      </p:sp>
    </p:spTree>
    <p:extLst>
      <p:ext uri="{BB962C8B-B14F-4D97-AF65-F5344CB8AC3E}">
        <p14:creationId xmlns:p14="http://schemas.microsoft.com/office/powerpoint/2010/main" val="124220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0" y="-45410"/>
            <a:ext cx="9144000" cy="6917058"/>
            <a:chOff x="0" y="-45410"/>
            <a:chExt cx="9144000" cy="6917058"/>
          </a:xfrm>
        </p:grpSpPr>
        <p:pic>
          <p:nvPicPr>
            <p:cNvPr id="10" name="図 9"/>
            <p:cNvPicPr>
              <a:picLocks noChangeAspect="1"/>
            </p:cNvPicPr>
            <p:nvPr/>
          </p:nvPicPr>
          <p:blipFill>
            <a:blip r:embed="rId2"/>
            <a:stretch>
              <a:fillRect/>
            </a:stretch>
          </p:blipFill>
          <p:spPr>
            <a:xfrm>
              <a:off x="0" y="-45410"/>
              <a:ext cx="1924050" cy="612485"/>
            </a:xfrm>
            <a:prstGeom prst="rect">
              <a:avLst/>
            </a:prstGeom>
          </p:spPr>
        </p:pic>
        <p:pic>
          <p:nvPicPr>
            <p:cNvPr id="19" name="図 18"/>
            <p:cNvPicPr>
              <a:picLocks noChangeAspect="1"/>
            </p:cNvPicPr>
            <p:nvPr/>
          </p:nvPicPr>
          <p:blipFill>
            <a:blip r:embed="rId3"/>
            <a:stretch>
              <a:fillRect/>
            </a:stretch>
          </p:blipFill>
          <p:spPr>
            <a:xfrm>
              <a:off x="7219950" y="4786609"/>
              <a:ext cx="1924050" cy="2066925"/>
            </a:xfrm>
            <a:prstGeom prst="rect">
              <a:avLst/>
            </a:prstGeom>
          </p:spPr>
        </p:pic>
        <p:pic>
          <p:nvPicPr>
            <p:cNvPr id="20" name="図 19"/>
            <p:cNvPicPr>
              <a:picLocks noChangeAspect="1"/>
            </p:cNvPicPr>
            <p:nvPr/>
          </p:nvPicPr>
          <p:blipFill>
            <a:blip r:embed="rId3"/>
            <a:stretch>
              <a:fillRect/>
            </a:stretch>
          </p:blipFill>
          <p:spPr>
            <a:xfrm>
              <a:off x="7219950" y="3613433"/>
              <a:ext cx="1924050" cy="2066925"/>
            </a:xfrm>
            <a:prstGeom prst="rect">
              <a:avLst/>
            </a:prstGeom>
          </p:spPr>
        </p:pic>
        <p:pic>
          <p:nvPicPr>
            <p:cNvPr id="15" name="図 14"/>
            <p:cNvPicPr>
              <a:picLocks noChangeAspect="1"/>
            </p:cNvPicPr>
            <p:nvPr/>
          </p:nvPicPr>
          <p:blipFill>
            <a:blip r:embed="rId3"/>
            <a:stretch>
              <a:fillRect/>
            </a:stretch>
          </p:blipFill>
          <p:spPr>
            <a:xfrm>
              <a:off x="7219950" y="-45410"/>
              <a:ext cx="1924050" cy="2066925"/>
            </a:xfrm>
            <a:prstGeom prst="rect">
              <a:avLst/>
            </a:prstGeom>
          </p:spPr>
        </p:pic>
        <p:pic>
          <p:nvPicPr>
            <p:cNvPr id="5" name="図 4"/>
            <p:cNvPicPr>
              <a:picLocks noChangeAspect="1"/>
            </p:cNvPicPr>
            <p:nvPr/>
          </p:nvPicPr>
          <p:blipFill>
            <a:blip r:embed="rId4"/>
            <a:stretch>
              <a:fillRect/>
            </a:stretch>
          </p:blipFill>
          <p:spPr>
            <a:xfrm>
              <a:off x="1897039" y="-41899"/>
              <a:ext cx="5349922" cy="6913547"/>
            </a:xfrm>
            <a:prstGeom prst="rect">
              <a:avLst/>
            </a:prstGeom>
          </p:spPr>
        </p:pic>
        <p:pic>
          <p:nvPicPr>
            <p:cNvPr id="16" name="図 15"/>
            <p:cNvPicPr>
              <a:picLocks noChangeAspect="1"/>
            </p:cNvPicPr>
            <p:nvPr/>
          </p:nvPicPr>
          <p:blipFill>
            <a:blip r:embed="rId3"/>
            <a:stretch>
              <a:fillRect/>
            </a:stretch>
          </p:blipFill>
          <p:spPr>
            <a:xfrm>
              <a:off x="0" y="2594013"/>
              <a:ext cx="1924050" cy="2066925"/>
            </a:xfrm>
            <a:prstGeom prst="rect">
              <a:avLst/>
            </a:prstGeom>
          </p:spPr>
        </p:pic>
        <p:pic>
          <p:nvPicPr>
            <p:cNvPr id="17" name="図 16"/>
            <p:cNvPicPr>
              <a:picLocks noChangeAspect="1"/>
            </p:cNvPicPr>
            <p:nvPr/>
          </p:nvPicPr>
          <p:blipFill>
            <a:blip r:embed="rId3"/>
            <a:stretch>
              <a:fillRect/>
            </a:stretch>
          </p:blipFill>
          <p:spPr>
            <a:xfrm>
              <a:off x="0" y="4637549"/>
              <a:ext cx="1924050" cy="2230588"/>
            </a:xfrm>
            <a:prstGeom prst="rect">
              <a:avLst/>
            </a:prstGeom>
          </p:spPr>
        </p:pic>
        <p:pic>
          <p:nvPicPr>
            <p:cNvPr id="18" name="図 17"/>
            <p:cNvPicPr>
              <a:picLocks noChangeAspect="1"/>
            </p:cNvPicPr>
            <p:nvPr/>
          </p:nvPicPr>
          <p:blipFill>
            <a:blip r:embed="rId3"/>
            <a:stretch>
              <a:fillRect/>
            </a:stretch>
          </p:blipFill>
          <p:spPr>
            <a:xfrm>
              <a:off x="7219950" y="1983131"/>
              <a:ext cx="1924050" cy="2066925"/>
            </a:xfrm>
            <a:prstGeom prst="rect">
              <a:avLst/>
            </a:prstGeom>
          </p:spPr>
        </p:pic>
        <p:pic>
          <p:nvPicPr>
            <p:cNvPr id="21" name="図 20"/>
            <p:cNvPicPr>
              <a:picLocks noChangeAspect="1"/>
            </p:cNvPicPr>
            <p:nvPr/>
          </p:nvPicPr>
          <p:blipFill>
            <a:blip r:embed="rId3"/>
            <a:stretch>
              <a:fillRect/>
            </a:stretch>
          </p:blipFill>
          <p:spPr>
            <a:xfrm>
              <a:off x="0" y="567075"/>
              <a:ext cx="1924050" cy="2066925"/>
            </a:xfrm>
            <a:prstGeom prst="rect">
              <a:avLst/>
            </a:prstGeom>
          </p:spPr>
        </p:pic>
        <p:pic>
          <p:nvPicPr>
            <p:cNvPr id="24" name="図 23"/>
            <p:cNvPicPr>
              <a:picLocks noChangeAspect="1"/>
            </p:cNvPicPr>
            <p:nvPr/>
          </p:nvPicPr>
          <p:blipFill>
            <a:blip r:embed="rId3"/>
            <a:stretch>
              <a:fillRect/>
            </a:stretch>
          </p:blipFill>
          <p:spPr>
            <a:xfrm>
              <a:off x="4449882" y="168692"/>
              <a:ext cx="1924050" cy="2066925"/>
            </a:xfrm>
            <a:prstGeom prst="rect">
              <a:avLst/>
            </a:prstGeom>
          </p:spPr>
        </p:pic>
        <p:pic>
          <p:nvPicPr>
            <p:cNvPr id="25" name="図 24"/>
            <p:cNvPicPr>
              <a:picLocks noChangeAspect="1"/>
            </p:cNvPicPr>
            <p:nvPr/>
          </p:nvPicPr>
          <p:blipFill>
            <a:blip r:embed="rId3"/>
            <a:stretch>
              <a:fillRect/>
            </a:stretch>
          </p:blipFill>
          <p:spPr>
            <a:xfrm>
              <a:off x="5989259" y="176768"/>
              <a:ext cx="1924050" cy="2066925"/>
            </a:xfrm>
            <a:prstGeom prst="rect">
              <a:avLst/>
            </a:prstGeom>
          </p:spPr>
        </p:pic>
        <p:pic>
          <p:nvPicPr>
            <p:cNvPr id="26" name="図 25"/>
            <p:cNvPicPr>
              <a:picLocks noChangeAspect="1"/>
            </p:cNvPicPr>
            <p:nvPr/>
          </p:nvPicPr>
          <p:blipFill>
            <a:blip r:embed="rId3"/>
            <a:stretch>
              <a:fillRect/>
            </a:stretch>
          </p:blipFill>
          <p:spPr>
            <a:xfrm>
              <a:off x="4859100" y="524494"/>
              <a:ext cx="2092183" cy="2066925"/>
            </a:xfrm>
            <a:prstGeom prst="rect">
              <a:avLst/>
            </a:prstGeom>
          </p:spPr>
        </p:pic>
        <p:pic>
          <p:nvPicPr>
            <p:cNvPr id="13" name="図 12"/>
            <p:cNvPicPr>
              <a:picLocks noChangeAspect="1"/>
            </p:cNvPicPr>
            <p:nvPr/>
          </p:nvPicPr>
          <p:blipFill>
            <a:blip r:embed="rId5"/>
            <a:stretch>
              <a:fillRect/>
            </a:stretch>
          </p:blipFill>
          <p:spPr>
            <a:xfrm>
              <a:off x="3213988" y="198562"/>
              <a:ext cx="2211597" cy="1329295"/>
            </a:xfrm>
            <a:prstGeom prst="rect">
              <a:avLst/>
            </a:prstGeom>
          </p:spPr>
        </p:pic>
        <p:pic>
          <p:nvPicPr>
            <p:cNvPr id="11" name="図 10"/>
            <p:cNvPicPr>
              <a:picLocks noChangeAspect="1"/>
            </p:cNvPicPr>
            <p:nvPr/>
          </p:nvPicPr>
          <p:blipFill>
            <a:blip r:embed="rId6"/>
            <a:stretch>
              <a:fillRect/>
            </a:stretch>
          </p:blipFill>
          <p:spPr>
            <a:xfrm>
              <a:off x="7176423" y="210486"/>
              <a:ext cx="1598083" cy="2030122"/>
            </a:xfrm>
            <a:prstGeom prst="rect">
              <a:avLst/>
            </a:prstGeom>
          </p:spPr>
        </p:pic>
        <p:pic>
          <p:nvPicPr>
            <p:cNvPr id="12" name="図 11"/>
            <p:cNvPicPr>
              <a:picLocks noChangeAspect="1"/>
            </p:cNvPicPr>
            <p:nvPr/>
          </p:nvPicPr>
          <p:blipFill>
            <a:blip r:embed="rId7"/>
            <a:stretch>
              <a:fillRect/>
            </a:stretch>
          </p:blipFill>
          <p:spPr>
            <a:xfrm>
              <a:off x="5513102" y="210487"/>
              <a:ext cx="1598408" cy="1317370"/>
            </a:xfrm>
            <a:prstGeom prst="rect">
              <a:avLst/>
            </a:prstGeom>
          </p:spPr>
        </p:pic>
        <p:pic>
          <p:nvPicPr>
            <p:cNvPr id="27" name="図 26"/>
            <p:cNvPicPr>
              <a:picLocks noChangeAspect="1"/>
            </p:cNvPicPr>
            <p:nvPr/>
          </p:nvPicPr>
          <p:blipFill>
            <a:blip r:embed="rId3"/>
            <a:stretch>
              <a:fillRect/>
            </a:stretch>
          </p:blipFill>
          <p:spPr>
            <a:xfrm>
              <a:off x="5265673" y="3712202"/>
              <a:ext cx="1924050" cy="2066925"/>
            </a:xfrm>
            <a:prstGeom prst="rect">
              <a:avLst/>
            </a:prstGeom>
          </p:spPr>
        </p:pic>
        <p:pic>
          <p:nvPicPr>
            <p:cNvPr id="28" name="図 27"/>
            <p:cNvPicPr>
              <a:picLocks noChangeAspect="1"/>
            </p:cNvPicPr>
            <p:nvPr/>
          </p:nvPicPr>
          <p:blipFill>
            <a:blip r:embed="rId3"/>
            <a:stretch>
              <a:fillRect/>
            </a:stretch>
          </p:blipFill>
          <p:spPr>
            <a:xfrm>
              <a:off x="5714583" y="4105417"/>
              <a:ext cx="1924050" cy="2066925"/>
            </a:xfrm>
            <a:prstGeom prst="rect">
              <a:avLst/>
            </a:prstGeom>
          </p:spPr>
        </p:pic>
        <p:pic>
          <p:nvPicPr>
            <p:cNvPr id="23" name="図 22"/>
            <p:cNvPicPr>
              <a:picLocks noChangeAspect="1"/>
            </p:cNvPicPr>
            <p:nvPr/>
          </p:nvPicPr>
          <p:blipFill>
            <a:blip r:embed="rId8"/>
            <a:stretch>
              <a:fillRect/>
            </a:stretch>
          </p:blipFill>
          <p:spPr>
            <a:xfrm>
              <a:off x="7336984" y="4345700"/>
              <a:ext cx="1591750" cy="2208648"/>
            </a:xfrm>
            <a:prstGeom prst="rect">
              <a:avLst/>
            </a:prstGeom>
          </p:spPr>
        </p:pic>
        <p:pic>
          <p:nvPicPr>
            <p:cNvPr id="22" name="図 21"/>
            <p:cNvPicPr>
              <a:picLocks noChangeAspect="1"/>
            </p:cNvPicPr>
            <p:nvPr/>
          </p:nvPicPr>
          <p:blipFill>
            <a:blip r:embed="rId9"/>
            <a:stretch>
              <a:fillRect/>
            </a:stretch>
          </p:blipFill>
          <p:spPr>
            <a:xfrm>
              <a:off x="5314109" y="4345700"/>
              <a:ext cx="1964358" cy="1630000"/>
            </a:xfrm>
            <a:prstGeom prst="rect">
              <a:avLst/>
            </a:prstGeom>
          </p:spPr>
        </p:pic>
        <p:pic>
          <p:nvPicPr>
            <p:cNvPr id="29" name="図 28"/>
            <p:cNvPicPr>
              <a:picLocks noChangeAspect="1"/>
            </p:cNvPicPr>
            <p:nvPr/>
          </p:nvPicPr>
          <p:blipFill>
            <a:blip r:embed="rId10"/>
            <a:stretch>
              <a:fillRect/>
            </a:stretch>
          </p:blipFill>
          <p:spPr>
            <a:xfrm>
              <a:off x="208353" y="2352163"/>
              <a:ext cx="6800850" cy="1438275"/>
            </a:xfrm>
            <a:prstGeom prst="rect">
              <a:avLst/>
            </a:prstGeom>
          </p:spPr>
        </p:pic>
        <p:pic>
          <p:nvPicPr>
            <p:cNvPr id="31" name="図 30"/>
            <p:cNvPicPr>
              <a:picLocks noChangeAspect="1"/>
            </p:cNvPicPr>
            <p:nvPr/>
          </p:nvPicPr>
          <p:blipFill>
            <a:blip r:embed="rId3"/>
            <a:stretch>
              <a:fillRect/>
            </a:stretch>
          </p:blipFill>
          <p:spPr>
            <a:xfrm>
              <a:off x="1667602" y="3737637"/>
              <a:ext cx="2430910" cy="2818200"/>
            </a:xfrm>
            <a:prstGeom prst="rect">
              <a:avLst/>
            </a:prstGeom>
          </p:spPr>
        </p:pic>
        <p:pic>
          <p:nvPicPr>
            <p:cNvPr id="14" name="図 13"/>
            <p:cNvPicPr>
              <a:picLocks noChangeAspect="1"/>
            </p:cNvPicPr>
            <p:nvPr/>
          </p:nvPicPr>
          <p:blipFill>
            <a:blip r:embed="rId11"/>
            <a:stretch>
              <a:fillRect/>
            </a:stretch>
          </p:blipFill>
          <p:spPr>
            <a:xfrm>
              <a:off x="771320" y="4352009"/>
              <a:ext cx="1882361" cy="2335867"/>
            </a:xfrm>
            <a:prstGeom prst="rect">
              <a:avLst/>
            </a:prstGeom>
          </p:spPr>
        </p:pic>
      </p:grpSp>
    </p:spTree>
    <p:extLst>
      <p:ext uri="{BB962C8B-B14F-4D97-AF65-F5344CB8AC3E}">
        <p14:creationId xmlns:p14="http://schemas.microsoft.com/office/powerpoint/2010/main" val="2984400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779930" y="2171699"/>
            <a:ext cx="7720126" cy="3701067"/>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溺者は静かである可能性が高く、</a:t>
            </a:r>
            <a:r>
              <a:rPr lang="ja-JP" altLang="en-US" sz="2000" dirty="0">
                <a:solidFill>
                  <a:srgbClr val="0000CC"/>
                </a:solidFill>
                <a:latin typeface="メイリオ" panose="020B0604030504040204" pitchFamily="50" charset="-128"/>
                <a:ea typeface="メイリオ" panose="020B0604030504040204" pitchFamily="50" charset="-128"/>
              </a:rPr>
              <a:t>手を振ったり、叫んだり、</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defTabSz="685800">
              <a:lnSpc>
                <a:spcPct val="100000"/>
              </a:lnSpc>
              <a:spcBef>
                <a:spcPts val="750"/>
              </a:spcBef>
              <a:buNone/>
              <a:defRPr/>
            </a:pPr>
            <a:r>
              <a:rPr lang="ja-JP" altLang="en-US" sz="2000" dirty="0">
                <a:solidFill>
                  <a:srgbClr val="0000CC"/>
                </a:solidFill>
                <a:latin typeface="メイリオ" panose="020B0604030504040204" pitchFamily="50" charset="-128"/>
                <a:ea typeface="メイリオ" panose="020B0604030504040204" pitchFamily="50" charset="-128"/>
              </a:rPr>
              <a:t>　　声を出す余裕はほとんど無い</a:t>
            </a:r>
            <a:r>
              <a:rPr lang="ja-JP" altLang="en-US" sz="2000" dirty="0">
                <a:solidFill>
                  <a:prstClr val="black"/>
                </a:solidFill>
                <a:latin typeface="メイリオ" panose="020B0604030504040204" pitchFamily="50" charset="-128"/>
                <a:ea typeface="メイリオ" panose="020B0604030504040204" pitchFamily="50" charset="-128"/>
              </a:rPr>
              <a:t>と言われている。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溺者が水没するまでの間に水面に浮いていられる時間は短く、　</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約</a:t>
            </a:r>
            <a:r>
              <a:rPr lang="en-US" altLang="ja-JP" sz="2000" dirty="0">
                <a:solidFill>
                  <a:srgbClr val="0000CC"/>
                </a:solidFill>
                <a:latin typeface="メイリオ" panose="020B0604030504040204" pitchFamily="50" charset="-128"/>
                <a:ea typeface="メイリオ" panose="020B0604030504040204" pitchFamily="50" charset="-128"/>
              </a:rPr>
              <a:t>20</a:t>
            </a:r>
            <a:r>
              <a:rPr lang="ja-JP" altLang="en-US" sz="2000" dirty="0">
                <a:solidFill>
                  <a:srgbClr val="0000CC"/>
                </a:solidFill>
                <a:latin typeface="メイリオ" panose="020B0604030504040204" pitchFamily="50" charset="-128"/>
                <a:ea typeface="メイリオ" panose="020B0604030504040204" pitchFamily="50" charset="-128"/>
              </a:rPr>
              <a:t>～</a:t>
            </a:r>
            <a:r>
              <a:rPr lang="en-US" altLang="ja-JP" sz="2000" dirty="0">
                <a:solidFill>
                  <a:srgbClr val="0000CC"/>
                </a:solidFill>
                <a:latin typeface="メイリオ" panose="020B0604030504040204" pitchFamily="50" charset="-128"/>
                <a:ea typeface="メイリオ" panose="020B0604030504040204" pitchFamily="50" charset="-128"/>
              </a:rPr>
              <a:t>60</a:t>
            </a:r>
            <a:r>
              <a:rPr lang="ja-JP" altLang="en-US" sz="2000" dirty="0">
                <a:solidFill>
                  <a:srgbClr val="0000CC"/>
                </a:solidFill>
                <a:latin typeface="メイリオ" panose="020B0604030504040204" pitchFamily="50" charset="-128"/>
                <a:ea typeface="メイリオ" panose="020B0604030504040204" pitchFamily="50" charset="-128"/>
              </a:rPr>
              <a:t>秒間</a:t>
            </a:r>
            <a:r>
              <a:rPr lang="ja-JP" altLang="en-US" sz="2000" dirty="0">
                <a:solidFill>
                  <a:prstClr val="black"/>
                </a:solidFill>
                <a:latin typeface="メイリオ" panose="020B0604030504040204" pitchFamily="50" charset="-128"/>
                <a:ea typeface="メイリオ" panose="020B0604030504040204" pitchFamily="50" charset="-128"/>
              </a:rPr>
              <a:t>である。（</a:t>
            </a:r>
            <a:r>
              <a:rPr lang="en-US" altLang="ja-JP" sz="2000" dirty="0" err="1">
                <a:solidFill>
                  <a:prstClr val="black"/>
                </a:solidFill>
                <a:latin typeface="メイリオ" panose="020B0604030504040204" pitchFamily="50" charset="-128"/>
                <a:ea typeface="メイリオ" panose="020B0604030504040204" pitchFamily="50" charset="-128"/>
              </a:rPr>
              <a:t>Frank,Pia</a:t>
            </a:r>
            <a:r>
              <a:rPr lang="ja-JP" altLang="en-US" sz="2000" dirty="0" err="1">
                <a:solidFill>
                  <a:prstClr val="black"/>
                </a:solidFill>
                <a:latin typeface="メイリオ" panose="020B0604030504040204" pitchFamily="50" charset="-128"/>
                <a:ea typeface="メイリオ" panose="020B0604030504040204" pitchFamily="50" charset="-128"/>
              </a:rPr>
              <a:t>、</a:t>
            </a:r>
            <a:r>
              <a:rPr lang="en-US" altLang="ja-JP" sz="2000" dirty="0">
                <a:solidFill>
                  <a:prstClr val="black"/>
                </a:solidFill>
                <a:latin typeface="メイリオ" panose="020B0604030504040204" pitchFamily="50" charset="-128"/>
                <a:ea typeface="メイリオ" panose="020B0604030504040204" pitchFamily="50" charset="-128"/>
              </a:rPr>
              <a:t>1974</a:t>
            </a:r>
            <a:r>
              <a:rPr lang="ja-JP" altLang="en-US" sz="2000" dirty="0">
                <a:solidFill>
                  <a:prstClr val="black"/>
                </a:solidFill>
                <a:latin typeface="メイリオ" panose="020B0604030504040204" pitchFamily="50" charset="-128"/>
                <a:ea typeface="メイリオ" panose="020B0604030504040204" pitchFamily="50" charset="-128"/>
              </a:rPr>
              <a:t>）</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溺れてしまった人を救うのではなく、溺れそうな人を</a:t>
            </a:r>
            <a:r>
              <a:rPr lang="ja-JP" altLang="en-US" sz="2000" dirty="0">
                <a:solidFill>
                  <a:srgbClr val="0000CC"/>
                </a:solidFill>
                <a:latin typeface="メイリオ" panose="020B0604030504040204" pitchFamily="50" charset="-128"/>
                <a:ea typeface="メイリオ" panose="020B0604030504040204" pitchFamily="50" charset="-128"/>
              </a:rPr>
              <a:t>溺れる</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srgbClr val="0000CC"/>
                </a:solidFill>
                <a:latin typeface="メイリオ" panose="020B0604030504040204" pitchFamily="50" charset="-128"/>
                <a:ea typeface="メイリオ" panose="020B0604030504040204" pitchFamily="50" charset="-128"/>
              </a:rPr>
              <a:t>　　前に救う</a:t>
            </a:r>
            <a:r>
              <a:rPr lang="ja-JP" altLang="en-US" sz="2000" dirty="0">
                <a:solidFill>
                  <a:prstClr val="black"/>
                </a:solidFill>
                <a:latin typeface="メイリオ" panose="020B0604030504040204" pitchFamily="50" charset="-128"/>
                <a:ea typeface="メイリオ" panose="020B0604030504040204" pitchFamily="50" charset="-128"/>
              </a:rPr>
              <a:t>ことを前提にする。</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注意すべき利用者（溺者）の様子</a:t>
            </a:r>
          </a:p>
        </p:txBody>
      </p:sp>
      <p:sp useBgFill="1">
        <p:nvSpPr>
          <p:cNvPr id="10" name="テキスト ボックス 9">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2"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8" y="1442008"/>
            <a:ext cx="8180501"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1.</a:t>
            </a:r>
            <a:r>
              <a:rPr lang="ja-JP" altLang="en-US" sz="2400" b="1" dirty="0">
                <a:latin typeface="メイリオ" panose="020B0604030504040204" pitchFamily="50" charset="-128"/>
                <a:ea typeface="メイリオ" panose="020B0604030504040204" pitchFamily="50" charset="-128"/>
              </a:rPr>
              <a:t>溺者の特徴</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P29</a:t>
            </a:r>
            <a:endParaRPr kumimoji="1" lang="ja-JP" altLang="en-US" dirty="0"/>
          </a:p>
        </p:txBody>
      </p:sp>
    </p:spTree>
    <p:extLst>
      <p:ext uri="{BB962C8B-B14F-4D97-AF65-F5344CB8AC3E}">
        <p14:creationId xmlns:p14="http://schemas.microsoft.com/office/powerpoint/2010/main" val="262750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2784C05-1C20-4714-9959-16C2B2BC8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1054" y="2074701"/>
            <a:ext cx="4516270" cy="2893602"/>
          </a:xfrm>
          <a:prstGeom prst="rect">
            <a:avLst/>
          </a:prstGeom>
        </p:spPr>
      </p:pic>
      <p:pic>
        <p:nvPicPr>
          <p:cNvPr id="12" name="図 11">
            <a:extLst>
              <a:ext uri="{FF2B5EF4-FFF2-40B4-BE49-F238E27FC236}">
                <a16:creationId xmlns:a16="http://schemas.microsoft.com/office/drawing/2014/main" id="{6BE63713-8267-4988-B259-2AE137149B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8297" y="2465793"/>
            <a:ext cx="4551830" cy="2502510"/>
          </a:xfrm>
          <a:prstGeom prst="rect">
            <a:avLst/>
          </a:prstGeom>
        </p:spPr>
      </p:pic>
      <p:sp>
        <p:nvSpPr>
          <p:cNvPr id="13" name="テキスト ボックス 12">
            <a:extLst>
              <a:ext uri="{FF2B5EF4-FFF2-40B4-BE49-F238E27FC236}">
                <a16:creationId xmlns:a16="http://schemas.microsoft.com/office/drawing/2014/main" id="{E274EB7F-46E9-4DB9-A30D-1E2E8BA3E910}"/>
              </a:ext>
            </a:extLst>
          </p:cNvPr>
          <p:cNvSpPr txBox="1"/>
          <p:nvPr/>
        </p:nvSpPr>
        <p:spPr>
          <a:xfrm>
            <a:off x="290461" y="5175337"/>
            <a:ext cx="8822028" cy="1015663"/>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ほぼ垂直状態で苦しそうな表情、水面に顔を出し呼吸しようとしている</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顔が水面ぎりぎりで目を大きく見開き、何かを訴えるような表情</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◆手を振る、叫ぶ（声を出す）といった余裕はない</a:t>
            </a: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1" name="テキスト ボックス 1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注意すべき利用者（溺者）の様子</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6" name="テキスト ボックス 15"/>
          <p:cNvSpPr txBox="1"/>
          <p:nvPr/>
        </p:nvSpPr>
        <p:spPr>
          <a:xfrm>
            <a:off x="44304" y="549928"/>
            <a:ext cx="1076158" cy="369332"/>
          </a:xfrm>
          <a:prstGeom prst="rect">
            <a:avLst/>
          </a:prstGeom>
          <a:noFill/>
        </p:spPr>
        <p:txBody>
          <a:bodyPr wrap="square" rtlCol="0">
            <a:spAutoFit/>
          </a:bodyPr>
          <a:lstStyle/>
          <a:p>
            <a:r>
              <a:rPr kumimoji="1" lang="en-US" altLang="ja-JP" dirty="0"/>
              <a:t>P29</a:t>
            </a:r>
            <a:endParaRPr kumimoji="1" lang="ja-JP" altLang="en-US" dirty="0"/>
          </a:p>
        </p:txBody>
      </p:sp>
      <p:sp>
        <p:nvSpPr>
          <p:cNvPr id="1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4103" y="1440251"/>
            <a:ext cx="8180501"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4"/>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注意すべきプール利用者（溺者）の様子</a:t>
            </a:r>
          </a:p>
        </p:txBody>
      </p:sp>
    </p:spTree>
    <p:extLst>
      <p:ext uri="{BB962C8B-B14F-4D97-AF65-F5344CB8AC3E}">
        <p14:creationId xmlns:p14="http://schemas.microsoft.com/office/powerpoint/2010/main" val="231162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E274EB7F-46E9-4DB9-A30D-1E2E8BA3E910}"/>
              </a:ext>
            </a:extLst>
          </p:cNvPr>
          <p:cNvSpPr txBox="1"/>
          <p:nvPr/>
        </p:nvSpPr>
        <p:spPr>
          <a:xfrm>
            <a:off x="5267687" y="4120758"/>
            <a:ext cx="3190277" cy="707886"/>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◆いずれは肺に水が浸水</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⇒水没</a:t>
            </a:r>
          </a:p>
        </p:txBody>
      </p:sp>
      <p:pic>
        <p:nvPicPr>
          <p:cNvPr id="3" name="図 2">
            <a:extLst>
              <a:ext uri="{FF2B5EF4-FFF2-40B4-BE49-F238E27FC236}">
                <a16:creationId xmlns:a16="http://schemas.microsoft.com/office/drawing/2014/main" id="{EF498E5B-F1EF-461B-85CC-0086EB34E1A7}"/>
              </a:ext>
            </a:extLst>
          </p:cNvPr>
          <p:cNvPicPr>
            <a:picLocks noChangeAspect="1"/>
          </p:cNvPicPr>
          <p:nvPr/>
        </p:nvPicPr>
        <p:blipFill>
          <a:blip r:embed="rId2"/>
          <a:stretch>
            <a:fillRect/>
          </a:stretch>
        </p:blipFill>
        <p:spPr>
          <a:xfrm>
            <a:off x="628649" y="2278961"/>
            <a:ext cx="4743450" cy="3686175"/>
          </a:xfrm>
          <a:prstGeom prst="rect">
            <a:avLst/>
          </a:prstGeom>
        </p:spPr>
      </p:pic>
      <p:sp>
        <p:nvSpPr>
          <p:cNvPr id="11" name="テキスト ボックス 10">
            <a:extLst>
              <a:ext uri="{FF2B5EF4-FFF2-40B4-BE49-F238E27FC236}">
                <a16:creationId xmlns:a16="http://schemas.microsoft.com/office/drawing/2014/main" id="{8C62CE60-A47C-4897-A19D-411B3D170209}"/>
              </a:ext>
            </a:extLst>
          </p:cNvPr>
          <p:cNvSpPr txBox="1"/>
          <p:nvPr/>
        </p:nvSpPr>
        <p:spPr>
          <a:xfrm>
            <a:off x="5267686" y="3672972"/>
            <a:ext cx="3190277"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◆泳いでいる最中に発生</a:t>
            </a: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注意すべき利用者（溺者）の様子</a:t>
            </a:r>
          </a:p>
        </p:txBody>
      </p:sp>
      <p:sp useBgFill="1">
        <p:nvSpPr>
          <p:cNvPr id="10" name="テキスト ボックス 9">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P29</a:t>
            </a:r>
            <a:endParaRPr kumimoji="1" lang="ja-JP" altLang="en-US" dirty="0"/>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4103" y="1440251"/>
            <a:ext cx="8180501"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3"/>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注意すべきプール利用者（溺者）の様子</a:t>
            </a:r>
          </a:p>
        </p:txBody>
      </p:sp>
    </p:spTree>
    <p:extLst>
      <p:ext uri="{BB962C8B-B14F-4D97-AF65-F5344CB8AC3E}">
        <p14:creationId xmlns:p14="http://schemas.microsoft.com/office/powerpoint/2010/main" val="1070994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E274EB7F-46E9-4DB9-A30D-1E2E8BA3E910}"/>
              </a:ext>
            </a:extLst>
          </p:cNvPr>
          <p:cNvSpPr txBox="1"/>
          <p:nvPr/>
        </p:nvSpPr>
        <p:spPr>
          <a:xfrm>
            <a:off x="1722712" y="5987620"/>
            <a:ext cx="6284890"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◆怪しいと思ったらすぐにアプローチ（声かけ）</a:t>
            </a:r>
          </a:p>
        </p:txBody>
      </p:sp>
      <p:pic>
        <p:nvPicPr>
          <p:cNvPr id="3" name="図 2">
            <a:extLst>
              <a:ext uri="{FF2B5EF4-FFF2-40B4-BE49-F238E27FC236}">
                <a16:creationId xmlns:a16="http://schemas.microsoft.com/office/drawing/2014/main" id="{20A0D0A7-1BD3-453E-996F-BBD778A4065E}"/>
              </a:ext>
            </a:extLst>
          </p:cNvPr>
          <p:cNvPicPr>
            <a:picLocks noChangeAspect="1"/>
          </p:cNvPicPr>
          <p:nvPr/>
        </p:nvPicPr>
        <p:blipFill>
          <a:blip r:embed="rId2"/>
          <a:stretch>
            <a:fillRect/>
          </a:stretch>
        </p:blipFill>
        <p:spPr>
          <a:xfrm>
            <a:off x="537043" y="2165487"/>
            <a:ext cx="4328114" cy="3542355"/>
          </a:xfrm>
          <a:prstGeom prst="rect">
            <a:avLst/>
          </a:prstGeom>
        </p:spPr>
      </p:pic>
      <p:pic>
        <p:nvPicPr>
          <p:cNvPr id="7" name="図 6">
            <a:extLst>
              <a:ext uri="{FF2B5EF4-FFF2-40B4-BE49-F238E27FC236}">
                <a16:creationId xmlns:a16="http://schemas.microsoft.com/office/drawing/2014/main" id="{6BF6F9F7-0EA7-4FC3-A7AD-9A44DA1A6F19}"/>
              </a:ext>
            </a:extLst>
          </p:cNvPr>
          <p:cNvPicPr>
            <a:picLocks noChangeAspect="1"/>
          </p:cNvPicPr>
          <p:nvPr/>
        </p:nvPicPr>
        <p:blipFill>
          <a:blip r:embed="rId3"/>
          <a:stretch>
            <a:fillRect/>
          </a:stretch>
        </p:blipFill>
        <p:spPr>
          <a:xfrm>
            <a:off x="4807323" y="2841754"/>
            <a:ext cx="4263708" cy="2866088"/>
          </a:xfrm>
          <a:prstGeom prst="rect">
            <a:avLst/>
          </a:prstGeom>
        </p:spPr>
      </p:pic>
      <p:sp>
        <p:nvSpPr>
          <p:cNvPr id="8" name="正方形/長方形 7">
            <a:extLst>
              <a:ext uri="{FF2B5EF4-FFF2-40B4-BE49-F238E27FC236}">
                <a16:creationId xmlns:a16="http://schemas.microsoft.com/office/drawing/2014/main" id="{0DE1231C-5F66-493D-A2D1-36A9E3B25DDE}"/>
              </a:ext>
            </a:extLst>
          </p:cNvPr>
          <p:cNvSpPr/>
          <p:nvPr/>
        </p:nvSpPr>
        <p:spPr>
          <a:xfrm>
            <a:off x="1175657" y="2490108"/>
            <a:ext cx="2057400" cy="261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0" name="テキスト ボックス 9">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注意すべき利用者（溺者）の様子</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P30</a:t>
            </a:r>
            <a:endParaRPr kumimoji="1" lang="ja-JP" altLang="en-US" dirty="0"/>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4103" y="1440251"/>
            <a:ext cx="8180501"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4"/>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注意すべきプール利用者（溺者）の様子</a:t>
            </a:r>
          </a:p>
        </p:txBody>
      </p:sp>
      <p:sp>
        <p:nvSpPr>
          <p:cNvPr id="16" name="テキスト ボックス 15">
            <a:extLst>
              <a:ext uri="{FF2B5EF4-FFF2-40B4-BE49-F238E27FC236}">
                <a16:creationId xmlns:a16="http://schemas.microsoft.com/office/drawing/2014/main" id="{E274EB7F-46E9-4DB9-A30D-1E2E8BA3E910}"/>
              </a:ext>
            </a:extLst>
          </p:cNvPr>
          <p:cNvSpPr txBox="1"/>
          <p:nvPr/>
        </p:nvSpPr>
        <p:spPr>
          <a:xfrm>
            <a:off x="5223973" y="2490108"/>
            <a:ext cx="3828082"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髪の毛が広がり大きくなびいている。</a:t>
            </a:r>
          </a:p>
        </p:txBody>
      </p:sp>
    </p:spTree>
    <p:extLst>
      <p:ext uri="{BB962C8B-B14F-4D97-AF65-F5344CB8AC3E}">
        <p14:creationId xmlns:p14="http://schemas.microsoft.com/office/powerpoint/2010/main" val="2714267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E274EB7F-46E9-4DB9-A30D-1E2E8BA3E910}"/>
              </a:ext>
            </a:extLst>
          </p:cNvPr>
          <p:cNvSpPr txBox="1"/>
          <p:nvPr/>
        </p:nvSpPr>
        <p:spPr>
          <a:xfrm>
            <a:off x="552736" y="5639914"/>
            <a:ext cx="8323234"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◆潜水行為を禁止しているプールは多い ⇒ 発見したら即アプローチ</a:t>
            </a:r>
          </a:p>
        </p:txBody>
      </p:sp>
      <p:pic>
        <p:nvPicPr>
          <p:cNvPr id="8" name="図 7">
            <a:extLst>
              <a:ext uri="{FF2B5EF4-FFF2-40B4-BE49-F238E27FC236}">
                <a16:creationId xmlns:a16="http://schemas.microsoft.com/office/drawing/2014/main" id="{8A345E1D-09CC-47F1-99B3-35B789D2B20A}"/>
              </a:ext>
            </a:extLst>
          </p:cNvPr>
          <p:cNvPicPr>
            <a:picLocks noChangeAspect="1"/>
          </p:cNvPicPr>
          <p:nvPr/>
        </p:nvPicPr>
        <p:blipFill>
          <a:blip r:embed="rId2"/>
          <a:stretch>
            <a:fillRect/>
          </a:stretch>
        </p:blipFill>
        <p:spPr>
          <a:xfrm>
            <a:off x="379880" y="2188194"/>
            <a:ext cx="4743450" cy="3221831"/>
          </a:xfrm>
          <a:prstGeom prst="rect">
            <a:avLst/>
          </a:prstGeom>
        </p:spPr>
      </p:pic>
      <p:pic>
        <p:nvPicPr>
          <p:cNvPr id="9" name="図 8">
            <a:extLst>
              <a:ext uri="{FF2B5EF4-FFF2-40B4-BE49-F238E27FC236}">
                <a16:creationId xmlns:a16="http://schemas.microsoft.com/office/drawing/2014/main" id="{FAF23121-9C86-414E-B539-83C8B4627A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1270" y="2572796"/>
            <a:ext cx="3656067" cy="2796599"/>
          </a:xfrm>
          <a:prstGeom prst="rect">
            <a:avLst/>
          </a:prstGeom>
        </p:spPr>
      </p:pic>
      <p:sp>
        <p:nvSpPr>
          <p:cNvPr id="10" name="正方形/長方形 9">
            <a:extLst>
              <a:ext uri="{FF2B5EF4-FFF2-40B4-BE49-F238E27FC236}">
                <a16:creationId xmlns:a16="http://schemas.microsoft.com/office/drawing/2014/main" id="{3695C31C-430A-46E5-A608-AC7E008145FE}"/>
              </a:ext>
            </a:extLst>
          </p:cNvPr>
          <p:cNvSpPr/>
          <p:nvPr/>
        </p:nvSpPr>
        <p:spPr>
          <a:xfrm>
            <a:off x="627681" y="2188194"/>
            <a:ext cx="3400033" cy="2847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4" name="テキスト ボックス 13">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注意すべき利用者（溺者）の様子</a:t>
            </a:r>
          </a:p>
        </p:txBody>
      </p:sp>
      <p:sp useBgFill="1">
        <p:nvSpPr>
          <p:cNvPr id="15" name="テキスト ボックス 14">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6" name="テキスト ボックス 15"/>
          <p:cNvSpPr txBox="1"/>
          <p:nvPr/>
        </p:nvSpPr>
        <p:spPr>
          <a:xfrm>
            <a:off x="44304" y="549928"/>
            <a:ext cx="1076158" cy="369332"/>
          </a:xfrm>
          <a:prstGeom prst="rect">
            <a:avLst/>
          </a:prstGeom>
          <a:noFill/>
        </p:spPr>
        <p:txBody>
          <a:bodyPr wrap="square" rtlCol="0">
            <a:spAutoFit/>
          </a:bodyPr>
          <a:lstStyle/>
          <a:p>
            <a:r>
              <a:rPr kumimoji="1" lang="en-US" altLang="ja-JP" dirty="0"/>
              <a:t>P30</a:t>
            </a:r>
            <a:endParaRPr kumimoji="1" lang="ja-JP" altLang="en-US" dirty="0"/>
          </a:p>
        </p:txBody>
      </p:sp>
      <p:sp>
        <p:nvSpPr>
          <p:cNvPr id="1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4103" y="1440251"/>
            <a:ext cx="8180501"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4"/>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注意すべきプール利用者（溺者）の様子</a:t>
            </a:r>
          </a:p>
        </p:txBody>
      </p:sp>
    </p:spTree>
    <p:extLst>
      <p:ext uri="{BB962C8B-B14F-4D97-AF65-F5344CB8AC3E}">
        <p14:creationId xmlns:p14="http://schemas.microsoft.com/office/powerpoint/2010/main" val="2218392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BD842053-914A-4567-BC1D-45D5700ADDD3}"/>
              </a:ext>
            </a:extLst>
          </p:cNvPr>
          <p:cNvSpPr txBox="1"/>
          <p:nvPr/>
        </p:nvSpPr>
        <p:spPr>
          <a:xfrm>
            <a:off x="1003006" y="5367579"/>
            <a:ext cx="7551485" cy="707886"/>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◆死角となるポイントは要注意</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　　⇒　</a:t>
            </a:r>
            <a:r>
              <a:rPr lang="ja-JP" altLang="en-US" sz="2000" dirty="0">
                <a:solidFill>
                  <a:srgbClr val="0000CC"/>
                </a:solidFill>
                <a:latin typeface="メイリオ" panose="020B0604030504040204" pitchFamily="50" charset="-128"/>
                <a:ea typeface="メイリオ" panose="020B0604030504040204" pitchFamily="50" charset="-128"/>
              </a:rPr>
              <a:t>子どもがフロアーの下でジタバタしていることも</a:t>
            </a: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注意すべき利用者（溺者）の様子</a:t>
            </a:r>
          </a:p>
        </p:txBody>
      </p:sp>
      <p:sp useBgFill="1">
        <p:nvSpPr>
          <p:cNvPr id="13" name="テキスト ボックス 12">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P31</a:t>
            </a:r>
            <a:endParaRPr kumimoji="1" lang="ja-JP" altLang="en-US" dirty="0"/>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4103" y="1440251"/>
            <a:ext cx="8180501" cy="5180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3.</a:t>
            </a:r>
            <a:r>
              <a:rPr lang="ja-JP" altLang="en-US" sz="2400" b="1" dirty="0">
                <a:latin typeface="メイリオ" panose="020B0604030504040204" pitchFamily="50" charset="-128"/>
                <a:ea typeface="メイリオ" panose="020B0604030504040204" pitchFamily="50" charset="-128"/>
              </a:rPr>
              <a:t>そのほかの注意が必要な状況</a:t>
            </a:r>
          </a:p>
        </p:txBody>
      </p:sp>
      <p:pic>
        <p:nvPicPr>
          <p:cNvPr id="17" name="図 16">
            <a:extLst>
              <a:ext uri="{FF2B5EF4-FFF2-40B4-BE49-F238E27FC236}">
                <a16:creationId xmlns:a16="http://schemas.microsoft.com/office/drawing/2014/main" id="{86E97DE9-D88B-46BA-A1A2-B602408EF1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621" y="2490525"/>
            <a:ext cx="3052250" cy="2344834"/>
          </a:xfrm>
          <a:prstGeom prst="rect">
            <a:avLst/>
          </a:prstGeom>
        </p:spPr>
      </p:pic>
      <p:pic>
        <p:nvPicPr>
          <p:cNvPr id="18" name="図 17">
            <a:extLst>
              <a:ext uri="{FF2B5EF4-FFF2-40B4-BE49-F238E27FC236}">
                <a16:creationId xmlns:a16="http://schemas.microsoft.com/office/drawing/2014/main" id="{7C154DF8-9104-43C1-830D-5CBC4924CD62}"/>
              </a:ext>
            </a:extLst>
          </p:cNvPr>
          <p:cNvPicPr>
            <a:picLocks noChangeAspect="1"/>
          </p:cNvPicPr>
          <p:nvPr/>
        </p:nvPicPr>
        <p:blipFill>
          <a:blip r:embed="rId4"/>
          <a:stretch>
            <a:fillRect/>
          </a:stretch>
        </p:blipFill>
        <p:spPr>
          <a:xfrm>
            <a:off x="3330365" y="2712335"/>
            <a:ext cx="2767976" cy="2164757"/>
          </a:xfrm>
          <a:prstGeom prst="rect">
            <a:avLst/>
          </a:prstGeom>
        </p:spPr>
      </p:pic>
      <p:pic>
        <p:nvPicPr>
          <p:cNvPr id="19" name="図 18"/>
          <p:cNvPicPr>
            <a:picLocks noChangeAspect="1"/>
          </p:cNvPicPr>
          <p:nvPr/>
        </p:nvPicPr>
        <p:blipFill>
          <a:blip r:embed="rId5"/>
          <a:stretch>
            <a:fillRect/>
          </a:stretch>
        </p:blipFill>
        <p:spPr>
          <a:xfrm>
            <a:off x="6184836" y="2712335"/>
            <a:ext cx="2734082" cy="2164757"/>
          </a:xfrm>
          <a:prstGeom prst="rect">
            <a:avLst/>
          </a:prstGeom>
        </p:spPr>
      </p:pic>
      <p:sp>
        <p:nvSpPr>
          <p:cNvPr id="21" name="テキスト ボックス 20">
            <a:extLst>
              <a:ext uri="{FF2B5EF4-FFF2-40B4-BE49-F238E27FC236}">
                <a16:creationId xmlns:a16="http://schemas.microsoft.com/office/drawing/2014/main" id="{E274EB7F-46E9-4DB9-A30D-1E2E8BA3E910}"/>
              </a:ext>
            </a:extLst>
          </p:cNvPr>
          <p:cNvSpPr txBox="1"/>
          <p:nvPr/>
        </p:nvSpPr>
        <p:spPr>
          <a:xfrm>
            <a:off x="191621" y="2318145"/>
            <a:ext cx="2638665" cy="369332"/>
          </a:xfrm>
          <a:prstGeom prst="rect">
            <a:avLst/>
          </a:prstGeom>
          <a:solidFill>
            <a:schemeClr val="bg1"/>
          </a:solidFill>
        </p:spPr>
        <p:txBody>
          <a:bodyPr wrap="square" rtlCol="0" anchor="b">
            <a:spAutoFit/>
          </a:bodyPr>
          <a:lstStyle/>
          <a:p>
            <a:pPr algn="ctr"/>
            <a:r>
              <a:rPr lang="ja-JP" altLang="en-US" b="1" dirty="0">
                <a:latin typeface="メイリオ" panose="020B0604030504040204" pitchFamily="50" charset="-128"/>
                <a:ea typeface="メイリオ" panose="020B0604030504040204" pitchFamily="50" charset="-128"/>
              </a:rPr>
              <a:t>　フロートの下</a:t>
            </a:r>
          </a:p>
        </p:txBody>
      </p:sp>
      <p:sp>
        <p:nvSpPr>
          <p:cNvPr id="22" name="テキスト ボックス 21">
            <a:extLst>
              <a:ext uri="{FF2B5EF4-FFF2-40B4-BE49-F238E27FC236}">
                <a16:creationId xmlns:a16="http://schemas.microsoft.com/office/drawing/2014/main" id="{E274EB7F-46E9-4DB9-A30D-1E2E8BA3E910}"/>
              </a:ext>
            </a:extLst>
          </p:cNvPr>
          <p:cNvSpPr txBox="1"/>
          <p:nvPr/>
        </p:nvSpPr>
        <p:spPr>
          <a:xfrm>
            <a:off x="3330365" y="2318145"/>
            <a:ext cx="2638665" cy="369332"/>
          </a:xfrm>
          <a:prstGeom prst="rect">
            <a:avLst/>
          </a:prstGeom>
          <a:solidFill>
            <a:schemeClr val="bg1"/>
          </a:solidFill>
        </p:spPr>
        <p:txBody>
          <a:bodyPr wrap="square" rtlCol="0" anchor="b">
            <a:spAutoFit/>
          </a:bodyPr>
          <a:lstStyle/>
          <a:p>
            <a:pPr algn="ctr"/>
            <a:r>
              <a:rPr lang="ja-JP" altLang="en-US" b="1" dirty="0">
                <a:latin typeface="メイリオ" panose="020B0604030504040204" pitchFamily="50" charset="-128"/>
                <a:ea typeface="メイリオ" panose="020B0604030504040204" pitchFamily="50" charset="-128"/>
              </a:rPr>
              <a:t>プールフロアの下</a:t>
            </a:r>
          </a:p>
        </p:txBody>
      </p:sp>
      <p:sp>
        <p:nvSpPr>
          <p:cNvPr id="23" name="テキスト ボックス 22">
            <a:extLst>
              <a:ext uri="{FF2B5EF4-FFF2-40B4-BE49-F238E27FC236}">
                <a16:creationId xmlns:a16="http://schemas.microsoft.com/office/drawing/2014/main" id="{E274EB7F-46E9-4DB9-A30D-1E2E8BA3E910}"/>
              </a:ext>
            </a:extLst>
          </p:cNvPr>
          <p:cNvSpPr txBox="1"/>
          <p:nvPr/>
        </p:nvSpPr>
        <p:spPr>
          <a:xfrm>
            <a:off x="6165939" y="2318145"/>
            <a:ext cx="2638665" cy="369332"/>
          </a:xfrm>
          <a:prstGeom prst="rect">
            <a:avLst/>
          </a:prstGeom>
          <a:solidFill>
            <a:schemeClr val="bg1"/>
          </a:solidFill>
        </p:spPr>
        <p:txBody>
          <a:bodyPr wrap="square" rtlCol="0" anchor="b">
            <a:spAutoFit/>
          </a:bodyPr>
          <a:lstStyle/>
          <a:p>
            <a:pPr algn="ctr"/>
            <a:r>
              <a:rPr lang="ja-JP" altLang="en-US" b="1" dirty="0">
                <a:latin typeface="メイリオ" panose="020B0604030504040204" pitchFamily="50" charset="-128"/>
                <a:ea typeface="メイリオ" panose="020B0604030504040204" pitchFamily="50" charset="-128"/>
              </a:rPr>
              <a:t>プールのコーナー</a:t>
            </a:r>
          </a:p>
        </p:txBody>
      </p:sp>
    </p:spTree>
    <p:extLst>
      <p:ext uri="{BB962C8B-B14F-4D97-AF65-F5344CB8AC3E}">
        <p14:creationId xmlns:p14="http://schemas.microsoft.com/office/powerpoint/2010/main" val="235204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894149" y="2466776"/>
            <a:ext cx="7769198" cy="4296228"/>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1800" b="1" dirty="0">
                <a:solidFill>
                  <a:srgbClr val="0000CC"/>
                </a:solidFill>
                <a:latin typeface="メイリオ" panose="020B0604030504040204" pitchFamily="50" charset="-128"/>
                <a:ea typeface="メイリオ" panose="020B0604030504040204" pitchFamily="50" charset="-128"/>
              </a:rPr>
              <a:t>① ゾーニング</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・ライフガード同士で監視エリアを決める（重複させ、死角を無くす）</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b="1" dirty="0">
                <a:solidFill>
                  <a:srgbClr val="0000CC"/>
                </a:solidFill>
                <a:latin typeface="メイリオ" panose="020B0604030504040204" pitchFamily="50" charset="-128"/>
                <a:ea typeface="メイリオ" panose="020B0604030504040204" pitchFamily="50" charset="-128"/>
              </a:rPr>
              <a:t>② 視線の動かし方</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・水上だけでなく、水中、水底も</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b="1" dirty="0">
                <a:solidFill>
                  <a:srgbClr val="0000CC"/>
                </a:solidFill>
                <a:latin typeface="メイリオ" panose="020B0604030504040204" pitchFamily="50" charset="-128"/>
                <a:ea typeface="メイリオ" panose="020B0604030504040204" pitchFamily="50" charset="-128"/>
              </a:rPr>
              <a:t>③ 高さのあるタワー（監視台）の設置</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・広域を見ることができ、視野を広く保てる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b="1" dirty="0">
                <a:solidFill>
                  <a:srgbClr val="0000CC"/>
                </a:solidFill>
                <a:latin typeface="メイリオ" panose="020B0604030504040204" pitchFamily="50" charset="-128"/>
                <a:ea typeface="メイリオ" panose="020B0604030504040204" pitchFamily="50" charset="-128"/>
              </a:rPr>
              <a:t>④ プールサイドのパトロール</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・定点では判別しにくい変化や、利用者の表情等も確認できる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b="1" dirty="0">
                <a:solidFill>
                  <a:srgbClr val="0000CC"/>
                </a:solidFill>
                <a:latin typeface="メイリオ" panose="020B0604030504040204" pitchFamily="50" charset="-128"/>
                <a:ea typeface="メイリオ" panose="020B0604030504040204" pitchFamily="50" charset="-128"/>
              </a:rPr>
              <a:t>⑤ 交代とレスト（休憩）</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・集中力の低下防止（交代）や疲労の除去（レスト）</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b="1" dirty="0">
                <a:solidFill>
                  <a:srgbClr val="0000CC"/>
                </a:solidFill>
                <a:latin typeface="メイリオ" panose="020B0604030504040204" pitchFamily="50" charset="-128"/>
                <a:ea typeface="メイリオ" panose="020B0604030504040204" pitchFamily="50" charset="-128"/>
              </a:rPr>
              <a:t>⑥ カバーするためのシフト</a:t>
            </a:r>
            <a:endParaRPr lang="en-US" altLang="ja-JP" sz="1800" b="1"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・緊急時にも対応できる余裕を持ったシフト編成</a:t>
            </a:r>
            <a:endParaRPr lang="en-US" altLang="ja-JP" sz="1800" dirty="0">
              <a:solidFill>
                <a:prstClr val="black"/>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監視時の注意事項</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0" name="テキスト ボックス 9"/>
          <p:cNvSpPr txBox="1"/>
          <p:nvPr/>
        </p:nvSpPr>
        <p:spPr>
          <a:xfrm>
            <a:off x="44304" y="549928"/>
            <a:ext cx="1076158" cy="369332"/>
          </a:xfrm>
          <a:prstGeom prst="rect">
            <a:avLst/>
          </a:prstGeom>
          <a:noFill/>
        </p:spPr>
        <p:txBody>
          <a:bodyPr wrap="square" rtlCol="0">
            <a:spAutoFit/>
          </a:bodyPr>
          <a:lstStyle/>
          <a:p>
            <a:r>
              <a:rPr kumimoji="1" lang="en-US" altLang="ja-JP" dirty="0"/>
              <a:t>P32</a:t>
            </a:r>
            <a:endParaRPr kumimoji="1" lang="ja-JP" altLang="en-US" dirty="0"/>
          </a:p>
        </p:txBody>
      </p:sp>
      <p:sp>
        <p:nvSpPr>
          <p:cNvPr id="11"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584960" y="1454283"/>
            <a:ext cx="8387577" cy="10347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監視は、ただ見ているだけでは、異変に気付くことは出来ない。</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どのように監視するか、どのようなことに注意するかを意識すること。</a:t>
            </a:r>
            <a:endParaRPr lang="en-US" altLang="ja-JP" sz="2000" b="1"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1696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8357348"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スキャニングの原則</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65590D4-954F-43BE-9033-BEE70EAAC0DB}"/>
              </a:ext>
            </a:extLst>
          </p:cNvPr>
          <p:cNvSpPr txBox="1">
            <a:spLocks/>
          </p:cNvSpPr>
          <p:nvPr/>
        </p:nvSpPr>
        <p:spPr>
          <a:xfrm>
            <a:off x="633101" y="2771687"/>
            <a:ext cx="4611252" cy="396944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① 視界をクリアにする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② 利用者の表情を見極める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③ 水面の反射を抑える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④ 常に水面下が見えるようにする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⑤ 認知能力を高める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⑥ 兆候を見逃さない</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5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⑦ 感覚を駆使し、異変を察知する</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C0E7119-0C01-45F7-9EE5-9DD98669F5F9}"/>
              </a:ext>
            </a:extLst>
          </p:cNvPr>
          <p:cNvSpPr txBox="1"/>
          <p:nvPr/>
        </p:nvSpPr>
        <p:spPr>
          <a:xfrm>
            <a:off x="582383" y="2073281"/>
            <a:ext cx="8073785" cy="707886"/>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・スイーピング（全体を見渡す）により受け持ち範囲の全体を把握し、</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そのうえで、以下のポイントに注意しながらスキャニングを行う。</a:t>
            </a:r>
          </a:p>
        </p:txBody>
      </p:sp>
      <p:sp>
        <p:nvSpPr>
          <p:cNvPr id="7" name="吹き出し: 角を丸めた四角形 6">
            <a:extLst>
              <a:ext uri="{FF2B5EF4-FFF2-40B4-BE49-F238E27FC236}">
                <a16:creationId xmlns:a16="http://schemas.microsoft.com/office/drawing/2014/main" id="{52EC0BD3-2112-427B-81A2-6DA24ECA07DC}"/>
              </a:ext>
            </a:extLst>
          </p:cNvPr>
          <p:cNvSpPr/>
          <p:nvPr/>
        </p:nvSpPr>
        <p:spPr>
          <a:xfrm>
            <a:off x="5413829" y="3494613"/>
            <a:ext cx="3451518" cy="1725954"/>
          </a:xfrm>
          <a:prstGeom prst="wedgeRoundRectCallout">
            <a:avLst>
              <a:gd name="adj1" fmla="val -22531"/>
              <a:gd name="adj2" fmla="val -9901"/>
              <a:gd name="adj3" fmla="val 16667"/>
            </a:avLst>
          </a:prstGeom>
          <a:noFill/>
          <a:ln>
            <a:solidFill>
              <a:srgbClr val="0000CC"/>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000" b="1" dirty="0">
                <a:solidFill>
                  <a:srgbClr val="0000CC"/>
                </a:solidFill>
                <a:latin typeface="メイリオ" panose="020B0604030504040204" pitchFamily="50" charset="-128"/>
                <a:ea typeface="メイリオ" panose="020B0604030504040204" pitchFamily="50" charset="-128"/>
              </a:rPr>
              <a:t>水面だけを観るのではなく</a:t>
            </a:r>
            <a:endParaRPr lang="en-US" altLang="ja-JP" sz="2000" b="1" dirty="0">
              <a:solidFill>
                <a:srgbClr val="0000CC"/>
              </a:solidFill>
              <a:latin typeface="メイリオ" panose="020B0604030504040204" pitchFamily="50" charset="-128"/>
              <a:ea typeface="メイリオ" panose="020B0604030504040204" pitchFamily="50" charset="-128"/>
            </a:endParaRPr>
          </a:p>
          <a:p>
            <a:pPr algn="ctr"/>
            <a:r>
              <a:rPr lang="ja-JP" altLang="en-US" sz="2000" b="1" dirty="0">
                <a:solidFill>
                  <a:srgbClr val="0000CC"/>
                </a:solidFill>
                <a:latin typeface="メイリオ" panose="020B0604030504040204" pitchFamily="50" charset="-128"/>
                <a:ea typeface="メイリオ" panose="020B0604030504040204" pitchFamily="50" charset="-128"/>
              </a:rPr>
              <a:t>水面・水中・水底・空間</a:t>
            </a:r>
            <a:endParaRPr lang="en-US" altLang="ja-JP" sz="2000" b="1" dirty="0">
              <a:solidFill>
                <a:srgbClr val="0000CC"/>
              </a:solidFill>
              <a:latin typeface="メイリオ" panose="020B0604030504040204" pitchFamily="50" charset="-128"/>
              <a:ea typeface="メイリオ" panose="020B0604030504040204" pitchFamily="50" charset="-128"/>
            </a:endParaRPr>
          </a:p>
          <a:p>
            <a:pPr algn="ctr"/>
            <a:r>
              <a:rPr lang="ja-JP" altLang="en-US" sz="2000" b="1" dirty="0">
                <a:solidFill>
                  <a:srgbClr val="0000CC"/>
                </a:solidFill>
                <a:latin typeface="メイリオ" panose="020B0604030504040204" pitchFamily="50" charset="-128"/>
                <a:ea typeface="メイリオ" panose="020B0604030504040204" pitchFamily="50" charset="-128"/>
              </a:rPr>
              <a:t>を順番に</a:t>
            </a:r>
            <a:endParaRPr lang="en-US" altLang="ja-JP" sz="2000" b="1" dirty="0">
              <a:solidFill>
                <a:srgbClr val="0000CC"/>
              </a:solidFill>
              <a:latin typeface="メイリオ" panose="020B0604030504040204" pitchFamily="50" charset="-128"/>
              <a:ea typeface="メイリオ" panose="020B0604030504040204" pitchFamily="50" charset="-128"/>
            </a:endParaRPr>
          </a:p>
          <a:p>
            <a:pPr algn="ctr"/>
            <a:r>
              <a:rPr lang="ja-JP" altLang="en-US" sz="2000" b="1" dirty="0">
                <a:solidFill>
                  <a:srgbClr val="0000CC"/>
                </a:solidFill>
                <a:latin typeface="メイリオ" panose="020B0604030504040204" pitchFamily="50" charset="-128"/>
                <a:ea typeface="メイリオ" panose="020B0604030504040204" pitchFamily="50" charset="-128"/>
              </a:rPr>
              <a:t>くまなく観ることが大事！</a:t>
            </a:r>
            <a:endParaRPr lang="en-US" altLang="ja-JP" sz="2000" b="1" dirty="0">
              <a:solidFill>
                <a:srgbClr val="0000CC"/>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スキャニングの方法と種類</a:t>
            </a:r>
          </a:p>
        </p:txBody>
      </p:sp>
      <p:sp useBgFill="1">
        <p:nvSpPr>
          <p:cNvPr id="10" name="テキスト ボックス 9">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5</a:t>
            </a:r>
          </a:p>
        </p:txBody>
      </p:sp>
      <p:sp>
        <p:nvSpPr>
          <p:cNvPr id="12" name="テキスト ボックス 11"/>
          <p:cNvSpPr txBox="1"/>
          <p:nvPr/>
        </p:nvSpPr>
        <p:spPr>
          <a:xfrm>
            <a:off x="44304" y="549928"/>
            <a:ext cx="1076158" cy="369332"/>
          </a:xfrm>
          <a:prstGeom prst="rect">
            <a:avLst/>
          </a:prstGeom>
          <a:noFill/>
        </p:spPr>
        <p:txBody>
          <a:bodyPr wrap="square" rtlCol="0">
            <a:spAutoFit/>
          </a:bodyPr>
          <a:lstStyle/>
          <a:p>
            <a:r>
              <a:rPr kumimoji="1" lang="en-US" altLang="ja-JP" dirty="0"/>
              <a:t>P33</a:t>
            </a:r>
            <a:endParaRPr kumimoji="1" lang="ja-JP" altLang="en-US" dirty="0"/>
          </a:p>
        </p:txBody>
      </p:sp>
      <p:sp>
        <p:nvSpPr>
          <p:cNvPr id="13" name="角丸四角形吹き出し 12"/>
          <p:cNvSpPr/>
          <p:nvPr/>
        </p:nvSpPr>
        <p:spPr>
          <a:xfrm>
            <a:off x="7854844" y="2952384"/>
            <a:ext cx="801324" cy="371011"/>
          </a:xfrm>
          <a:prstGeom prst="wedgeRoundRectCallout">
            <a:avLst>
              <a:gd name="adj1" fmla="val -60809"/>
              <a:gd name="adj2" fmla="val 11109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メモ</a:t>
            </a:r>
          </a:p>
        </p:txBody>
      </p:sp>
    </p:spTree>
    <p:extLst>
      <p:ext uri="{BB962C8B-B14F-4D97-AF65-F5344CB8AC3E}">
        <p14:creationId xmlns:p14="http://schemas.microsoft.com/office/powerpoint/2010/main" val="323520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265590D4-954F-43BE-9033-BEE70EAAC0DB}"/>
              </a:ext>
            </a:extLst>
          </p:cNvPr>
          <p:cNvSpPr txBox="1">
            <a:spLocks/>
          </p:cNvSpPr>
          <p:nvPr/>
        </p:nvSpPr>
        <p:spPr>
          <a:xfrm>
            <a:off x="986971" y="1975585"/>
            <a:ext cx="7953830" cy="4742791"/>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① </a:t>
            </a:r>
            <a:r>
              <a:rPr lang="ja-JP" altLang="en-US" sz="1800" dirty="0">
                <a:solidFill>
                  <a:srgbClr val="0000CC"/>
                </a:solidFill>
                <a:latin typeface="メイリオ" panose="020B0604030504040204" pitchFamily="50" charset="-128"/>
                <a:ea typeface="メイリオ" panose="020B0604030504040204" pitchFamily="50" charset="-128"/>
              </a:rPr>
              <a:t>水中や水底のスキャニングを怠らない</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② </a:t>
            </a:r>
            <a:r>
              <a:rPr lang="ja-JP" altLang="en-US" sz="1800" dirty="0">
                <a:solidFill>
                  <a:srgbClr val="0000CC"/>
                </a:solidFill>
                <a:latin typeface="メイリオ" panose="020B0604030504040204" pitchFamily="50" charset="-128"/>
                <a:ea typeface="メイリオ" panose="020B0604030504040204" pitchFamily="50" charset="-128"/>
              </a:rPr>
              <a:t>絶え間なく行う</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③ 利用者が何をしているのか、</a:t>
            </a:r>
            <a:r>
              <a:rPr lang="ja-JP" altLang="en-US" sz="1800" dirty="0">
                <a:solidFill>
                  <a:srgbClr val="0000CC"/>
                </a:solidFill>
                <a:latin typeface="メイリオ" panose="020B0604030504040204" pitchFamily="50" charset="-128"/>
                <a:ea typeface="メイリオ" panose="020B0604030504040204" pitchFamily="50" charset="-128"/>
              </a:rPr>
              <a:t>顔とその表情</a:t>
            </a:r>
            <a:r>
              <a:rPr lang="ja-JP" altLang="en-US" sz="1800" dirty="0">
                <a:solidFill>
                  <a:prstClr val="black"/>
                </a:solidFill>
                <a:latin typeface="メイリオ" panose="020B0604030504040204" pitchFamily="50" charset="-128"/>
                <a:ea typeface="メイリオ" panose="020B0604030504040204" pitchFamily="50" charset="-128"/>
              </a:rPr>
              <a:t>を注視する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④ しっかりと顔を見て、可能な限りアイコンタクトをとる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⑤ 利用者の人数を数える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⑥ グルーピング（集団ごとに分けて識別）</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⑦ </a:t>
            </a:r>
            <a:r>
              <a:rPr lang="ja-JP" altLang="en-US" sz="1800" dirty="0">
                <a:latin typeface="メイリオ" panose="020B0604030504040204" pitchFamily="50" charset="-128"/>
                <a:ea typeface="メイリオ" panose="020B0604030504040204" pitchFamily="50" charset="-128"/>
              </a:rPr>
              <a:t>メンタルファイリング</a:t>
            </a:r>
            <a:r>
              <a:rPr lang="ja-JP" altLang="en-US"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srgbClr val="0000CC"/>
                </a:solidFill>
                <a:latin typeface="メイリオ" panose="020B0604030504040204" pitchFamily="50" charset="-128"/>
                <a:ea typeface="メイリオ" panose="020B0604030504040204" pitchFamily="50" charset="-128"/>
              </a:rPr>
              <a:t>泳力など、利用者の傾向を把握</a:t>
            </a:r>
            <a:r>
              <a:rPr lang="ja-JP" altLang="en-US" sz="1800" dirty="0">
                <a:solidFill>
                  <a:prstClr val="black"/>
                </a:solidFill>
                <a:latin typeface="メイリオ" panose="020B0604030504040204" pitchFamily="50" charset="-128"/>
                <a:ea typeface="メイリオ" panose="020B0604030504040204" pitchFamily="50" charset="-128"/>
              </a:rPr>
              <a:t>しておく）</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⑧ プロファイル・マッチング（</a:t>
            </a:r>
            <a:r>
              <a:rPr lang="ja-JP" altLang="en-US" sz="1800" dirty="0">
                <a:solidFill>
                  <a:srgbClr val="0000CC"/>
                </a:solidFill>
                <a:latin typeface="メイリオ" panose="020B0604030504040204" pitchFamily="50" charset="-128"/>
                <a:ea typeface="メイリオ" panose="020B0604030504040204" pitchFamily="50" charset="-128"/>
              </a:rPr>
              <a:t>あらかじめ注意すべき人の特徴を意識</a:t>
            </a:r>
            <a:r>
              <a:rPr lang="ja-JP" altLang="en-US" sz="1800" dirty="0">
                <a:solidFill>
                  <a:prstClr val="black"/>
                </a:solidFill>
                <a:latin typeface="メイリオ" panose="020B0604030504040204" pitchFamily="50" charset="-128"/>
                <a:ea typeface="メイリオ" panose="020B0604030504040204" pitchFamily="50" charset="-128"/>
              </a:rPr>
              <a:t>）</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⑨ 追跡しながら見る（溺れる</a:t>
            </a:r>
            <a:r>
              <a:rPr lang="ja-JP" altLang="en-US" sz="1800" dirty="0">
                <a:solidFill>
                  <a:srgbClr val="0000CC"/>
                </a:solidFill>
                <a:latin typeface="メイリオ" panose="020B0604030504040204" pitchFamily="50" charset="-128"/>
                <a:ea typeface="メイリオ" panose="020B0604030504040204" pitchFamily="50" charset="-128"/>
              </a:rPr>
              <a:t>リスクの高そうな人を追跡</a:t>
            </a:r>
            <a:r>
              <a:rPr lang="ja-JP" altLang="en-US" sz="1800" dirty="0">
                <a:solidFill>
                  <a:prstClr val="black"/>
                </a:solidFill>
                <a:latin typeface="メイリオ" panose="020B0604030504040204" pitchFamily="50" charset="-128"/>
                <a:ea typeface="メイリオ" panose="020B0604030504040204" pitchFamily="50" charset="-128"/>
              </a:rPr>
              <a:t>しながら見る）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⑩ 同じところを</a:t>
            </a:r>
            <a:r>
              <a:rPr lang="ja-JP" altLang="en-US" sz="1800" dirty="0">
                <a:solidFill>
                  <a:srgbClr val="0000CC"/>
                </a:solidFill>
                <a:latin typeface="メイリオ" panose="020B0604030504040204" pitchFamily="50" charset="-128"/>
                <a:ea typeface="メイリオ" panose="020B0604030504040204" pitchFamily="50" charset="-128"/>
              </a:rPr>
              <a:t>ずっと凝視しない</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⑪ </a:t>
            </a:r>
            <a:r>
              <a:rPr lang="ja-JP" altLang="en-US" sz="1800" dirty="0">
                <a:solidFill>
                  <a:srgbClr val="0000CC"/>
                </a:solidFill>
                <a:latin typeface="メイリオ" panose="020B0604030504040204" pitchFamily="50" charset="-128"/>
                <a:ea typeface="メイリオ" panose="020B0604030504040204" pitchFamily="50" charset="-128"/>
              </a:rPr>
              <a:t>広い視野で動きを見極める</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⑫ 不必要な会話や移動をしない</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⑬ 屋外施設では、環境条件の変化も絶えず注視する（水面の見やすさ等）</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⑭ 少なくても</a:t>
            </a:r>
            <a:r>
              <a:rPr lang="en-US" altLang="ja-JP" sz="1800" dirty="0">
                <a:solidFill>
                  <a:prstClr val="black"/>
                </a:solidFill>
                <a:latin typeface="メイリオ" panose="020B0604030504040204" pitchFamily="50" charset="-128"/>
                <a:ea typeface="メイリオ" panose="020B0604030504040204" pitchFamily="50" charset="-128"/>
              </a:rPr>
              <a:t>1</a:t>
            </a:r>
            <a:r>
              <a:rPr lang="ja-JP" altLang="en-US" sz="1800" dirty="0">
                <a:solidFill>
                  <a:prstClr val="black"/>
                </a:solidFill>
                <a:latin typeface="メイリオ" panose="020B0604030504040204" pitchFamily="50" charset="-128"/>
                <a:ea typeface="メイリオ" panose="020B0604030504040204" pitchFamily="50" charset="-128"/>
              </a:rPr>
              <a:t>時間に</a:t>
            </a:r>
            <a:r>
              <a:rPr lang="en-US" altLang="ja-JP" sz="1800" dirty="0">
                <a:solidFill>
                  <a:prstClr val="black"/>
                </a:solidFill>
                <a:latin typeface="メイリオ" panose="020B0604030504040204" pitchFamily="50" charset="-128"/>
                <a:ea typeface="メイリオ" panose="020B0604030504040204" pitchFamily="50" charset="-128"/>
              </a:rPr>
              <a:t>1</a:t>
            </a:r>
            <a:r>
              <a:rPr lang="ja-JP" altLang="en-US" sz="1800" dirty="0">
                <a:solidFill>
                  <a:prstClr val="black"/>
                </a:solidFill>
                <a:latin typeface="メイリオ" panose="020B0604030504040204" pitchFamily="50" charset="-128"/>
                <a:ea typeface="メイリオ" panose="020B0604030504040204" pitchFamily="50" charset="-128"/>
              </a:rPr>
              <a:t>回のレストをとる（</a:t>
            </a:r>
            <a:r>
              <a:rPr lang="en-US" altLang="ja-JP" sz="1800" dirty="0">
                <a:solidFill>
                  <a:prstClr val="black"/>
                </a:solidFill>
                <a:latin typeface="メイリオ" panose="020B0604030504040204" pitchFamily="50" charset="-128"/>
                <a:ea typeface="メイリオ" panose="020B0604030504040204" pitchFamily="50" charset="-128"/>
              </a:rPr>
              <a:t>15</a:t>
            </a:r>
            <a:r>
              <a:rPr lang="ja-JP" altLang="en-US" sz="1800" dirty="0">
                <a:solidFill>
                  <a:prstClr val="black"/>
                </a:solidFill>
                <a:latin typeface="メイリオ" panose="020B0604030504040204" pitchFamily="50" charset="-128"/>
                <a:ea typeface="メイリオ" panose="020B0604030504040204" pitchFamily="50" charset="-128"/>
              </a:rPr>
              <a:t>分～</a:t>
            </a:r>
            <a:r>
              <a:rPr lang="en-US" altLang="ja-JP" sz="1800" dirty="0">
                <a:solidFill>
                  <a:prstClr val="black"/>
                </a:solidFill>
                <a:latin typeface="メイリオ" panose="020B0604030504040204" pitchFamily="50" charset="-128"/>
                <a:ea typeface="メイリオ" panose="020B0604030504040204" pitchFamily="50" charset="-128"/>
              </a:rPr>
              <a:t>30</a:t>
            </a:r>
            <a:r>
              <a:rPr lang="ja-JP" altLang="en-US" sz="1800" dirty="0">
                <a:solidFill>
                  <a:prstClr val="black"/>
                </a:solidFill>
                <a:latin typeface="メイリオ" panose="020B0604030504040204" pitchFamily="50" charset="-128"/>
                <a:ea typeface="メイリオ" panose="020B0604030504040204" pitchFamily="50" charset="-128"/>
              </a:rPr>
              <a:t>分）</a:t>
            </a:r>
            <a:endParaRPr lang="en-US" altLang="ja-JP" sz="1800" dirty="0">
              <a:solidFill>
                <a:prstClr val="black"/>
              </a:solidFill>
              <a:latin typeface="メイリオ" panose="020B0604030504040204" pitchFamily="50" charset="-128"/>
              <a:ea typeface="メイリオ" panose="020B0604030504040204" pitchFamily="50" charset="-128"/>
            </a:endParaRPr>
          </a:p>
        </p:txBody>
      </p:sp>
      <p:sp>
        <p:nvSpPr>
          <p:cNvPr id="9" name="吹き出し: 角を丸めた四角形 8">
            <a:extLst>
              <a:ext uri="{FF2B5EF4-FFF2-40B4-BE49-F238E27FC236}">
                <a16:creationId xmlns:a16="http://schemas.microsoft.com/office/drawing/2014/main" id="{7034D362-BC3B-4AC7-A1B1-0493E7170FFF}"/>
              </a:ext>
            </a:extLst>
          </p:cNvPr>
          <p:cNvSpPr/>
          <p:nvPr/>
        </p:nvSpPr>
        <p:spPr>
          <a:xfrm>
            <a:off x="5948184" y="1564154"/>
            <a:ext cx="2861988" cy="822862"/>
          </a:xfrm>
          <a:prstGeom prst="wedgeRoundRectCallout">
            <a:avLst>
              <a:gd name="adj1" fmla="val 8320"/>
              <a:gd name="adj2" fmla="val 8375"/>
              <a:gd name="adj3" fmla="val 16667"/>
            </a:avLst>
          </a:prstGeom>
          <a:noFill/>
          <a:ln>
            <a:solidFill>
              <a:srgbClr val="0000CC"/>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2000" b="1" dirty="0">
                <a:solidFill>
                  <a:srgbClr val="0000CC"/>
                </a:solidFill>
                <a:latin typeface="メイリオ" panose="020B0604030504040204" pitchFamily="50" charset="-128"/>
                <a:ea typeface="メイリオ" panose="020B0604030504040204" pitchFamily="50" charset="-128"/>
              </a:rPr>
              <a:t>スイーピングとの</a:t>
            </a:r>
            <a:endParaRPr lang="en-US" altLang="ja-JP" sz="2000" b="1" dirty="0">
              <a:solidFill>
                <a:srgbClr val="0000CC"/>
              </a:solidFill>
              <a:latin typeface="メイリオ" panose="020B0604030504040204" pitchFamily="50" charset="-128"/>
              <a:ea typeface="メイリオ" panose="020B0604030504040204" pitchFamily="50" charset="-128"/>
            </a:endParaRPr>
          </a:p>
          <a:p>
            <a:pPr algn="ctr"/>
            <a:r>
              <a:rPr lang="ja-JP" altLang="en-US" sz="2000" b="1" dirty="0">
                <a:solidFill>
                  <a:srgbClr val="0000CC"/>
                </a:solidFill>
                <a:latin typeface="メイリオ" panose="020B0604030504040204" pitchFamily="50" charset="-128"/>
                <a:ea typeface="メイリオ" panose="020B0604030504040204" pitchFamily="50" charset="-128"/>
              </a:rPr>
              <a:t>組み合わせが重要</a:t>
            </a: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4650099"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スキャニングの方法</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スキャニングの方法と種類</a:t>
            </a:r>
          </a:p>
        </p:txBody>
      </p:sp>
      <p:sp useBgFill="1">
        <p:nvSpPr>
          <p:cNvPr id="13" name="テキスト ボックス 12">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5</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P34</a:t>
            </a:r>
            <a:endParaRPr kumimoji="1" lang="ja-JP" altLang="en-US" dirty="0"/>
          </a:p>
        </p:txBody>
      </p:sp>
    </p:spTree>
    <p:extLst>
      <p:ext uri="{BB962C8B-B14F-4D97-AF65-F5344CB8AC3E}">
        <p14:creationId xmlns:p14="http://schemas.microsoft.com/office/powerpoint/2010/main" val="2254704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9A06BAB8-4E63-43C6-A7F2-52A3A5F25EFD}"/>
              </a:ext>
            </a:extLst>
          </p:cNvPr>
          <p:cNvSpPr txBox="1">
            <a:spLocks/>
          </p:cNvSpPr>
          <p:nvPr/>
        </p:nvSpPr>
        <p:spPr>
          <a:xfrm>
            <a:off x="798286" y="2073281"/>
            <a:ext cx="8208876" cy="46459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メイリオ" panose="020B0604030504040204" pitchFamily="50" charset="-128"/>
                <a:ea typeface="メイリオ" panose="020B0604030504040204" pitchFamily="50" charset="-128"/>
              </a:rPr>
              <a:t>  1) </a:t>
            </a:r>
            <a:r>
              <a:rPr lang="ja-JP" altLang="en-US" sz="1800" dirty="0">
                <a:latin typeface="メイリオ" panose="020B0604030504040204" pitchFamily="50" charset="-128"/>
                <a:ea typeface="メイリオ" panose="020B0604030504040204" pitchFamily="50" charset="-128"/>
              </a:rPr>
              <a:t> </a:t>
            </a:r>
            <a:r>
              <a:rPr lang="ja-JP" altLang="en-US" sz="1800" dirty="0">
                <a:solidFill>
                  <a:srgbClr val="0000CC"/>
                </a:solidFill>
                <a:latin typeface="メイリオ" panose="020B0604030504040204" pitchFamily="50" charset="-128"/>
                <a:ea typeface="メイリオ" panose="020B0604030504040204" pitchFamily="50" charset="-128"/>
              </a:rPr>
              <a:t>警戒心は</a:t>
            </a:r>
            <a:r>
              <a:rPr lang="en-US" altLang="ja-JP" sz="1800" dirty="0">
                <a:solidFill>
                  <a:srgbClr val="0000CC"/>
                </a:solidFill>
                <a:latin typeface="メイリオ" panose="020B0604030504040204" pitchFamily="50" charset="-128"/>
                <a:ea typeface="メイリオ" panose="020B0604030504040204" pitchFamily="50" charset="-128"/>
              </a:rPr>
              <a:t>30</a:t>
            </a:r>
            <a:r>
              <a:rPr lang="ja-JP" altLang="en-US" sz="1800" dirty="0">
                <a:solidFill>
                  <a:srgbClr val="0000CC"/>
                </a:solidFill>
                <a:latin typeface="メイリオ" panose="020B0604030504040204" pitchFamily="50" charset="-128"/>
                <a:ea typeface="メイリオ" panose="020B0604030504040204" pitchFamily="50" charset="-128"/>
              </a:rPr>
              <a:t>分で低下</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2)  </a:t>
            </a:r>
            <a:r>
              <a:rPr lang="ja-JP" altLang="en-US" sz="1800" dirty="0">
                <a:solidFill>
                  <a:srgbClr val="0000CC"/>
                </a:solidFill>
                <a:latin typeface="メイリオ" panose="020B0604030504040204" pitchFamily="50" charset="-128"/>
                <a:ea typeface="メイリオ" panose="020B0604030504040204" pitchFamily="50" charset="-128"/>
              </a:rPr>
              <a:t>低い位置では水中や水底は見えない</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3)  </a:t>
            </a:r>
            <a:r>
              <a:rPr lang="ja-JP" altLang="en-US" sz="1800" dirty="0">
                <a:solidFill>
                  <a:srgbClr val="0000CC"/>
                </a:solidFill>
                <a:latin typeface="メイリオ" panose="020B0604030504040204" pitchFamily="50" charset="-128"/>
                <a:ea typeface="メイリオ" panose="020B0604030504040204" pitchFamily="50" charset="-128"/>
              </a:rPr>
              <a:t>水面の光反射は視界を妨げる（眩しかったり、水底が見えない。など）</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4)  </a:t>
            </a:r>
            <a:r>
              <a:rPr lang="ja-JP" altLang="en-US" sz="1800" dirty="0">
                <a:latin typeface="メイリオ" panose="020B0604030504040204" pitchFamily="50" charset="-128"/>
                <a:ea typeface="メイリオ" panose="020B0604030504040204" pitchFamily="50" charset="-128"/>
              </a:rPr>
              <a:t>気温が上昇すると警戒心は低下</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5)  </a:t>
            </a:r>
            <a:r>
              <a:rPr lang="ja-JP" altLang="en-US" sz="1800" dirty="0">
                <a:latin typeface="メイリオ" panose="020B0604030504040204" pitchFamily="50" charset="-128"/>
                <a:ea typeface="メイリオ" panose="020B0604030504040204" pitchFamily="50" charset="-128"/>
              </a:rPr>
              <a:t>ストレスは監視に悪影響</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6)  </a:t>
            </a:r>
            <a:r>
              <a:rPr lang="ja-JP" altLang="en-US" sz="1800" dirty="0">
                <a:solidFill>
                  <a:srgbClr val="0000CC"/>
                </a:solidFill>
                <a:latin typeface="メイリオ" panose="020B0604030504040204" pitchFamily="50" charset="-128"/>
                <a:ea typeface="メイリオ" panose="020B0604030504040204" pitchFamily="50" charset="-128"/>
              </a:rPr>
              <a:t>水分補給は注意力を高める</a:t>
            </a:r>
            <a:r>
              <a:rPr lang="ja-JP" altLang="en-US" sz="1800" dirty="0">
                <a:latin typeface="メイリオ" panose="020B0604030504040204" pitchFamily="50" charset="-128"/>
                <a:ea typeface="メイリオ" panose="020B0604030504040204" pitchFamily="50" charset="-128"/>
              </a:rPr>
              <a:t>　</a:t>
            </a:r>
            <a:r>
              <a:rPr lang="en-US" altLang="ja-JP" sz="1800" u="sng" dirty="0">
                <a:solidFill>
                  <a:srgbClr val="0000CC"/>
                </a:solidFill>
                <a:latin typeface="メイリオ" panose="020B0604030504040204" pitchFamily="50" charset="-128"/>
                <a:ea typeface="メイリオ" panose="020B0604030504040204" pitchFamily="50" charset="-128"/>
              </a:rPr>
              <a:t>※</a:t>
            </a:r>
            <a:r>
              <a:rPr lang="ja-JP" altLang="en-US" sz="1800" u="sng" dirty="0">
                <a:solidFill>
                  <a:srgbClr val="0000CC"/>
                </a:solidFill>
                <a:latin typeface="メイリオ" panose="020B0604030504040204" pitchFamily="50" charset="-128"/>
                <a:ea typeface="メイリオ" panose="020B0604030504040204" pitchFamily="50" charset="-128"/>
              </a:rPr>
              <a:t>熱中症予防にも効果的</a:t>
            </a:r>
            <a:endParaRPr lang="en-US" altLang="ja-JP" sz="1800" u="sng" dirty="0">
              <a:solidFill>
                <a:srgbClr val="0000CC"/>
              </a:solidFill>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7)  </a:t>
            </a:r>
            <a:r>
              <a:rPr lang="ja-JP" altLang="en-US" sz="1800" dirty="0">
                <a:latin typeface="メイリオ" panose="020B0604030504040204" pitchFamily="50" charset="-128"/>
                <a:ea typeface="メイリオ" panose="020B0604030504040204" pitchFamily="50" charset="-128"/>
              </a:rPr>
              <a:t>体操やストレッチ ⇒ 注意力を高める効果が期待できる</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8)  </a:t>
            </a:r>
            <a:r>
              <a:rPr lang="ja-JP" altLang="en-US" sz="1800" dirty="0">
                <a:solidFill>
                  <a:srgbClr val="0000CC"/>
                </a:solidFill>
                <a:latin typeface="メイリオ" panose="020B0604030504040204" pitchFamily="50" charset="-128"/>
                <a:ea typeface="メイリオ" panose="020B0604030504040204" pitchFamily="50" charset="-128"/>
              </a:rPr>
              <a:t>経験の蓄積と共有</a:t>
            </a:r>
            <a:r>
              <a:rPr lang="ja-JP" altLang="en-US" sz="1800" dirty="0">
                <a:latin typeface="メイリオ" panose="020B0604030504040204" pitchFamily="50" charset="-128"/>
                <a:ea typeface="メイリオ" panose="020B0604030504040204" pitchFamily="50" charset="-128"/>
              </a:rPr>
              <a:t>が重要</a:t>
            </a:r>
            <a:r>
              <a:rPr lang="en-US" altLang="ja-JP" sz="18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（過去のトラブル事例や監視のポイントなど）</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  9)  </a:t>
            </a:r>
            <a:r>
              <a:rPr lang="ja-JP" altLang="en-US" sz="1800" dirty="0">
                <a:latin typeface="メイリオ" panose="020B0604030504040204" pitchFamily="50" charset="-128"/>
                <a:ea typeface="メイリオ" panose="020B0604030504040204" pitchFamily="50" charset="-128"/>
              </a:rPr>
              <a:t>体内時計が日中の注意力に影響　</a:t>
            </a:r>
            <a:r>
              <a:rPr lang="en-US" altLang="ja-JP" sz="1800" u="sng" dirty="0">
                <a:latin typeface="メイリオ" panose="020B0604030504040204" pitchFamily="50" charset="-128"/>
                <a:ea typeface="メイリオ" panose="020B0604030504040204" pitchFamily="50" charset="-128"/>
              </a:rPr>
              <a:t>※</a:t>
            </a:r>
            <a:r>
              <a:rPr lang="ja-JP" altLang="en-US" sz="1800" u="sng" dirty="0">
                <a:latin typeface="メイリオ" panose="020B0604030504040204" pitchFamily="50" charset="-128"/>
                <a:ea typeface="メイリオ" panose="020B0604030504040204" pitchFamily="50" charset="-128"/>
              </a:rPr>
              <a:t>規則正しい生活リズムが重要</a:t>
            </a:r>
            <a:endParaRPr lang="en-US" altLang="ja-JP" sz="1800" u="sng" dirty="0">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10)  BGM</a:t>
            </a:r>
            <a:r>
              <a:rPr lang="ja-JP" altLang="en-US" sz="1800" dirty="0" err="1">
                <a:latin typeface="メイリオ" panose="020B0604030504040204" pitchFamily="50" charset="-128"/>
                <a:ea typeface="メイリオ" panose="020B0604030504040204" pitchFamily="50" charset="-128"/>
              </a:rPr>
              <a:t>は警</a:t>
            </a:r>
            <a:r>
              <a:rPr lang="ja-JP" altLang="en-US" sz="1800" dirty="0">
                <a:latin typeface="メイリオ" panose="020B0604030504040204" pitchFamily="50" charset="-128"/>
                <a:ea typeface="メイリオ" panose="020B0604030504040204" pitchFamily="50" charset="-128"/>
              </a:rPr>
              <a:t>戒心を高める効果があるが、妨げになる場合も</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11)  </a:t>
            </a:r>
            <a:r>
              <a:rPr lang="ja-JP" altLang="en-US" sz="1800" dirty="0">
                <a:solidFill>
                  <a:srgbClr val="0000CC"/>
                </a:solidFill>
                <a:latin typeface="メイリオ" panose="020B0604030504040204" pitchFamily="50" charset="-128"/>
                <a:ea typeface="メイリオ" panose="020B0604030504040204" pitchFamily="50" charset="-128"/>
              </a:rPr>
              <a:t>定期的な訓練と現場教育</a:t>
            </a:r>
            <a:r>
              <a:rPr lang="ja-JP" altLang="en-US" sz="1800" dirty="0">
                <a:latin typeface="メイリオ" panose="020B0604030504040204" pitchFamily="50" charset="-128"/>
                <a:ea typeface="メイリオ" panose="020B0604030504040204" pitchFamily="50" charset="-128"/>
              </a:rPr>
              <a:t>は率先して実践する！</a:t>
            </a:r>
            <a:endParaRPr lang="en-US" altLang="ja-JP" sz="1800" dirty="0">
              <a:latin typeface="メイリオ" panose="020B0604030504040204" pitchFamily="50" charset="-128"/>
              <a:ea typeface="メイリオ" panose="020B0604030504040204" pitchFamily="50" charset="-128"/>
            </a:endParaRPr>
          </a:p>
          <a:p>
            <a:pPr marL="0" indent="0">
              <a:buNone/>
            </a:pPr>
            <a:r>
              <a:rPr lang="en-US" altLang="ja-JP" sz="1800" dirty="0">
                <a:latin typeface="メイリオ" panose="020B0604030504040204" pitchFamily="50" charset="-128"/>
                <a:ea typeface="メイリオ" panose="020B0604030504040204" pitchFamily="50" charset="-128"/>
              </a:rPr>
              <a:t>12)</a:t>
            </a:r>
            <a:r>
              <a:rPr lang="ja-JP" altLang="en-US" sz="1800" dirty="0">
                <a:latin typeface="メイリオ" panose="020B0604030504040204" pitchFamily="50" charset="-128"/>
                <a:ea typeface="メイリオ" panose="020B0604030504040204" pitchFamily="50" charset="-128"/>
              </a:rPr>
              <a:t>（抜き打ちの）救助訓練も効果的</a:t>
            </a:r>
            <a:endParaRPr lang="en-US" altLang="ja-JP" sz="18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7320728"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スキャニングの質を高めるためのポイント</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スキャニングの方法と種類</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5</a:t>
            </a:r>
          </a:p>
        </p:txBody>
      </p:sp>
      <p:sp>
        <p:nvSpPr>
          <p:cNvPr id="12" name="テキスト ボックス 11"/>
          <p:cNvSpPr txBox="1"/>
          <p:nvPr/>
        </p:nvSpPr>
        <p:spPr>
          <a:xfrm>
            <a:off x="44304" y="549928"/>
            <a:ext cx="1076158" cy="369332"/>
          </a:xfrm>
          <a:prstGeom prst="rect">
            <a:avLst/>
          </a:prstGeom>
          <a:noFill/>
        </p:spPr>
        <p:txBody>
          <a:bodyPr wrap="square" rtlCol="0">
            <a:spAutoFit/>
          </a:bodyPr>
          <a:lstStyle/>
          <a:p>
            <a:r>
              <a:rPr kumimoji="1" lang="en-US" altLang="ja-JP" dirty="0"/>
              <a:t>P35</a:t>
            </a:r>
            <a:endParaRPr kumimoji="1" lang="ja-JP" altLang="en-US" dirty="0"/>
          </a:p>
        </p:txBody>
      </p:sp>
    </p:spTree>
    <p:extLst>
      <p:ext uri="{BB962C8B-B14F-4D97-AF65-F5344CB8AC3E}">
        <p14:creationId xmlns:p14="http://schemas.microsoft.com/office/powerpoint/2010/main" val="410287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1E8060D-6E4D-4483-B06F-EB3C9DB97F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3014"/>
            <a:ext cx="9144000" cy="6854986"/>
          </a:xfrm>
          <a:prstGeom prst="rect">
            <a:avLst/>
          </a:prstGeom>
        </p:spPr>
      </p:pic>
    </p:spTree>
    <p:extLst>
      <p:ext uri="{BB962C8B-B14F-4D97-AF65-F5344CB8AC3E}">
        <p14:creationId xmlns:p14="http://schemas.microsoft.com/office/powerpoint/2010/main" val="2729887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D2C9E4-67BD-48FB-AF8B-ABD12F23DF76}"/>
              </a:ext>
            </a:extLst>
          </p:cNvPr>
          <p:cNvPicPr>
            <a:picLocks noChangeAspect="1"/>
          </p:cNvPicPr>
          <p:nvPr/>
        </p:nvPicPr>
        <p:blipFill>
          <a:blip r:embed="rId2"/>
          <a:stretch>
            <a:fillRect/>
          </a:stretch>
        </p:blipFill>
        <p:spPr>
          <a:xfrm>
            <a:off x="307670" y="2120725"/>
            <a:ext cx="2655997" cy="2151452"/>
          </a:xfrm>
          <a:prstGeom prst="rect">
            <a:avLst/>
          </a:prstGeom>
        </p:spPr>
      </p:pic>
      <p:pic>
        <p:nvPicPr>
          <p:cNvPr id="7" name="図 6">
            <a:extLst>
              <a:ext uri="{FF2B5EF4-FFF2-40B4-BE49-F238E27FC236}">
                <a16:creationId xmlns:a16="http://schemas.microsoft.com/office/drawing/2014/main" id="{F770F8B2-AE66-42FF-96BE-E9F7DE4A290E}"/>
              </a:ext>
            </a:extLst>
          </p:cNvPr>
          <p:cNvPicPr>
            <a:picLocks noChangeAspect="1"/>
          </p:cNvPicPr>
          <p:nvPr/>
        </p:nvPicPr>
        <p:blipFill>
          <a:blip r:embed="rId3"/>
          <a:stretch>
            <a:fillRect/>
          </a:stretch>
        </p:blipFill>
        <p:spPr>
          <a:xfrm>
            <a:off x="338640" y="4498092"/>
            <a:ext cx="2638736" cy="2144572"/>
          </a:xfrm>
          <a:prstGeom prst="rect">
            <a:avLst/>
          </a:prstGeom>
        </p:spPr>
      </p:pic>
      <p:sp>
        <p:nvSpPr>
          <p:cNvPr id="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7320728"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4"/>
              </a:buBlip>
              <a:defRPr/>
            </a:pPr>
            <a:r>
              <a:rPr lang="en-US" altLang="ja-JP" sz="2400" b="1" dirty="0">
                <a:solidFill>
                  <a:prstClr val="black"/>
                </a:solidFill>
                <a:latin typeface="メイリオ" panose="020B0604030504040204" pitchFamily="50" charset="-128"/>
                <a:ea typeface="メイリオ" panose="020B0604030504040204" pitchFamily="50" charset="-128"/>
              </a:rPr>
              <a:t>4.</a:t>
            </a:r>
            <a:r>
              <a:rPr lang="ja-JP" altLang="en-US" sz="2400" b="1" dirty="0">
                <a:solidFill>
                  <a:prstClr val="black"/>
                </a:solidFill>
                <a:latin typeface="メイリオ" panose="020B0604030504040204" pitchFamily="50" charset="-128"/>
                <a:ea typeface="メイリオ" panose="020B0604030504040204" pitchFamily="50" charset="-128"/>
              </a:rPr>
              <a:t>スキャニングパターン</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スキャニングの方法と種類</a:t>
            </a:r>
          </a:p>
        </p:txBody>
      </p:sp>
      <p:sp useBgFill="1">
        <p:nvSpPr>
          <p:cNvPr id="10" name="テキスト ボックス 9">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5</a:t>
            </a:r>
          </a:p>
        </p:txBody>
      </p:sp>
      <p:sp>
        <p:nvSpPr>
          <p:cNvPr id="11" name="テキスト ボックス 10"/>
          <p:cNvSpPr txBox="1"/>
          <p:nvPr/>
        </p:nvSpPr>
        <p:spPr>
          <a:xfrm>
            <a:off x="44304" y="549928"/>
            <a:ext cx="1076158" cy="369332"/>
          </a:xfrm>
          <a:prstGeom prst="rect">
            <a:avLst/>
          </a:prstGeom>
          <a:noFill/>
        </p:spPr>
        <p:txBody>
          <a:bodyPr wrap="square" rtlCol="0">
            <a:spAutoFit/>
          </a:bodyPr>
          <a:lstStyle/>
          <a:p>
            <a:r>
              <a:rPr kumimoji="1" lang="en-US" altLang="ja-JP" dirty="0"/>
              <a:t>P35</a:t>
            </a:r>
            <a:r>
              <a:rPr lang="en-US" altLang="ja-JP" dirty="0"/>
              <a:t>､</a:t>
            </a:r>
            <a:r>
              <a:rPr kumimoji="1" lang="en-US" altLang="ja-JP" dirty="0"/>
              <a:t>P36</a:t>
            </a:r>
            <a:endParaRPr kumimoji="1" lang="ja-JP" altLang="en-US" dirty="0"/>
          </a:p>
        </p:txBody>
      </p:sp>
      <p:pic>
        <p:nvPicPr>
          <p:cNvPr id="12" name="図 11">
            <a:extLst>
              <a:ext uri="{FF2B5EF4-FFF2-40B4-BE49-F238E27FC236}">
                <a16:creationId xmlns:a16="http://schemas.microsoft.com/office/drawing/2014/main" id="{A47F9803-C978-4D2C-82F6-77839381D0B5}"/>
              </a:ext>
            </a:extLst>
          </p:cNvPr>
          <p:cNvPicPr>
            <a:picLocks noChangeAspect="1"/>
          </p:cNvPicPr>
          <p:nvPr/>
        </p:nvPicPr>
        <p:blipFill>
          <a:blip r:embed="rId5"/>
          <a:stretch>
            <a:fillRect/>
          </a:stretch>
        </p:blipFill>
        <p:spPr>
          <a:xfrm>
            <a:off x="3235648" y="2048893"/>
            <a:ext cx="2672703" cy="2223283"/>
          </a:xfrm>
          <a:prstGeom prst="rect">
            <a:avLst/>
          </a:prstGeom>
        </p:spPr>
      </p:pic>
      <p:pic>
        <p:nvPicPr>
          <p:cNvPr id="13" name="図 12">
            <a:extLst>
              <a:ext uri="{FF2B5EF4-FFF2-40B4-BE49-F238E27FC236}">
                <a16:creationId xmlns:a16="http://schemas.microsoft.com/office/drawing/2014/main" id="{C8A89F09-2E85-46DE-9F35-0E7B41FC58BF}"/>
              </a:ext>
            </a:extLst>
          </p:cNvPr>
          <p:cNvPicPr>
            <a:picLocks noChangeAspect="1"/>
          </p:cNvPicPr>
          <p:nvPr/>
        </p:nvPicPr>
        <p:blipFill>
          <a:blip r:embed="rId6"/>
          <a:stretch>
            <a:fillRect/>
          </a:stretch>
        </p:blipFill>
        <p:spPr>
          <a:xfrm>
            <a:off x="3281533" y="4513940"/>
            <a:ext cx="2658230" cy="2146847"/>
          </a:xfrm>
          <a:prstGeom prst="rect">
            <a:avLst/>
          </a:prstGeom>
        </p:spPr>
      </p:pic>
      <p:sp>
        <p:nvSpPr>
          <p:cNvPr id="14" name="正方形/長方形 13"/>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2" name="正方形/長方形 1"/>
          <p:cNvSpPr/>
          <p:nvPr/>
        </p:nvSpPr>
        <p:spPr>
          <a:xfrm>
            <a:off x="174179" y="2023029"/>
            <a:ext cx="2789488" cy="255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アップ＆ダウン･スキャニング</a:t>
            </a:r>
          </a:p>
        </p:txBody>
      </p:sp>
      <p:sp>
        <p:nvSpPr>
          <p:cNvPr id="15" name="正方形/長方形 14"/>
          <p:cNvSpPr/>
          <p:nvPr/>
        </p:nvSpPr>
        <p:spPr>
          <a:xfrm>
            <a:off x="130637" y="4429424"/>
            <a:ext cx="3144123" cy="229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メイリオ" panose="020B0604030504040204" pitchFamily="50" charset="-128"/>
                <a:ea typeface="メイリオ" panose="020B0604030504040204" pitchFamily="50" charset="-128"/>
              </a:rPr>
              <a:t>サイド･トゥ･サイド･</a:t>
            </a:r>
            <a:r>
              <a:rPr kumimoji="1" lang="ja-JP" altLang="en-US" sz="1400" b="1" dirty="0">
                <a:solidFill>
                  <a:schemeClr val="tx1"/>
                </a:solidFill>
                <a:latin typeface="メイリオ" panose="020B0604030504040204" pitchFamily="50" charset="-128"/>
                <a:ea typeface="メイリオ" panose="020B0604030504040204" pitchFamily="50" charset="-128"/>
              </a:rPr>
              <a:t>スキャニング</a:t>
            </a:r>
          </a:p>
        </p:txBody>
      </p:sp>
      <p:sp>
        <p:nvSpPr>
          <p:cNvPr id="16" name="正方形/長方形 15"/>
          <p:cNvSpPr/>
          <p:nvPr/>
        </p:nvSpPr>
        <p:spPr>
          <a:xfrm>
            <a:off x="3118863" y="2033046"/>
            <a:ext cx="2789488" cy="255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メイリオ" panose="020B0604030504040204" pitchFamily="50" charset="-128"/>
                <a:ea typeface="メイリオ" panose="020B0604030504040204" pitchFamily="50" charset="-128"/>
              </a:rPr>
              <a:t>サーキュラー･</a:t>
            </a:r>
            <a:r>
              <a:rPr kumimoji="1" lang="ja-JP" altLang="en-US" sz="1400" b="1" dirty="0">
                <a:solidFill>
                  <a:schemeClr val="tx1"/>
                </a:solidFill>
                <a:latin typeface="メイリオ" panose="020B0604030504040204" pitchFamily="50" charset="-128"/>
                <a:ea typeface="メイリオ" panose="020B0604030504040204" pitchFamily="50" charset="-128"/>
              </a:rPr>
              <a:t>スキャニング</a:t>
            </a:r>
          </a:p>
        </p:txBody>
      </p:sp>
      <p:sp>
        <p:nvSpPr>
          <p:cNvPr id="17" name="正方形/長方形 16"/>
          <p:cNvSpPr/>
          <p:nvPr/>
        </p:nvSpPr>
        <p:spPr>
          <a:xfrm>
            <a:off x="3191421" y="4377681"/>
            <a:ext cx="2761157" cy="333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トライアングル･スキャニング</a:t>
            </a:r>
          </a:p>
        </p:txBody>
      </p:sp>
      <p:pic>
        <p:nvPicPr>
          <p:cNvPr id="18" name="図 17">
            <a:extLst>
              <a:ext uri="{FF2B5EF4-FFF2-40B4-BE49-F238E27FC236}">
                <a16:creationId xmlns:a16="http://schemas.microsoft.com/office/drawing/2014/main" id="{A1CD854C-D1E4-4827-B07C-AD14B277F5C6}"/>
              </a:ext>
            </a:extLst>
          </p:cNvPr>
          <p:cNvPicPr>
            <a:picLocks noChangeAspect="1"/>
          </p:cNvPicPr>
          <p:nvPr/>
        </p:nvPicPr>
        <p:blipFill>
          <a:blip r:embed="rId7"/>
          <a:stretch>
            <a:fillRect/>
          </a:stretch>
        </p:blipFill>
        <p:spPr>
          <a:xfrm>
            <a:off x="6180332" y="2120725"/>
            <a:ext cx="2666452" cy="2151451"/>
          </a:xfrm>
          <a:prstGeom prst="rect">
            <a:avLst/>
          </a:prstGeom>
        </p:spPr>
      </p:pic>
      <p:pic>
        <p:nvPicPr>
          <p:cNvPr id="19" name="図 18">
            <a:extLst>
              <a:ext uri="{FF2B5EF4-FFF2-40B4-BE49-F238E27FC236}">
                <a16:creationId xmlns:a16="http://schemas.microsoft.com/office/drawing/2014/main" id="{9ADCA028-6BA2-4141-96A8-C130FB40FC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3193" y="4695147"/>
            <a:ext cx="2604563" cy="1953423"/>
          </a:xfrm>
          <a:prstGeom prst="rect">
            <a:avLst/>
          </a:prstGeom>
        </p:spPr>
      </p:pic>
      <p:sp>
        <p:nvSpPr>
          <p:cNvPr id="21" name="正方形/長方形 20"/>
          <p:cNvSpPr/>
          <p:nvPr/>
        </p:nvSpPr>
        <p:spPr>
          <a:xfrm>
            <a:off x="6057295" y="2033047"/>
            <a:ext cx="2857039" cy="24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メイリオ" panose="020B0604030504040204" pitchFamily="50" charset="-128"/>
                <a:ea typeface="メイリオ" panose="020B0604030504040204" pitchFamily="50" charset="-128"/>
              </a:rPr>
              <a:t>フィギュア･エイト･</a:t>
            </a:r>
            <a:r>
              <a:rPr kumimoji="1" lang="ja-JP" altLang="en-US" sz="1400" b="1" dirty="0">
                <a:solidFill>
                  <a:schemeClr val="tx1"/>
                </a:solidFill>
                <a:latin typeface="メイリオ" panose="020B0604030504040204" pitchFamily="50" charset="-128"/>
                <a:ea typeface="メイリオ" panose="020B0604030504040204" pitchFamily="50" charset="-128"/>
              </a:rPr>
              <a:t>スキャニング</a:t>
            </a:r>
          </a:p>
        </p:txBody>
      </p:sp>
      <p:sp>
        <p:nvSpPr>
          <p:cNvPr id="22" name="正方形/長方形 21"/>
          <p:cNvSpPr/>
          <p:nvPr/>
        </p:nvSpPr>
        <p:spPr>
          <a:xfrm>
            <a:off x="6057295" y="4413391"/>
            <a:ext cx="2857039" cy="24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メイリオ" panose="020B0604030504040204" pitchFamily="50" charset="-128"/>
                <a:ea typeface="メイリオ" panose="020B0604030504040204" pitchFamily="50" charset="-128"/>
              </a:rPr>
              <a:t>アルファベット･</a:t>
            </a:r>
            <a:r>
              <a:rPr kumimoji="1" lang="ja-JP" altLang="en-US" sz="1400" b="1" dirty="0">
                <a:solidFill>
                  <a:schemeClr val="tx1"/>
                </a:solidFill>
                <a:latin typeface="メイリオ" panose="020B0604030504040204" pitchFamily="50" charset="-128"/>
                <a:ea typeface="メイリオ" panose="020B0604030504040204" pitchFamily="50" charset="-128"/>
              </a:rPr>
              <a:t>スキャニング</a:t>
            </a:r>
          </a:p>
        </p:txBody>
      </p:sp>
      <p:sp>
        <p:nvSpPr>
          <p:cNvPr id="4" name="テキスト ボックス 3"/>
          <p:cNvSpPr txBox="1"/>
          <p:nvPr/>
        </p:nvSpPr>
        <p:spPr>
          <a:xfrm>
            <a:off x="6789125" y="5114972"/>
            <a:ext cx="1448866" cy="1569660"/>
          </a:xfrm>
          <a:prstGeom prst="rect">
            <a:avLst/>
          </a:prstGeom>
          <a:noFill/>
        </p:spPr>
        <p:txBody>
          <a:bodyPr wrap="square" rtlCol="0" anchor="ctr">
            <a:spAutoFit/>
          </a:bodyPr>
          <a:lstStyle/>
          <a:p>
            <a:pPr algn="ctr"/>
            <a:r>
              <a:rPr kumimoji="1" lang="ja-JP" altLang="en-US" sz="9600" dirty="0">
                <a:solidFill>
                  <a:srgbClr val="FF0000"/>
                </a:solidFill>
                <a:latin typeface="+mn-ea"/>
              </a:rPr>
              <a:t>Ａ</a:t>
            </a:r>
          </a:p>
        </p:txBody>
      </p:sp>
    </p:spTree>
    <p:extLst>
      <p:ext uri="{BB962C8B-B14F-4D97-AF65-F5344CB8AC3E}">
        <p14:creationId xmlns:p14="http://schemas.microsoft.com/office/powerpoint/2010/main" val="3554365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2">
            <a:extLst>
              <a:ext uri="{FF2B5EF4-FFF2-40B4-BE49-F238E27FC236}">
                <a16:creationId xmlns:a16="http://schemas.microsoft.com/office/drawing/2014/main" id="{7E23A2B8-C0CD-49B7-B468-EFE553E49CBB}"/>
              </a:ext>
            </a:extLst>
          </p:cNvPr>
          <p:cNvSpPr txBox="1">
            <a:spLocks/>
          </p:cNvSpPr>
          <p:nvPr/>
        </p:nvSpPr>
        <p:spPr>
          <a:xfrm>
            <a:off x="932014" y="1975585"/>
            <a:ext cx="7671073" cy="14751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400" dirty="0">
                <a:solidFill>
                  <a:prstClr val="black"/>
                </a:solidFill>
                <a:latin typeface="メイリオ" panose="020B0604030504040204" pitchFamily="50" charset="-128"/>
                <a:ea typeface="メイリオ" panose="020B0604030504040204" pitchFamily="50" charset="-128"/>
              </a:rPr>
              <a:t>◆ゾーニングとは･･･</a:t>
            </a:r>
            <a:endParaRPr lang="en-US" altLang="ja-JP" sz="24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・受け持ち</a:t>
            </a:r>
            <a:r>
              <a:rPr lang="ja-JP" altLang="en-US" sz="2000" dirty="0">
                <a:solidFill>
                  <a:srgbClr val="0000CC"/>
                </a:solidFill>
                <a:latin typeface="メイリオ" panose="020B0604030504040204" pitchFamily="50" charset="-128"/>
                <a:ea typeface="メイリオ" panose="020B0604030504040204" pitchFamily="50" charset="-128"/>
              </a:rPr>
              <a:t>区域とその範囲を決める </a:t>
            </a:r>
            <a:r>
              <a:rPr lang="ja-JP" altLang="en-US" sz="2000" dirty="0">
                <a:solidFill>
                  <a:prstClr val="black"/>
                </a:solidFill>
                <a:latin typeface="メイリオ" panose="020B0604030504040204" pitchFamily="50" charset="-128"/>
                <a:ea typeface="メイリオ" panose="020B0604030504040204" pitchFamily="50" charset="-128"/>
              </a:rPr>
              <a:t>⇒ 監視ゾーン</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・ライフガードの基本位置</a:t>
            </a:r>
            <a:r>
              <a:rPr lang="en-US" altLang="ja-JP" sz="2000" dirty="0">
                <a:solidFill>
                  <a:prstClr val="black"/>
                </a:solidFill>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監視する位置</a:t>
            </a:r>
            <a:r>
              <a:rPr lang="en-US" altLang="ja-JP" sz="2000" dirty="0">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を設定</a:t>
            </a:r>
            <a:r>
              <a:rPr lang="ja-JP" altLang="en-US" sz="2000" dirty="0">
                <a:solidFill>
                  <a:prstClr val="black"/>
                </a:solidFill>
                <a:latin typeface="メイリオ" panose="020B0604030504040204" pitchFamily="50" charset="-128"/>
                <a:ea typeface="メイリオ" panose="020B0604030504040204" pitchFamily="50" charset="-128"/>
              </a:rPr>
              <a:t>すること</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C7CA8A09-DDE2-4232-820B-87E5698CFE53}"/>
              </a:ext>
            </a:extLst>
          </p:cNvPr>
          <p:cNvSpPr txBox="1">
            <a:spLocks/>
          </p:cNvSpPr>
          <p:nvPr/>
        </p:nvSpPr>
        <p:spPr>
          <a:xfrm>
            <a:off x="932014" y="3548418"/>
            <a:ext cx="7745895" cy="16042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400" dirty="0">
                <a:solidFill>
                  <a:prstClr val="black"/>
                </a:solidFill>
                <a:latin typeface="メイリオ" panose="020B0604030504040204" pitchFamily="50" charset="-128"/>
                <a:ea typeface="メイリオ" panose="020B0604030504040204" pitchFamily="50" charset="-128"/>
              </a:rPr>
              <a:t>◆大切なこと･･･</a:t>
            </a:r>
            <a:endParaRPr lang="en-US" altLang="ja-JP" sz="24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①  </a:t>
            </a:r>
            <a:r>
              <a:rPr lang="ja-JP" altLang="en-US" sz="2000" dirty="0">
                <a:solidFill>
                  <a:srgbClr val="0000CC"/>
                </a:solidFill>
                <a:latin typeface="メイリオ" panose="020B0604030504040204" pitchFamily="50" charset="-128"/>
                <a:ea typeface="メイリオ" panose="020B0604030504040204" pitchFamily="50" charset="-128"/>
              </a:rPr>
              <a:t>死角をつくらない</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②（複数の）ライフガードの</a:t>
            </a:r>
            <a:r>
              <a:rPr lang="ja-JP" altLang="en-US" sz="2000" dirty="0">
                <a:solidFill>
                  <a:srgbClr val="0000CC"/>
                </a:solidFill>
                <a:latin typeface="メイリオ" panose="020B0604030504040204" pitchFamily="50" charset="-128"/>
                <a:ea typeface="メイリオ" panose="020B0604030504040204" pitchFamily="50" charset="-128"/>
              </a:rPr>
              <a:t>監視ゾーンの一部を重ねる</a:t>
            </a:r>
            <a:endParaRPr lang="en-US" altLang="ja-JP" sz="2000" dirty="0">
              <a:solidFill>
                <a:srgbClr val="0000CC"/>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3816069"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ゾーニングの原則</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ゾーニングの方法と種類</a:t>
            </a:r>
          </a:p>
        </p:txBody>
      </p:sp>
      <p:sp useBgFill="1">
        <p:nvSpPr>
          <p:cNvPr id="13" name="テキスト ボックス 12">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6</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P37</a:t>
            </a:r>
            <a:endParaRPr kumimoji="1" lang="ja-JP" altLang="en-US" dirty="0"/>
          </a:p>
        </p:txBody>
      </p:sp>
      <p:sp>
        <p:nvSpPr>
          <p:cNvPr id="15" name="コンテンツ プレースホルダー 2">
            <a:extLst>
              <a:ext uri="{FF2B5EF4-FFF2-40B4-BE49-F238E27FC236}">
                <a16:creationId xmlns:a16="http://schemas.microsoft.com/office/drawing/2014/main" id="{C7CA8A09-DDE2-4232-820B-87E5698CFE53}"/>
              </a:ext>
            </a:extLst>
          </p:cNvPr>
          <p:cNvSpPr txBox="1">
            <a:spLocks/>
          </p:cNvSpPr>
          <p:nvPr/>
        </p:nvSpPr>
        <p:spPr>
          <a:xfrm>
            <a:off x="1807525" y="5513695"/>
            <a:ext cx="5701955" cy="1033206"/>
          </a:xfrm>
          <a:prstGeom prst="rect">
            <a:avLst/>
          </a:prstGeom>
          <a:noFill/>
          <a:ln>
            <a:solidFill>
              <a:srgbClr val="0000CC"/>
            </a:solid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en-US" altLang="ja-JP" sz="2400" dirty="0">
                <a:solidFill>
                  <a:srgbClr val="0000CC"/>
                </a:solidFill>
                <a:latin typeface="メイリオ" panose="020B0604030504040204" pitchFamily="50" charset="-128"/>
                <a:ea typeface="メイリオ" panose="020B0604030504040204" pitchFamily="50" charset="-128"/>
              </a:rPr>
              <a:t>30</a:t>
            </a:r>
            <a:r>
              <a:rPr lang="ja-JP" altLang="en-US" sz="2400" dirty="0">
                <a:solidFill>
                  <a:srgbClr val="0000CC"/>
                </a:solidFill>
                <a:latin typeface="メイリオ" panose="020B0604030504040204" pitchFamily="50" charset="-128"/>
                <a:ea typeface="メイリオ" panose="020B0604030504040204" pitchFamily="50" charset="-128"/>
              </a:rPr>
              <a:t>秒ルールが実践できるゾーニングと</a:t>
            </a:r>
            <a:endParaRPr lang="en-US" altLang="ja-JP" sz="24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400" dirty="0">
                <a:solidFill>
                  <a:srgbClr val="0000CC"/>
                </a:solidFill>
                <a:latin typeface="メイリオ" panose="020B0604030504040204" pitchFamily="50" charset="-128"/>
                <a:ea typeface="メイリオ" panose="020B0604030504040204" pitchFamily="50" charset="-128"/>
              </a:rPr>
              <a:t>ポジショニングを設定すること。</a:t>
            </a:r>
            <a:endParaRPr lang="en-US" altLang="ja-JP" sz="2400" dirty="0">
              <a:solidFill>
                <a:srgbClr val="0000CC"/>
              </a:solidFill>
              <a:latin typeface="メイリオ" panose="020B0604030504040204" pitchFamily="50" charset="-128"/>
              <a:ea typeface="メイリオ" panose="020B0604030504040204" pitchFamily="50" charset="-128"/>
            </a:endParaRPr>
          </a:p>
        </p:txBody>
      </p:sp>
      <p:sp>
        <p:nvSpPr>
          <p:cNvPr id="16" name="角丸四角形吹き出し 15"/>
          <p:cNvSpPr/>
          <p:nvPr/>
        </p:nvSpPr>
        <p:spPr>
          <a:xfrm>
            <a:off x="7695415" y="5250364"/>
            <a:ext cx="801324" cy="371011"/>
          </a:xfrm>
          <a:prstGeom prst="wedgeRoundRectCallout">
            <a:avLst>
              <a:gd name="adj1" fmla="val -91346"/>
              <a:gd name="adj2" fmla="val 763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メモ</a:t>
            </a:r>
          </a:p>
        </p:txBody>
      </p:sp>
    </p:spTree>
    <p:extLst>
      <p:ext uri="{BB962C8B-B14F-4D97-AF65-F5344CB8AC3E}">
        <p14:creationId xmlns:p14="http://schemas.microsoft.com/office/powerpoint/2010/main" val="904527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425E6F-C9E9-4890-B722-742B87B9D1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3101" y="2217155"/>
            <a:ext cx="4938757" cy="314801"/>
          </a:xfrm>
          <a:prstGeom prst="rect">
            <a:avLst/>
          </a:prstGeom>
        </p:spPr>
      </p:pic>
      <p:pic>
        <p:nvPicPr>
          <p:cNvPr id="7" name="図 6">
            <a:extLst>
              <a:ext uri="{FF2B5EF4-FFF2-40B4-BE49-F238E27FC236}">
                <a16:creationId xmlns:a16="http://schemas.microsoft.com/office/drawing/2014/main" id="{26D9AAC6-84B1-4FFB-9624-4B187CC3DA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1987" y="1580033"/>
            <a:ext cx="3750198" cy="314802"/>
          </a:xfrm>
          <a:prstGeom prst="rect">
            <a:avLst/>
          </a:prstGeom>
        </p:spPr>
      </p:pic>
      <p:pic>
        <p:nvPicPr>
          <p:cNvPr id="10" name="図 9">
            <a:extLst>
              <a:ext uri="{FF2B5EF4-FFF2-40B4-BE49-F238E27FC236}">
                <a16:creationId xmlns:a16="http://schemas.microsoft.com/office/drawing/2014/main" id="{1965FAF1-7E9E-4352-B47D-1880C41212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2259" y="2501650"/>
            <a:ext cx="3500437" cy="3532067"/>
          </a:xfrm>
          <a:prstGeom prst="rect">
            <a:avLst/>
          </a:prstGeom>
        </p:spPr>
      </p:pic>
      <p:pic>
        <p:nvPicPr>
          <p:cNvPr id="12" name="図 11">
            <a:extLst>
              <a:ext uri="{FF2B5EF4-FFF2-40B4-BE49-F238E27FC236}">
                <a16:creationId xmlns:a16="http://schemas.microsoft.com/office/drawing/2014/main" id="{D40E4956-A48B-42EF-BC91-C5B67EFA29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61987" y="1916206"/>
            <a:ext cx="3497387" cy="4702957"/>
          </a:xfrm>
          <a:prstGeom prst="rect">
            <a:avLst/>
          </a:prstGeom>
        </p:spPr>
      </p:pic>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3816069"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6"/>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ゾーニングの方法</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ゾーニングの方法と種類</a:t>
            </a:r>
          </a:p>
        </p:txBody>
      </p:sp>
      <p:sp useBgFill="1">
        <p:nvSpPr>
          <p:cNvPr id="15" name="テキスト ボックス 14">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6</a:t>
            </a:r>
          </a:p>
        </p:txBody>
      </p:sp>
      <p:sp>
        <p:nvSpPr>
          <p:cNvPr id="16" name="テキスト ボックス 15"/>
          <p:cNvSpPr txBox="1"/>
          <p:nvPr/>
        </p:nvSpPr>
        <p:spPr>
          <a:xfrm>
            <a:off x="44304" y="549928"/>
            <a:ext cx="1076158" cy="369332"/>
          </a:xfrm>
          <a:prstGeom prst="rect">
            <a:avLst/>
          </a:prstGeom>
          <a:noFill/>
        </p:spPr>
        <p:txBody>
          <a:bodyPr wrap="square" rtlCol="0">
            <a:spAutoFit/>
          </a:bodyPr>
          <a:lstStyle/>
          <a:p>
            <a:r>
              <a:rPr kumimoji="1" lang="en-US" altLang="ja-JP" dirty="0"/>
              <a:t>P37</a:t>
            </a:r>
            <a:r>
              <a:rPr kumimoji="1" lang="ja-JP" altLang="en-US" dirty="0" err="1"/>
              <a:t>、</a:t>
            </a:r>
            <a:r>
              <a:rPr kumimoji="1" lang="en-US" altLang="ja-JP" dirty="0"/>
              <a:t>P38</a:t>
            </a:r>
            <a:endParaRPr kumimoji="1" lang="ja-JP" altLang="en-US" dirty="0"/>
          </a:p>
        </p:txBody>
      </p:sp>
    </p:spTree>
    <p:extLst>
      <p:ext uri="{BB962C8B-B14F-4D97-AF65-F5344CB8AC3E}">
        <p14:creationId xmlns:p14="http://schemas.microsoft.com/office/powerpoint/2010/main" val="281090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210052B-3FBE-4B99-9644-B536D6BD65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45891" y="2073806"/>
            <a:ext cx="3348755" cy="225642"/>
          </a:xfrm>
          <a:prstGeom prst="rect">
            <a:avLst/>
          </a:prstGeom>
        </p:spPr>
      </p:pic>
      <p:sp>
        <p:nvSpPr>
          <p:cNvPr id="14" name="コンテンツ プレースホルダー 2">
            <a:extLst>
              <a:ext uri="{FF2B5EF4-FFF2-40B4-BE49-F238E27FC236}">
                <a16:creationId xmlns:a16="http://schemas.microsoft.com/office/drawing/2014/main" id="{5FC4D75E-0A81-4D02-8E71-E1BF2F855302}"/>
              </a:ext>
            </a:extLst>
          </p:cNvPr>
          <p:cNvSpPr txBox="1">
            <a:spLocks/>
          </p:cNvSpPr>
          <p:nvPr/>
        </p:nvSpPr>
        <p:spPr>
          <a:xfrm>
            <a:off x="6387999" y="3013419"/>
            <a:ext cx="2640091" cy="2421466"/>
          </a:xfrm>
          <a:prstGeom prst="rect">
            <a:avLst/>
          </a:prstGeom>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◆配置の型に加え、</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以下の事項にも配慮</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1) </a:t>
            </a:r>
            <a:r>
              <a:rPr lang="ja-JP" altLang="en-US" sz="1800" dirty="0">
                <a:solidFill>
                  <a:srgbClr val="0000CC"/>
                </a:solidFill>
                <a:latin typeface="メイリオ" panose="020B0604030504040204" pitchFamily="50" charset="-128"/>
                <a:ea typeface="メイリオ" panose="020B0604030504040204" pitchFamily="50" charset="-128"/>
              </a:rPr>
              <a:t>空白を作らない</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2) </a:t>
            </a:r>
            <a:r>
              <a:rPr lang="ja-JP" altLang="en-US" sz="1800" dirty="0">
                <a:solidFill>
                  <a:srgbClr val="0000CC"/>
                </a:solidFill>
                <a:latin typeface="メイリオ" panose="020B0604030504040204" pitchFamily="50" charset="-128"/>
                <a:ea typeface="メイリオ" panose="020B0604030504040204" pitchFamily="50" charset="-128"/>
              </a:rPr>
              <a:t>照明･太陽光の位置</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3) </a:t>
            </a:r>
            <a:r>
              <a:rPr lang="ja-JP" altLang="en-US" sz="1800" dirty="0">
                <a:solidFill>
                  <a:srgbClr val="0000CC"/>
                </a:solidFill>
                <a:latin typeface="メイリオ" panose="020B0604030504040204" pitchFamily="50" charset="-128"/>
                <a:ea typeface="メイリオ" panose="020B0604030504040204" pitchFamily="50" charset="-128"/>
              </a:rPr>
              <a:t>プールの形状</a:t>
            </a:r>
            <a:endParaRPr lang="en-US" altLang="ja-JP" sz="1800" dirty="0">
              <a:solidFill>
                <a:srgbClr val="0000CC"/>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B67B4AA4-8C31-48D6-ABC6-49290124A7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924" y="2448971"/>
            <a:ext cx="2833968" cy="3751730"/>
          </a:xfrm>
          <a:prstGeom prst="rect">
            <a:avLst/>
          </a:prstGeom>
        </p:spPr>
      </p:pic>
      <p:pic>
        <p:nvPicPr>
          <p:cNvPr id="8" name="図 7">
            <a:extLst>
              <a:ext uri="{FF2B5EF4-FFF2-40B4-BE49-F238E27FC236}">
                <a16:creationId xmlns:a16="http://schemas.microsoft.com/office/drawing/2014/main" id="{DC95222B-B2F2-4D68-AB3D-805E4F3BD2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
          <a:stretch/>
        </p:blipFill>
        <p:spPr>
          <a:xfrm>
            <a:off x="146400" y="2046973"/>
            <a:ext cx="3282020" cy="342071"/>
          </a:xfrm>
          <a:prstGeom prst="rect">
            <a:avLst/>
          </a:prstGeom>
        </p:spPr>
      </p:pic>
      <p:pic>
        <p:nvPicPr>
          <p:cNvPr id="15" name="図 14">
            <a:extLst>
              <a:ext uri="{FF2B5EF4-FFF2-40B4-BE49-F238E27FC236}">
                <a16:creationId xmlns:a16="http://schemas.microsoft.com/office/drawing/2014/main" id="{3606EA37-929E-4DD8-9D15-00EEF5862B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21187" y="2289361"/>
            <a:ext cx="3102417" cy="4111439"/>
          </a:xfrm>
          <a:prstGeom prst="rect">
            <a:avLst/>
          </a:prstGeom>
        </p:spPr>
      </p:pic>
      <p:sp>
        <p:nvSpPr>
          <p:cNvPr id="13" name="正方形/長方形 12"/>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3816069"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6"/>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ゾーニングの方法</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ゾーニングの方法と種類</a:t>
            </a:r>
          </a:p>
        </p:txBody>
      </p:sp>
      <p:sp useBgFill="1">
        <p:nvSpPr>
          <p:cNvPr id="16" name="テキスト ボックス 15">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6</a:t>
            </a:r>
          </a:p>
        </p:txBody>
      </p:sp>
      <p:sp>
        <p:nvSpPr>
          <p:cNvPr id="17" name="テキスト ボックス 16"/>
          <p:cNvSpPr txBox="1"/>
          <p:nvPr/>
        </p:nvSpPr>
        <p:spPr>
          <a:xfrm>
            <a:off x="44304" y="549928"/>
            <a:ext cx="1076158" cy="369332"/>
          </a:xfrm>
          <a:prstGeom prst="rect">
            <a:avLst/>
          </a:prstGeom>
          <a:noFill/>
        </p:spPr>
        <p:txBody>
          <a:bodyPr wrap="square" rtlCol="0">
            <a:spAutoFit/>
          </a:bodyPr>
          <a:lstStyle/>
          <a:p>
            <a:r>
              <a:rPr kumimoji="1" lang="en-US" altLang="ja-JP" dirty="0"/>
              <a:t>P38</a:t>
            </a:r>
            <a:endParaRPr kumimoji="1" lang="ja-JP" altLang="en-US" dirty="0"/>
          </a:p>
        </p:txBody>
      </p:sp>
    </p:spTree>
    <p:extLst>
      <p:ext uri="{BB962C8B-B14F-4D97-AF65-F5344CB8AC3E}">
        <p14:creationId xmlns:p14="http://schemas.microsoft.com/office/powerpoint/2010/main" val="2003796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91E81E5D-3574-4610-8D44-ADFB2AF35AA4}"/>
              </a:ext>
            </a:extLst>
          </p:cNvPr>
          <p:cNvSpPr txBox="1">
            <a:spLocks/>
          </p:cNvSpPr>
          <p:nvPr/>
        </p:nvSpPr>
        <p:spPr>
          <a:xfrm>
            <a:off x="744559" y="2073281"/>
            <a:ext cx="7886700" cy="43107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400" dirty="0">
                <a:solidFill>
                  <a:prstClr val="black"/>
                </a:solidFill>
                <a:latin typeface="メイリオ" panose="020B0604030504040204" pitchFamily="50" charset="-128"/>
                <a:ea typeface="メイリオ" panose="020B0604030504040204" pitchFamily="50" charset="-128"/>
              </a:rPr>
              <a:t>① カバーリングの目的</a:t>
            </a:r>
            <a:endParaRPr lang="en-US" altLang="ja-JP" sz="24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プールライフガードが</a:t>
            </a:r>
            <a:r>
              <a:rPr lang="ja-JP" altLang="en-US" sz="2000" dirty="0">
                <a:solidFill>
                  <a:srgbClr val="0000CC"/>
                </a:solidFill>
                <a:latin typeface="メイリオ" panose="020B0604030504040204" pitchFamily="50" charset="-128"/>
                <a:ea typeface="メイリオ" panose="020B0604030504040204" pitchFamily="50" charset="-128"/>
              </a:rPr>
              <a:t>持ち場を離れなければならない時</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 最も近いライフガードが監視エリアを拡大・カバーする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a:t>
            </a:r>
            <a:r>
              <a:rPr lang="en-US" altLang="ja-JP" sz="2000" dirty="0">
                <a:solidFill>
                  <a:prstClr val="black"/>
                </a:solidFill>
                <a:latin typeface="メイリオ" panose="020B0604030504040204" pitchFamily="50" charset="-128"/>
                <a:ea typeface="メイリオ" panose="020B0604030504040204" pitchFamily="50" charset="-128"/>
              </a:rPr>
              <a:t>1) </a:t>
            </a:r>
            <a:r>
              <a:rPr lang="ja-JP" altLang="en-US" sz="2000" dirty="0">
                <a:solidFill>
                  <a:prstClr val="black"/>
                </a:solidFill>
                <a:latin typeface="メイリオ" panose="020B0604030504040204" pitchFamily="50" charset="-128"/>
                <a:ea typeface="メイリオ" panose="020B0604030504040204" pitchFamily="50" charset="-128"/>
              </a:rPr>
              <a:t>死角を作らない</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a:t>
            </a:r>
            <a:r>
              <a:rPr lang="en-US" altLang="ja-JP" sz="2000" dirty="0">
                <a:solidFill>
                  <a:prstClr val="black"/>
                </a:solidFill>
                <a:latin typeface="メイリオ" panose="020B0604030504040204" pitchFamily="50" charset="-128"/>
                <a:ea typeface="メイリオ" panose="020B0604030504040204" pitchFamily="50" charset="-128"/>
              </a:rPr>
              <a:t>2) </a:t>
            </a:r>
            <a:r>
              <a:rPr lang="ja-JP" altLang="en-US" sz="2000" dirty="0">
                <a:solidFill>
                  <a:prstClr val="black"/>
                </a:solidFill>
                <a:latin typeface="メイリオ" panose="020B0604030504040204" pitchFamily="50" charset="-128"/>
                <a:ea typeface="メイリオ" panose="020B0604030504040204" pitchFamily="50" charset="-128"/>
              </a:rPr>
              <a:t>発生する異変（事故）に対応できるようにする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400" dirty="0">
                <a:solidFill>
                  <a:prstClr val="black"/>
                </a:solidFill>
                <a:latin typeface="メイリオ" panose="020B0604030504040204" pitchFamily="50" charset="-128"/>
                <a:ea typeface="メイリオ" panose="020B0604030504040204" pitchFamily="50" charset="-128"/>
              </a:rPr>
              <a:t>② カバーリングが困難な場合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例）重大事故発生，施設上の不備（破損等）</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　　⇒ </a:t>
            </a:r>
            <a:r>
              <a:rPr lang="ja-JP" altLang="en-US" sz="2000" dirty="0">
                <a:solidFill>
                  <a:srgbClr val="0000CC"/>
                </a:solidFill>
                <a:latin typeface="メイリオ" panose="020B0604030504040204" pitchFamily="50" charset="-128"/>
                <a:ea typeface="メイリオ" panose="020B0604030504040204" pitchFamily="50" charset="-128"/>
              </a:rPr>
              <a:t>監視体制が整わない</a:t>
            </a:r>
            <a:r>
              <a:rPr lang="ja-JP" altLang="en-US" sz="2000" dirty="0">
                <a:solidFill>
                  <a:prstClr val="black"/>
                </a:solidFill>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ほかの利用者の安全が確保できない</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　　　 プール利用者全員をプールから上げる（ゲストクリア）</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3816069"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カバーリング</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ゾーニングの方法と種類</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6</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P39</a:t>
            </a:r>
            <a:endParaRPr kumimoji="1" lang="ja-JP" altLang="en-US" dirty="0"/>
          </a:p>
        </p:txBody>
      </p:sp>
    </p:spTree>
    <p:extLst>
      <p:ext uri="{BB962C8B-B14F-4D97-AF65-F5344CB8AC3E}">
        <p14:creationId xmlns:p14="http://schemas.microsoft.com/office/powerpoint/2010/main" val="3309004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91E81E5D-3574-4610-8D44-ADFB2AF35AA4}"/>
              </a:ext>
            </a:extLst>
          </p:cNvPr>
          <p:cNvSpPr txBox="1">
            <a:spLocks/>
          </p:cNvSpPr>
          <p:nvPr/>
        </p:nvSpPr>
        <p:spPr>
          <a:xfrm>
            <a:off x="736443" y="2181346"/>
            <a:ext cx="8205055" cy="11860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① </a:t>
            </a:r>
            <a:r>
              <a:rPr lang="ja-JP" altLang="en-US" sz="2000" dirty="0">
                <a:solidFill>
                  <a:srgbClr val="0000CC"/>
                </a:solidFill>
                <a:latin typeface="メイリオ" panose="020B0604030504040204" pitchFamily="50" charset="-128"/>
                <a:ea typeface="メイリオ" panose="020B0604030504040204" pitchFamily="50" charset="-128"/>
              </a:rPr>
              <a:t>プールサイド</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② </a:t>
            </a:r>
            <a:r>
              <a:rPr lang="ja-JP" altLang="en-US" sz="2000" dirty="0">
                <a:solidFill>
                  <a:srgbClr val="0000CC"/>
                </a:solidFill>
                <a:latin typeface="メイリオ" panose="020B0604030504040204" pitchFamily="50" charset="-128"/>
                <a:ea typeface="メイリオ" panose="020B0604030504040204" pitchFamily="50" charset="-128"/>
              </a:rPr>
              <a:t>プール関連施設</a:t>
            </a:r>
            <a:r>
              <a:rPr lang="ja-JP" altLang="en-US" sz="2000" dirty="0">
                <a:solidFill>
                  <a:prstClr val="black"/>
                </a:solidFill>
                <a:latin typeface="メイリオ" panose="020B0604030504040204" pitchFamily="50" charset="-128"/>
                <a:ea typeface="メイリオ" panose="020B0604030504040204" pitchFamily="50" charset="-128"/>
              </a:rPr>
              <a:t>（採暖室･ジャグジー･シャワー･トイレ･更衣室）</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A02428B-2A2A-4BDF-935B-8783EC52650B}"/>
              </a:ext>
            </a:extLst>
          </p:cNvPr>
          <p:cNvSpPr txBox="1"/>
          <p:nvPr/>
        </p:nvSpPr>
        <p:spPr>
          <a:xfrm>
            <a:off x="379881" y="2030865"/>
            <a:ext cx="7298634"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◆パトロールを行うところ</a:t>
            </a: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9"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3816069"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パトロールの種類</a:t>
            </a:r>
          </a:p>
        </p:txBody>
      </p:sp>
      <p:sp>
        <p:nvSpPr>
          <p:cNvPr id="11" name="テキスト ボックス 1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パトロールの方法</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7</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P40</a:t>
            </a:r>
            <a:r>
              <a:rPr kumimoji="1" lang="ja-JP" altLang="en-US" dirty="0" err="1"/>
              <a:t>、</a:t>
            </a:r>
            <a:r>
              <a:rPr kumimoji="1" lang="en-US" altLang="ja-JP" dirty="0"/>
              <a:t>P41</a:t>
            </a:r>
            <a:endParaRPr kumimoji="1" lang="ja-JP" altLang="en-US" dirty="0"/>
          </a:p>
        </p:txBody>
      </p:sp>
      <p:sp>
        <p:nvSpPr>
          <p:cNvPr id="14"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3225490"/>
            <a:ext cx="6939676"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プールサイドのパトロール時のポイント</a:t>
            </a:r>
          </a:p>
        </p:txBody>
      </p:sp>
      <p:sp>
        <p:nvSpPr>
          <p:cNvPr id="16" name="正方形/長方形 15"/>
          <p:cNvSpPr/>
          <p:nvPr/>
        </p:nvSpPr>
        <p:spPr>
          <a:xfrm>
            <a:off x="4564788" y="3743544"/>
            <a:ext cx="4572000" cy="3046988"/>
          </a:xfrm>
          <a:prstGeom prst="rect">
            <a:avLst/>
          </a:prstGeom>
        </p:spPr>
        <p:txBody>
          <a:bodyPr>
            <a:spAutoFit/>
          </a:bodyPr>
          <a:lstStyle/>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  8) </a:t>
            </a:r>
            <a:r>
              <a:rPr lang="ja-JP" altLang="en-US" sz="1600" dirty="0">
                <a:solidFill>
                  <a:prstClr val="black"/>
                </a:solidFill>
                <a:latin typeface="メイリオ" panose="020B0604030504040204" pitchFamily="50" charset="-128"/>
                <a:ea typeface="メイリオ" panose="020B0604030504040204" pitchFamily="50" charset="-128"/>
              </a:rPr>
              <a:t>気温と室温の点検・確認</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  9) </a:t>
            </a:r>
            <a:r>
              <a:rPr lang="ja-JP" altLang="en-US" sz="1600" dirty="0">
                <a:solidFill>
                  <a:prstClr val="black"/>
                </a:solidFill>
                <a:latin typeface="メイリオ" panose="020B0604030504040204" pitchFamily="50" charset="-128"/>
                <a:ea typeface="メイリオ" panose="020B0604030504040204" pitchFamily="50" charset="-128"/>
              </a:rPr>
              <a:t>プール水（水質、濁度、水温、臭いなど）</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10) </a:t>
            </a:r>
            <a:r>
              <a:rPr lang="ja-JP" altLang="en-US" sz="1600" dirty="0">
                <a:solidFill>
                  <a:prstClr val="black"/>
                </a:solidFill>
                <a:latin typeface="メイリオ" panose="020B0604030504040204" pitchFamily="50" charset="-128"/>
                <a:ea typeface="メイリオ" panose="020B0604030504040204" pitchFamily="50" charset="-128"/>
              </a:rPr>
              <a:t>不審物、不審者</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11) </a:t>
            </a:r>
            <a:r>
              <a:rPr lang="ja-JP" altLang="en-US" sz="1600" dirty="0">
                <a:solidFill>
                  <a:prstClr val="black"/>
                </a:solidFill>
                <a:latin typeface="メイリオ" panose="020B0604030504040204" pitchFamily="50" charset="-128"/>
                <a:ea typeface="メイリオ" panose="020B0604030504040204" pitchFamily="50" charset="-128"/>
              </a:rPr>
              <a:t>吐物、汚物、ゴミの清掃・除去</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12) </a:t>
            </a:r>
            <a:r>
              <a:rPr lang="ja-JP" altLang="en-US" sz="1600" dirty="0">
                <a:solidFill>
                  <a:prstClr val="black"/>
                </a:solidFill>
                <a:latin typeface="メイリオ" panose="020B0604030504040204" pitchFamily="50" charset="-128"/>
                <a:ea typeface="メイリオ" panose="020B0604030504040204" pitchFamily="50" charset="-128"/>
              </a:rPr>
              <a:t>落とし物、忘れ物の拾得、保管</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13) </a:t>
            </a:r>
            <a:r>
              <a:rPr lang="ja-JP" altLang="en-US" sz="1600" dirty="0">
                <a:solidFill>
                  <a:prstClr val="black"/>
                </a:solidFill>
                <a:latin typeface="メイリオ" panose="020B0604030504040204" pitchFamily="50" charset="-128"/>
                <a:ea typeface="メイリオ" panose="020B0604030504040204" pitchFamily="50" charset="-128"/>
              </a:rPr>
              <a:t>電気器具の点検、確認</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14) </a:t>
            </a:r>
            <a:r>
              <a:rPr lang="ja-JP" altLang="en-US" sz="1600" dirty="0">
                <a:solidFill>
                  <a:prstClr val="black"/>
                </a:solidFill>
                <a:latin typeface="メイリオ" panose="020B0604030504040204" pitchFamily="50" charset="-128"/>
                <a:ea typeface="メイリオ" panose="020B0604030504040204" pitchFamily="50" charset="-128"/>
              </a:rPr>
              <a:t>プール</a:t>
            </a:r>
            <a:r>
              <a:rPr lang="en-US" altLang="ja-JP" sz="1600" dirty="0">
                <a:solidFill>
                  <a:prstClr val="black"/>
                </a:solidFill>
                <a:latin typeface="メイリオ" panose="020B0604030504040204" pitchFamily="50" charset="-128"/>
                <a:ea typeface="メイリオ" panose="020B0604030504040204" pitchFamily="50" charset="-128"/>
              </a:rPr>
              <a:t>LG</a:t>
            </a:r>
            <a:r>
              <a:rPr lang="ja-JP" altLang="en-US" sz="1600" dirty="0">
                <a:solidFill>
                  <a:prstClr val="black"/>
                </a:solidFill>
                <a:latin typeface="メイリオ" panose="020B0604030504040204" pitchFamily="50" charset="-128"/>
                <a:ea typeface="メイリオ" panose="020B0604030504040204" pitchFamily="50" charset="-128"/>
              </a:rPr>
              <a:t>の身なり、姿勢、態度、健康状態、</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ja-JP" altLang="en-US" sz="1600" dirty="0">
                <a:solidFill>
                  <a:prstClr val="black"/>
                </a:solidFill>
                <a:latin typeface="メイリオ" panose="020B0604030504040204" pitchFamily="50" charset="-128"/>
                <a:ea typeface="メイリオ" panose="020B0604030504040204" pitchFamily="50" charset="-128"/>
              </a:rPr>
              <a:t>　　配置など</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44304" y="3743544"/>
            <a:ext cx="4572000" cy="2677656"/>
          </a:xfrm>
          <a:prstGeom prst="rect">
            <a:avLst/>
          </a:prstGeom>
        </p:spPr>
        <p:txBody>
          <a:bodyPr>
            <a:spAutoFit/>
          </a:bodyPr>
          <a:lstStyle/>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1)</a:t>
            </a:r>
            <a:r>
              <a:rPr lang="ja-JP" altLang="en-US" sz="1600" dirty="0">
                <a:solidFill>
                  <a:prstClr val="black"/>
                </a:solidFill>
                <a:latin typeface="メイリオ" panose="020B0604030504040204" pitchFamily="50" charset="-128"/>
                <a:ea typeface="メイリオ" panose="020B0604030504040204" pitchFamily="50" charset="-128"/>
              </a:rPr>
              <a:t> プール内の危険個所の点検・確認（表</a:t>
            </a:r>
            <a:r>
              <a:rPr lang="en-US" altLang="ja-JP" sz="1600" dirty="0">
                <a:solidFill>
                  <a:prstClr val="black"/>
                </a:solidFill>
                <a:latin typeface="メイリオ" panose="020B0604030504040204" pitchFamily="50" charset="-128"/>
                <a:ea typeface="メイリオ" panose="020B0604030504040204" pitchFamily="50" charset="-128"/>
              </a:rPr>
              <a:t>4-2</a:t>
            </a:r>
            <a:r>
              <a:rPr lang="ja-JP" altLang="en-US" sz="1600" dirty="0">
                <a:solidFill>
                  <a:prstClr val="black"/>
                </a:solidFill>
                <a:latin typeface="メイリオ" panose="020B0604030504040204" pitchFamily="50" charset="-128"/>
                <a:ea typeface="メイリオ" panose="020B0604030504040204" pitchFamily="50" charset="-128"/>
              </a:rPr>
              <a:t>）</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2) </a:t>
            </a:r>
            <a:r>
              <a:rPr lang="ja-JP" altLang="en-US" sz="1600" dirty="0">
                <a:solidFill>
                  <a:prstClr val="black"/>
                </a:solidFill>
                <a:latin typeface="メイリオ" panose="020B0604030504040204" pitchFamily="50" charset="-128"/>
                <a:ea typeface="メイリオ" panose="020B0604030504040204" pitchFamily="50" charset="-128"/>
              </a:rPr>
              <a:t>プール内のゴミ、落ち葉、石や砂、虫、藻</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3) </a:t>
            </a:r>
            <a:r>
              <a:rPr lang="ja-JP" altLang="en-US" sz="1600" dirty="0">
                <a:solidFill>
                  <a:prstClr val="black"/>
                </a:solidFill>
                <a:latin typeface="メイリオ" panose="020B0604030504040204" pitchFamily="50" charset="-128"/>
                <a:ea typeface="メイリオ" panose="020B0604030504040204" pitchFamily="50" charset="-128"/>
              </a:rPr>
              <a:t>利用者の人数や様子</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4) </a:t>
            </a:r>
            <a:r>
              <a:rPr lang="ja-JP" altLang="en-US" sz="1600" dirty="0">
                <a:solidFill>
                  <a:prstClr val="black"/>
                </a:solidFill>
                <a:latin typeface="メイリオ" panose="020B0604030504040204" pitchFamily="50" charset="-128"/>
                <a:ea typeface="メイリオ" panose="020B0604030504040204" pitchFamily="50" charset="-128"/>
              </a:rPr>
              <a:t>利用者への案内・誘導・施設内ルールの啓蒙</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5) </a:t>
            </a:r>
            <a:r>
              <a:rPr lang="ja-JP" altLang="en-US" sz="1600" dirty="0">
                <a:solidFill>
                  <a:prstClr val="black"/>
                </a:solidFill>
                <a:latin typeface="メイリオ" panose="020B0604030504040204" pitchFamily="50" charset="-128"/>
                <a:ea typeface="メイリオ" panose="020B0604030504040204" pitchFamily="50" charset="-128"/>
              </a:rPr>
              <a:t>床面の水濡れ状態の点検・確認、拭き取り</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6) </a:t>
            </a:r>
            <a:r>
              <a:rPr lang="ja-JP" altLang="en-US" sz="1600" dirty="0">
                <a:solidFill>
                  <a:prstClr val="black"/>
                </a:solidFill>
                <a:latin typeface="メイリオ" panose="020B0604030504040204" pitchFamily="50" charset="-128"/>
                <a:ea typeface="メイリオ" panose="020B0604030504040204" pitchFamily="50" charset="-128"/>
              </a:rPr>
              <a:t>貸出備品の整理</a:t>
            </a:r>
            <a:endParaRPr lang="en-US" altLang="ja-JP" sz="1600" dirty="0">
              <a:solidFill>
                <a:prstClr val="black"/>
              </a:solidFill>
              <a:latin typeface="メイリオ" panose="020B0604030504040204" pitchFamily="50" charset="-128"/>
              <a:ea typeface="メイリオ" panose="020B0604030504040204" pitchFamily="50" charset="-128"/>
            </a:endParaRPr>
          </a:p>
          <a:p>
            <a:pPr lvl="0">
              <a:lnSpc>
                <a:spcPct val="150000"/>
              </a:lnSpc>
            </a:pPr>
            <a:r>
              <a:rPr lang="en-US" altLang="ja-JP" sz="1600" dirty="0">
                <a:solidFill>
                  <a:prstClr val="black"/>
                </a:solidFill>
                <a:latin typeface="メイリオ" panose="020B0604030504040204" pitchFamily="50" charset="-128"/>
                <a:ea typeface="メイリオ" panose="020B0604030504040204" pitchFamily="50" charset="-128"/>
              </a:rPr>
              <a:t>7) </a:t>
            </a:r>
            <a:r>
              <a:rPr lang="ja-JP" altLang="en-US" sz="1600" dirty="0">
                <a:solidFill>
                  <a:prstClr val="black"/>
                </a:solidFill>
                <a:latin typeface="メイリオ" panose="020B0604030504040204" pitchFamily="50" charset="-128"/>
                <a:ea typeface="メイリオ" panose="020B0604030504040204" pitchFamily="50" charset="-128"/>
              </a:rPr>
              <a:t>アトラクションや遊具の点検・確認</a:t>
            </a:r>
            <a:endParaRPr lang="en-US" altLang="ja-JP" sz="160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0922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A4C71AD-9835-4D5F-8446-6E5F7C3C06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8112" y="2322786"/>
            <a:ext cx="4257465" cy="3249677"/>
          </a:xfrm>
          <a:prstGeom prst="rect">
            <a:avLst/>
          </a:prstGeom>
        </p:spPr>
      </p:pic>
      <p:pic>
        <p:nvPicPr>
          <p:cNvPr id="8" name="図 7">
            <a:extLst>
              <a:ext uri="{FF2B5EF4-FFF2-40B4-BE49-F238E27FC236}">
                <a16:creationId xmlns:a16="http://schemas.microsoft.com/office/drawing/2014/main" id="{C987EBF7-2628-4735-A509-9B564F7D3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5213" y="4229409"/>
            <a:ext cx="3012413" cy="2235568"/>
          </a:xfrm>
          <a:prstGeom prst="rect">
            <a:avLst/>
          </a:prstGeom>
        </p:spPr>
      </p:pic>
      <p:grpSp>
        <p:nvGrpSpPr>
          <p:cNvPr id="10" name="グループ化 9">
            <a:extLst>
              <a:ext uri="{FF2B5EF4-FFF2-40B4-BE49-F238E27FC236}">
                <a16:creationId xmlns:a16="http://schemas.microsoft.com/office/drawing/2014/main" id="{B11C7BF4-AB9A-4726-999E-3FB7319A848E}"/>
              </a:ext>
            </a:extLst>
          </p:cNvPr>
          <p:cNvGrpSpPr/>
          <p:nvPr/>
        </p:nvGrpSpPr>
        <p:grpSpPr>
          <a:xfrm>
            <a:off x="5093725" y="2073281"/>
            <a:ext cx="3083901" cy="2036715"/>
            <a:chOff x="5694549" y="1526713"/>
            <a:chExt cx="3717060" cy="2484307"/>
          </a:xfrm>
        </p:grpSpPr>
        <p:pic>
          <p:nvPicPr>
            <p:cNvPr id="7" name="図 6">
              <a:extLst>
                <a:ext uri="{FF2B5EF4-FFF2-40B4-BE49-F238E27FC236}">
                  <a16:creationId xmlns:a16="http://schemas.microsoft.com/office/drawing/2014/main" id="{78881636-8069-46BE-8416-B9C4BEECF3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94549" y="1526713"/>
              <a:ext cx="3717060" cy="315534"/>
            </a:xfrm>
            <a:prstGeom prst="rect">
              <a:avLst/>
            </a:prstGeom>
          </p:spPr>
        </p:pic>
        <p:pic>
          <p:nvPicPr>
            <p:cNvPr id="12" name="図 11">
              <a:extLst>
                <a:ext uri="{FF2B5EF4-FFF2-40B4-BE49-F238E27FC236}">
                  <a16:creationId xmlns:a16="http://schemas.microsoft.com/office/drawing/2014/main" id="{607F83B1-CEBC-4E64-94DB-BAF640E439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12477" y="1842247"/>
              <a:ext cx="3699132" cy="2168773"/>
            </a:xfrm>
            <a:prstGeom prst="rect">
              <a:avLst/>
            </a:prstGeom>
          </p:spPr>
        </p:pic>
      </p:grpSp>
      <p:sp>
        <p:nvSpPr>
          <p:cNvPr id="13" name="正方形/長方形 12"/>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6"/>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プールサイドのパトロール時のポイント</a:t>
            </a:r>
          </a:p>
        </p:txBody>
      </p:sp>
      <p:sp>
        <p:nvSpPr>
          <p:cNvPr id="14" name="テキスト ボックス 13">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パトロールの方法</a:t>
            </a:r>
          </a:p>
        </p:txBody>
      </p:sp>
      <p:sp useBgFill="1">
        <p:nvSpPr>
          <p:cNvPr id="15" name="テキスト ボックス 14">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7</a:t>
            </a:r>
          </a:p>
        </p:txBody>
      </p:sp>
      <p:sp>
        <p:nvSpPr>
          <p:cNvPr id="16" name="テキスト ボックス 15"/>
          <p:cNvSpPr txBox="1"/>
          <p:nvPr/>
        </p:nvSpPr>
        <p:spPr>
          <a:xfrm>
            <a:off x="44304" y="549928"/>
            <a:ext cx="1076158" cy="369332"/>
          </a:xfrm>
          <a:prstGeom prst="rect">
            <a:avLst/>
          </a:prstGeom>
          <a:noFill/>
        </p:spPr>
        <p:txBody>
          <a:bodyPr wrap="square" rtlCol="0">
            <a:spAutoFit/>
          </a:bodyPr>
          <a:lstStyle/>
          <a:p>
            <a:r>
              <a:rPr kumimoji="1" lang="en-US" altLang="ja-JP" dirty="0"/>
              <a:t>P41</a:t>
            </a:r>
            <a:endParaRPr kumimoji="1" lang="ja-JP" altLang="en-US" dirty="0"/>
          </a:p>
        </p:txBody>
      </p:sp>
    </p:spTree>
    <p:extLst>
      <p:ext uri="{BB962C8B-B14F-4D97-AF65-F5344CB8AC3E}">
        <p14:creationId xmlns:p14="http://schemas.microsoft.com/office/powerpoint/2010/main" val="2626411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6C44F181-1D89-4267-B6EC-B8C7BE583BE1}"/>
              </a:ext>
            </a:extLst>
          </p:cNvPr>
          <p:cNvSpPr txBox="1">
            <a:spLocks/>
          </p:cNvSpPr>
          <p:nvPr/>
        </p:nvSpPr>
        <p:spPr>
          <a:xfrm>
            <a:off x="880499" y="1806153"/>
            <a:ext cx="8070318" cy="32456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① </a:t>
            </a:r>
            <a:r>
              <a:rPr lang="ja-JP" altLang="en-US" sz="2000" b="1" dirty="0">
                <a:solidFill>
                  <a:srgbClr val="0000CC"/>
                </a:solidFill>
                <a:latin typeface="メイリオ" panose="020B0604030504040204" pitchFamily="50" charset="-128"/>
                <a:ea typeface="メイリオ" panose="020B0604030504040204" pitchFamily="50" charset="-128"/>
              </a:rPr>
              <a:t>始業前点検 </a:t>
            </a:r>
            <a:r>
              <a:rPr lang="ja-JP" altLang="en-US" sz="2000" b="1" dirty="0">
                <a:solidFill>
                  <a:prstClr val="black"/>
                </a:solidFill>
                <a:latin typeface="メイリオ" panose="020B0604030504040204" pitchFamily="50" charset="-128"/>
                <a:ea typeface="メイリオ" panose="020B0604030504040204" pitchFamily="50" charset="-128"/>
              </a:rPr>
              <a:t>⇒ 以下の内容を</a:t>
            </a:r>
            <a:r>
              <a:rPr lang="ja-JP" altLang="en-US" sz="2000" b="1" dirty="0">
                <a:solidFill>
                  <a:srgbClr val="0000CC"/>
                </a:solidFill>
                <a:latin typeface="メイリオ" panose="020B0604030504040204" pitchFamily="50" charset="-128"/>
                <a:ea typeface="メイリオ" panose="020B0604030504040204" pitchFamily="50" charset="-128"/>
              </a:rPr>
              <a:t>スタッフ全員で共有</a:t>
            </a:r>
            <a:endParaRPr lang="en-US" altLang="ja-JP" sz="2000" b="1" dirty="0">
              <a:solidFill>
                <a:srgbClr val="0000CC"/>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・機械の正常な動作</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・プール水（水質</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水温</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水流</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水量</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浮遊物</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沈殿物など）</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・気象および室内環境（天気</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気温</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室温</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湿度</a:t>
            </a:r>
            <a:r>
              <a:rPr lang="en-US" altLang="ja-JP"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prstClr val="black"/>
                </a:solidFill>
                <a:latin typeface="メイリオ" panose="020B0604030504040204" pitchFamily="50" charset="-128"/>
                <a:ea typeface="メイリオ" panose="020B0604030504040204" pitchFamily="50" charset="-128"/>
              </a:rPr>
              <a:t>換気状況など）</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・危険個所</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・救助器材</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・貸出備品</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・清掃状態</a:t>
            </a:r>
            <a:endParaRPr lang="en-US" altLang="ja-JP" sz="1800" dirty="0">
              <a:solidFill>
                <a:prstClr val="black"/>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57531"/>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始業前点検と終業後点検</a:t>
            </a: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パトロールの方法</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7</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P41</a:t>
            </a:r>
            <a:endParaRPr kumimoji="1" lang="ja-JP" altLang="en-US" dirty="0"/>
          </a:p>
        </p:txBody>
      </p:sp>
      <p:sp>
        <p:nvSpPr>
          <p:cNvPr id="2" name="正方形/長方形 1"/>
          <p:cNvSpPr/>
          <p:nvPr/>
        </p:nvSpPr>
        <p:spPr>
          <a:xfrm>
            <a:off x="880499" y="4918519"/>
            <a:ext cx="8070318" cy="1159292"/>
          </a:xfrm>
          <a:prstGeom prst="rect">
            <a:avLst/>
          </a:prstGeom>
        </p:spPr>
        <p:txBody>
          <a:bodyPr wrap="square">
            <a:spAutoFit/>
          </a:bodyPr>
          <a:lstStyle/>
          <a:p>
            <a:pPr lvl="0" defTabSz="685800">
              <a:spcBef>
                <a:spcPts val="750"/>
              </a:spcBef>
              <a:defRPr/>
            </a:pPr>
            <a:r>
              <a:rPr lang="ja-JP" altLang="en-US" sz="2000" b="1" dirty="0">
                <a:solidFill>
                  <a:prstClr val="black"/>
                </a:solidFill>
                <a:latin typeface="メイリオ" panose="020B0604030504040204" pitchFamily="50" charset="-128"/>
                <a:ea typeface="メイリオ" panose="020B0604030504040204" pitchFamily="50" charset="-128"/>
              </a:rPr>
              <a:t>② </a:t>
            </a:r>
            <a:r>
              <a:rPr lang="ja-JP" altLang="en-US" sz="2000" b="1" dirty="0">
                <a:solidFill>
                  <a:srgbClr val="0000CC"/>
                </a:solidFill>
                <a:latin typeface="メイリオ" panose="020B0604030504040204" pitchFamily="50" charset="-128"/>
                <a:ea typeface="メイリオ" panose="020B0604030504040204" pitchFamily="50" charset="-128"/>
              </a:rPr>
              <a:t>終業後点検</a:t>
            </a:r>
            <a:endParaRPr lang="en-US" altLang="ja-JP" sz="2000" b="1" dirty="0">
              <a:solidFill>
                <a:srgbClr val="0000CC"/>
              </a:solidFill>
              <a:latin typeface="メイリオ" panose="020B0604030504040204" pitchFamily="50" charset="-128"/>
              <a:ea typeface="メイリオ" panose="020B0604030504040204" pitchFamily="50" charset="-128"/>
            </a:endParaRPr>
          </a:p>
          <a:p>
            <a:pPr lvl="0" defTabSz="685800">
              <a:spcBef>
                <a:spcPts val="750"/>
              </a:spcBef>
              <a:defRPr/>
            </a:pPr>
            <a:r>
              <a:rPr lang="ja-JP" altLang="en-US" dirty="0">
                <a:solidFill>
                  <a:prstClr val="black"/>
                </a:solidFill>
                <a:latin typeface="メイリオ" panose="020B0604030504040204" pitchFamily="50" charset="-128"/>
                <a:ea typeface="メイリオ" panose="020B0604030504040204" pitchFamily="50" charset="-128"/>
              </a:rPr>
              <a:t>　・施設全体の点検</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確認</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清掃</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忘れ物</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落とし物</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備品等の整理整頓</a:t>
            </a:r>
            <a:endParaRPr lang="en-US" altLang="ja-JP" dirty="0">
              <a:solidFill>
                <a:prstClr val="black"/>
              </a:solidFill>
              <a:latin typeface="メイリオ" panose="020B0604030504040204" pitchFamily="50" charset="-128"/>
              <a:ea typeface="メイリオ" panose="020B0604030504040204" pitchFamily="50" charset="-128"/>
            </a:endParaRPr>
          </a:p>
          <a:p>
            <a:pPr lvl="0" defTabSz="685800">
              <a:spcBef>
                <a:spcPts val="750"/>
              </a:spcBef>
              <a:defRPr/>
            </a:pPr>
            <a:r>
              <a:rPr lang="ja-JP" altLang="en-US" dirty="0">
                <a:solidFill>
                  <a:prstClr val="black"/>
                </a:solidFill>
                <a:latin typeface="メイリオ" panose="020B0604030504040204" pitchFamily="50" charset="-128"/>
                <a:ea typeface="メイリオ" panose="020B0604030504040204" pitchFamily="50" charset="-128"/>
              </a:rPr>
              <a:t>　・利用者対応や事故等の</a:t>
            </a:r>
            <a:r>
              <a:rPr lang="ja-JP" altLang="en-US" dirty="0">
                <a:solidFill>
                  <a:srgbClr val="0000CC"/>
                </a:solidFill>
                <a:latin typeface="メイリオ" panose="020B0604030504040204" pitchFamily="50" charset="-128"/>
                <a:ea typeface="メイリオ" panose="020B0604030504040204" pitchFamily="50" charset="-128"/>
              </a:rPr>
              <a:t>申し送り事項を記録･共有し反省点を引き継ぐ</a:t>
            </a:r>
            <a:endParaRPr lang="en-US" altLang="ja-JP" dirty="0">
              <a:solidFill>
                <a:srgbClr val="0000CC"/>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708337" y="6269977"/>
            <a:ext cx="8150647" cy="400110"/>
          </a:xfrm>
          <a:prstGeom prst="rect">
            <a:avLst/>
          </a:prstGeom>
          <a:ln>
            <a:solidFill>
              <a:srgbClr val="0000CC"/>
            </a:solidFill>
          </a:ln>
        </p:spPr>
        <p:txBody>
          <a:bodyPr wrap="square">
            <a:spAutoFit/>
          </a:bodyPr>
          <a:lstStyle/>
          <a:p>
            <a:pPr lvl="0" defTabSz="685800">
              <a:spcBef>
                <a:spcPts val="750"/>
              </a:spcBef>
              <a:defRPr/>
            </a:pPr>
            <a:r>
              <a:rPr lang="ja-JP" altLang="en-US" sz="2000" b="1" dirty="0">
                <a:solidFill>
                  <a:srgbClr val="0000CC"/>
                </a:solidFill>
                <a:latin typeface="メイリオ" panose="020B0604030504040204" pitchFamily="50" charset="-128"/>
                <a:ea typeface="メイリオ" panose="020B0604030504040204" pitchFamily="50" charset="-128"/>
              </a:rPr>
              <a:t>問題が有ったのに対応しなかった。</a:t>
            </a:r>
            <a:r>
              <a:rPr lang="ja-JP" altLang="en-US" dirty="0">
                <a:solidFill>
                  <a:srgbClr val="0000CC"/>
                </a:solidFill>
                <a:latin typeface="メイリオ" panose="020B0604030504040204" pitchFamily="50" charset="-128"/>
                <a:ea typeface="メイリオ" panose="020B0604030504040204" pitchFamily="50" charset="-128"/>
              </a:rPr>
              <a:t>とか、</a:t>
            </a:r>
            <a:r>
              <a:rPr lang="ja-JP" altLang="en-US" sz="2000" b="1" dirty="0">
                <a:solidFill>
                  <a:srgbClr val="0000CC"/>
                </a:solidFill>
                <a:latin typeface="メイリオ" panose="020B0604030504040204" pitchFamily="50" charset="-128"/>
                <a:ea typeface="メイリオ" panose="020B0604030504040204" pitchFamily="50" charset="-128"/>
              </a:rPr>
              <a:t>申し送り忘れ。</a:t>
            </a:r>
            <a:r>
              <a:rPr lang="ja-JP" altLang="en-US" sz="2000" dirty="0">
                <a:solidFill>
                  <a:srgbClr val="0000CC"/>
                </a:solidFill>
                <a:latin typeface="メイリオ" panose="020B0604030504040204" pitchFamily="50" charset="-128"/>
                <a:ea typeface="メイリオ" panose="020B0604030504040204" pitchFamily="50" charset="-128"/>
              </a:rPr>
              <a:t>は、</a:t>
            </a:r>
            <a:r>
              <a:rPr lang="en-US" altLang="ja-JP" sz="2000" b="1" dirty="0">
                <a:solidFill>
                  <a:srgbClr val="0000CC"/>
                </a:solidFill>
                <a:latin typeface="メイリオ" panose="020B0604030504040204" pitchFamily="50" charset="-128"/>
                <a:ea typeface="メイリオ" panose="020B0604030504040204" pitchFamily="50" charset="-128"/>
              </a:rPr>
              <a:t>NG</a:t>
            </a:r>
            <a:r>
              <a:rPr lang="ja-JP" altLang="en-US" sz="2000" b="1" dirty="0">
                <a:solidFill>
                  <a:srgbClr val="0000CC"/>
                </a:solidFill>
                <a:latin typeface="メイリオ" panose="020B0604030504040204" pitchFamily="50" charset="-128"/>
                <a:ea typeface="メイリオ" panose="020B0604030504040204" pitchFamily="50" charset="-128"/>
              </a:rPr>
              <a:t>！</a:t>
            </a:r>
            <a:endParaRPr lang="en-US" altLang="ja-JP" sz="2000" b="1" dirty="0">
              <a:solidFill>
                <a:srgbClr val="0000CC"/>
              </a:solidFill>
              <a:latin typeface="メイリオ" panose="020B0604030504040204" pitchFamily="50" charset="-128"/>
              <a:ea typeface="メイリオ" panose="020B0604030504040204" pitchFamily="50" charset="-128"/>
            </a:endParaRPr>
          </a:p>
        </p:txBody>
      </p:sp>
      <p:sp>
        <p:nvSpPr>
          <p:cNvPr id="15" name="角丸四角形吹き出し 14"/>
          <p:cNvSpPr/>
          <p:nvPr/>
        </p:nvSpPr>
        <p:spPr>
          <a:xfrm>
            <a:off x="232439" y="5802883"/>
            <a:ext cx="801324" cy="371011"/>
          </a:xfrm>
          <a:prstGeom prst="wedgeRoundRectCallout">
            <a:avLst>
              <a:gd name="adj1" fmla="val -1343"/>
              <a:gd name="adj2" fmla="val 11456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メモ</a:t>
            </a:r>
          </a:p>
        </p:txBody>
      </p:sp>
    </p:spTree>
    <p:extLst>
      <p:ext uri="{BB962C8B-B14F-4D97-AF65-F5344CB8AC3E}">
        <p14:creationId xmlns:p14="http://schemas.microsoft.com/office/powerpoint/2010/main" val="679379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6C44F181-1D89-4267-B6EC-B8C7BE583BE1}"/>
              </a:ext>
            </a:extLst>
          </p:cNvPr>
          <p:cNvSpPr txBox="1">
            <a:spLocks/>
          </p:cNvSpPr>
          <p:nvPr/>
        </p:nvSpPr>
        <p:spPr>
          <a:xfrm>
            <a:off x="909570" y="3574614"/>
            <a:ext cx="7886700" cy="260941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① 順次送り</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 交代の必要がある箇所に、交代要員を順次移動</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② 全体ローテーション</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 全箇所ほぼ同時交代</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③ 送り出し</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 </a:t>
            </a:r>
            <a:r>
              <a:rPr lang="en-US" altLang="ja-JP" sz="2000" dirty="0">
                <a:solidFill>
                  <a:prstClr val="black"/>
                </a:solidFill>
                <a:latin typeface="メイリオ" panose="020B0604030504040204" pitchFamily="50" charset="-128"/>
                <a:ea typeface="メイリオ" panose="020B0604030504040204" pitchFamily="50" charset="-128"/>
              </a:rPr>
              <a:t>1</a:t>
            </a:r>
            <a:r>
              <a:rPr lang="ja-JP" altLang="en-US" sz="2000" dirty="0">
                <a:solidFill>
                  <a:prstClr val="black"/>
                </a:solidFill>
                <a:latin typeface="メイリオ" panose="020B0604030504040204" pitchFamily="50" charset="-128"/>
                <a:ea typeface="メイリオ" panose="020B0604030504040204" pitchFamily="50" charset="-128"/>
              </a:rPr>
              <a:t>個所ずつ決められた順番で次の箇所に移動（交代）</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3056560"/>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ローテーションの基本パターン</a:t>
            </a: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ローテーションの方法</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8</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P42</a:t>
            </a:r>
            <a:endParaRPr kumimoji="1" lang="ja-JP" altLang="en-US" dirty="0"/>
          </a:p>
        </p:txBody>
      </p:sp>
      <p:sp>
        <p:nvSpPr>
          <p:cNvPr id="14" name="コンテンツ プレースホルダー 2">
            <a:extLst>
              <a:ext uri="{FF2B5EF4-FFF2-40B4-BE49-F238E27FC236}">
                <a16:creationId xmlns:a16="http://schemas.microsoft.com/office/drawing/2014/main" id="{6C44F181-1D89-4267-B6EC-B8C7BE583BE1}"/>
              </a:ext>
            </a:extLst>
          </p:cNvPr>
          <p:cNvSpPr txBox="1">
            <a:spLocks/>
          </p:cNvSpPr>
          <p:nvPr/>
        </p:nvSpPr>
        <p:spPr>
          <a:xfrm>
            <a:off x="628650" y="1511825"/>
            <a:ext cx="8167620" cy="13086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lnSpc>
                <a:spcPct val="10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ローテーション</a:t>
            </a:r>
            <a:r>
              <a:rPr lang="en-US" altLang="ja-JP" sz="2000" dirty="0">
                <a:solidFill>
                  <a:prstClr val="black"/>
                </a:solidFill>
                <a:latin typeface="メイリオ" panose="020B0604030504040204" pitchFamily="50" charset="-128"/>
                <a:ea typeface="メイリオ" panose="020B0604030504040204" pitchFamily="50" charset="-128"/>
              </a:rPr>
              <a:t>(</a:t>
            </a:r>
            <a:r>
              <a:rPr lang="ja-JP" altLang="en-US" sz="2000" dirty="0">
                <a:solidFill>
                  <a:prstClr val="black"/>
                </a:solidFill>
                <a:latin typeface="メイリオ" panose="020B0604030504040204" pitchFamily="50" charset="-128"/>
                <a:ea typeface="メイリオ" panose="020B0604030504040204" pitchFamily="50" charset="-128"/>
              </a:rPr>
              <a:t>配置転換</a:t>
            </a:r>
            <a:r>
              <a:rPr lang="en-US" altLang="ja-JP" sz="2000" dirty="0">
                <a:solidFill>
                  <a:prstClr val="black"/>
                </a:solidFill>
                <a:latin typeface="メイリオ" panose="020B0604030504040204" pitchFamily="50" charset="-128"/>
                <a:ea typeface="メイリオ" panose="020B0604030504040204" pitchFamily="50" charset="-128"/>
              </a:rPr>
              <a:t>)</a:t>
            </a:r>
            <a:r>
              <a:rPr lang="ja-JP" altLang="en-US" sz="2000" dirty="0">
                <a:solidFill>
                  <a:prstClr val="black"/>
                </a:solidFill>
                <a:latin typeface="メイリオ" panose="020B0604030504040204" pitchFamily="50" charset="-128"/>
                <a:ea typeface="メイリオ" panose="020B0604030504040204" pitchFamily="50" charset="-128"/>
              </a:rPr>
              <a:t>とは、</a:t>
            </a:r>
            <a:r>
              <a:rPr lang="ja-JP" altLang="en-US" sz="2000" dirty="0">
                <a:solidFill>
                  <a:srgbClr val="0000CC"/>
                </a:solidFill>
                <a:latin typeface="メイリオ" panose="020B0604030504040204" pitchFamily="50" charset="-128"/>
                <a:ea typeface="メイリオ" panose="020B0604030504040204" pitchFamily="50" charset="-128"/>
              </a:rPr>
              <a:t>パトロール</a:t>
            </a:r>
            <a:r>
              <a:rPr lang="en-US" altLang="ja-JP" sz="2000" dirty="0">
                <a:solidFill>
                  <a:srgbClr val="0000CC"/>
                </a:solidFill>
                <a:latin typeface="メイリオ" panose="020B0604030504040204" pitchFamily="50" charset="-128"/>
                <a:ea typeface="メイリオ" panose="020B0604030504040204" pitchFamily="50" charset="-128"/>
              </a:rPr>
              <a:t>(P:</a:t>
            </a:r>
            <a:r>
              <a:rPr lang="ja-JP" altLang="en-US" sz="2000" dirty="0">
                <a:solidFill>
                  <a:srgbClr val="0000CC"/>
                </a:solidFill>
                <a:latin typeface="メイリオ" panose="020B0604030504040204" pitchFamily="50" charset="-128"/>
                <a:ea typeface="メイリオ" panose="020B0604030504040204" pitchFamily="50" charset="-128"/>
              </a:rPr>
              <a:t>巡回警備</a:t>
            </a:r>
            <a:r>
              <a:rPr lang="en-US" altLang="ja-JP" sz="2000" dirty="0">
                <a:solidFill>
                  <a:srgbClr val="0000CC"/>
                </a:solidFill>
                <a:latin typeface="メイリオ" panose="020B0604030504040204" pitchFamily="50" charset="-128"/>
                <a:ea typeface="メイリオ" panose="020B0604030504040204" pitchFamily="50" charset="-128"/>
              </a:rPr>
              <a:t>)</a:t>
            </a:r>
            <a:r>
              <a:rPr lang="ja-JP" altLang="en-US" sz="2000" dirty="0" err="1">
                <a:solidFill>
                  <a:prstClr val="black"/>
                </a:solidFill>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タワー</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defTabSz="685800">
              <a:lnSpc>
                <a:spcPct val="100000"/>
              </a:lnSpc>
              <a:spcBef>
                <a:spcPts val="750"/>
              </a:spcBef>
              <a:buNone/>
              <a:defRPr/>
            </a:pPr>
            <a:r>
              <a:rPr lang="en-US" altLang="ja-JP" sz="2000" dirty="0">
                <a:solidFill>
                  <a:srgbClr val="0000CC"/>
                </a:solidFill>
                <a:latin typeface="メイリオ" panose="020B0604030504040204" pitchFamily="50" charset="-128"/>
                <a:ea typeface="メイリオ" panose="020B0604030504040204" pitchFamily="50" charset="-128"/>
              </a:rPr>
              <a:t>(T:</a:t>
            </a:r>
            <a:r>
              <a:rPr lang="ja-JP" altLang="en-US" sz="2000" dirty="0">
                <a:solidFill>
                  <a:srgbClr val="0000CC"/>
                </a:solidFill>
                <a:latin typeface="メイリオ" panose="020B0604030504040204" pitchFamily="50" charset="-128"/>
                <a:ea typeface="メイリオ" panose="020B0604030504040204" pitchFamily="50" charset="-128"/>
              </a:rPr>
              <a:t>監視台</a:t>
            </a:r>
            <a:r>
              <a:rPr lang="en-US" altLang="ja-JP" sz="2000" dirty="0">
                <a:solidFill>
                  <a:srgbClr val="0000CC"/>
                </a:solidFill>
                <a:latin typeface="メイリオ" panose="020B0604030504040204" pitchFamily="50" charset="-128"/>
                <a:ea typeface="メイリオ" panose="020B0604030504040204" pitchFamily="50" charset="-128"/>
              </a:rPr>
              <a:t>)</a:t>
            </a:r>
            <a:r>
              <a:rPr lang="ja-JP" altLang="en-US" sz="2000" dirty="0" err="1">
                <a:solidFill>
                  <a:prstClr val="black"/>
                </a:solidFill>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レスト</a:t>
            </a:r>
            <a:r>
              <a:rPr lang="en-US" altLang="ja-JP" sz="2000" dirty="0">
                <a:solidFill>
                  <a:srgbClr val="0000CC"/>
                </a:solidFill>
                <a:latin typeface="メイリオ" panose="020B0604030504040204" pitchFamily="50" charset="-128"/>
                <a:ea typeface="メイリオ" panose="020B0604030504040204" pitchFamily="50" charset="-128"/>
              </a:rPr>
              <a:t>(R:</a:t>
            </a:r>
            <a:r>
              <a:rPr lang="ja-JP" altLang="en-US" sz="2000" dirty="0">
                <a:solidFill>
                  <a:srgbClr val="0000CC"/>
                </a:solidFill>
                <a:latin typeface="メイリオ" panose="020B0604030504040204" pitchFamily="50" charset="-128"/>
                <a:ea typeface="メイリオ" panose="020B0604030504040204" pitchFamily="50" charset="-128"/>
              </a:rPr>
              <a:t>休憩</a:t>
            </a:r>
            <a:r>
              <a:rPr lang="en-US" altLang="ja-JP" sz="2000" dirty="0">
                <a:solidFill>
                  <a:srgbClr val="0000CC"/>
                </a:solidFill>
                <a:latin typeface="メイリオ" panose="020B0604030504040204" pitchFamily="50" charset="-128"/>
                <a:ea typeface="メイリオ" panose="020B0604030504040204" pitchFamily="50" charset="-128"/>
              </a:rPr>
              <a:t>)</a:t>
            </a:r>
            <a:r>
              <a:rPr lang="ja-JP" altLang="en-US" sz="2000" dirty="0" err="1">
                <a:solidFill>
                  <a:prstClr val="black"/>
                </a:solidFill>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本部待機</a:t>
            </a:r>
            <a:r>
              <a:rPr lang="en-US" altLang="ja-JP" sz="2000" dirty="0">
                <a:solidFill>
                  <a:srgbClr val="0000CC"/>
                </a:solidFill>
                <a:latin typeface="メイリオ" panose="020B0604030504040204" pitchFamily="50" charset="-128"/>
                <a:ea typeface="メイリオ" panose="020B0604030504040204" pitchFamily="50" charset="-128"/>
              </a:rPr>
              <a:t>(C:</a:t>
            </a:r>
            <a:r>
              <a:rPr lang="ja-JP" altLang="en-US" sz="2000" dirty="0">
                <a:solidFill>
                  <a:srgbClr val="0000CC"/>
                </a:solidFill>
                <a:latin typeface="メイリオ" panose="020B0604030504040204" pitchFamily="50" charset="-128"/>
                <a:ea typeface="メイリオ" panose="020B0604030504040204" pitchFamily="50" charset="-128"/>
              </a:rPr>
              <a:t>ｺﾝﾄﾛｰﾙ）</a:t>
            </a:r>
            <a:r>
              <a:rPr lang="ja-JP" altLang="en-US" sz="2000" dirty="0">
                <a:solidFill>
                  <a:prstClr val="black"/>
                </a:solidFill>
                <a:latin typeface="メイリオ" panose="020B0604030504040204" pitchFamily="50" charset="-128"/>
                <a:ea typeface="メイリオ" panose="020B0604030504040204" pitchFamily="50" charset="-128"/>
              </a:rPr>
              <a:t>という役割を</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lnSpc>
                <a:spcPct val="10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決まった手順で定時的に交代することと、配置を変えることを言う。</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110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6C44F181-1D89-4267-B6EC-B8C7BE583BE1}"/>
              </a:ext>
            </a:extLst>
          </p:cNvPr>
          <p:cNvSpPr txBox="1">
            <a:spLocks/>
          </p:cNvSpPr>
          <p:nvPr/>
        </p:nvSpPr>
        <p:spPr>
          <a:xfrm>
            <a:off x="862884" y="2133262"/>
            <a:ext cx="5091985" cy="5079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b="1" dirty="0">
                <a:solidFill>
                  <a:prstClr val="black"/>
                </a:solidFill>
                <a:latin typeface="メイリオ" panose="020B0604030504040204" pitchFamily="50" charset="-128"/>
                <a:ea typeface="メイリオ" panose="020B0604030504040204" pitchFamily="50" charset="-128"/>
              </a:rPr>
              <a:t>●ローテーションの基本パターン例</a:t>
            </a:r>
            <a:endParaRPr lang="en-US" altLang="ja-JP" sz="2000" b="1" dirty="0">
              <a:solidFill>
                <a:prstClr val="black"/>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ローテーションの基本パターン</a:t>
            </a: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ローテーションの方法</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8</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P42</a:t>
            </a: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449540831"/>
              </p:ext>
            </p:extLst>
          </p:nvPr>
        </p:nvGraphicFramePr>
        <p:xfrm>
          <a:off x="862884" y="2541729"/>
          <a:ext cx="7418231" cy="3829032"/>
        </p:xfrm>
        <a:graphic>
          <a:graphicData uri="http://schemas.openxmlformats.org/drawingml/2006/table">
            <a:tbl>
              <a:tblPr firstRow="1" bandRow="1">
                <a:tableStyleId>{5C22544A-7EE6-4342-B048-85BDC9FD1C3A}</a:tableStyleId>
              </a:tblPr>
              <a:tblGrid>
                <a:gridCol w="2131203">
                  <a:extLst>
                    <a:ext uri="{9D8B030D-6E8A-4147-A177-3AD203B41FA5}">
                      <a16:colId xmlns:a16="http://schemas.microsoft.com/office/drawing/2014/main" val="20000"/>
                    </a:ext>
                  </a:extLst>
                </a:gridCol>
                <a:gridCol w="1321757">
                  <a:extLst>
                    <a:ext uri="{9D8B030D-6E8A-4147-A177-3AD203B41FA5}">
                      <a16:colId xmlns:a16="http://schemas.microsoft.com/office/drawing/2014/main" val="20001"/>
                    </a:ext>
                  </a:extLst>
                </a:gridCol>
                <a:gridCol w="1321757">
                  <a:extLst>
                    <a:ext uri="{9D8B030D-6E8A-4147-A177-3AD203B41FA5}">
                      <a16:colId xmlns:a16="http://schemas.microsoft.com/office/drawing/2014/main" val="20002"/>
                    </a:ext>
                  </a:extLst>
                </a:gridCol>
                <a:gridCol w="1321757">
                  <a:extLst>
                    <a:ext uri="{9D8B030D-6E8A-4147-A177-3AD203B41FA5}">
                      <a16:colId xmlns:a16="http://schemas.microsoft.com/office/drawing/2014/main" val="20003"/>
                    </a:ext>
                  </a:extLst>
                </a:gridCol>
                <a:gridCol w="1321757">
                  <a:extLst>
                    <a:ext uri="{9D8B030D-6E8A-4147-A177-3AD203B41FA5}">
                      <a16:colId xmlns:a16="http://schemas.microsoft.com/office/drawing/2014/main" val="20004"/>
                    </a:ext>
                  </a:extLst>
                </a:gridCol>
              </a:tblGrid>
              <a:tr h="638172">
                <a:tc>
                  <a:txBody>
                    <a:bodyPr/>
                    <a:lstStyle/>
                    <a:p>
                      <a:pPr algn="ctr"/>
                      <a:r>
                        <a:rPr kumimoji="1" lang="ja-JP" altLang="en-US" sz="2000" b="1" dirty="0">
                          <a:latin typeface="メイリオ" panose="020B0604030504040204" pitchFamily="50" charset="-128"/>
                          <a:ea typeface="メイリオ" panose="020B0604030504040204" pitchFamily="50" charset="-128"/>
                        </a:rPr>
                        <a:t>時　間</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Ａさん</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Ｂさん</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Ｃさん</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Ｄさん</a:t>
                      </a:r>
                    </a:p>
                  </a:txBody>
                  <a:tcPr anchor="ctr"/>
                </a:tc>
                <a:extLst>
                  <a:ext uri="{0D108BD9-81ED-4DB2-BD59-A6C34878D82A}">
                    <a16:rowId xmlns:a16="http://schemas.microsoft.com/office/drawing/2014/main" val="10000"/>
                  </a:ext>
                </a:extLst>
              </a:tr>
              <a:tr h="638172">
                <a:tc>
                  <a:txBody>
                    <a:bodyPr/>
                    <a:lstStyle/>
                    <a:p>
                      <a:pPr algn="ctr"/>
                      <a:r>
                        <a:rPr kumimoji="1" lang="en-US" altLang="ja-JP" sz="2000" b="1" dirty="0">
                          <a:latin typeface="メイリオ" panose="020B0604030504040204" pitchFamily="50" charset="-128"/>
                          <a:ea typeface="メイリオ" panose="020B0604030504040204" pitchFamily="50" charset="-128"/>
                        </a:rPr>
                        <a:t>9:00</a:t>
                      </a:r>
                      <a:r>
                        <a:rPr kumimoji="1" lang="ja-JP" altLang="en-US" sz="2000" b="1" dirty="0">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9:20</a:t>
                      </a:r>
                      <a:endParaRPr kumimoji="1" lang="ja-JP" altLang="en-US" sz="2000" b="1"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Ｐ</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Ｔ</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Ｒ</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Ｃ</a:t>
                      </a:r>
                    </a:p>
                  </a:txBody>
                  <a:tcPr anchor="ctr"/>
                </a:tc>
                <a:extLst>
                  <a:ext uri="{0D108BD9-81ED-4DB2-BD59-A6C34878D82A}">
                    <a16:rowId xmlns:a16="http://schemas.microsoft.com/office/drawing/2014/main" val="10001"/>
                  </a:ext>
                </a:extLst>
              </a:tr>
              <a:tr h="638172">
                <a:tc>
                  <a:txBody>
                    <a:bodyPr/>
                    <a:lstStyle/>
                    <a:p>
                      <a:pPr algn="ctr"/>
                      <a:r>
                        <a:rPr kumimoji="1" lang="en-US" altLang="ja-JP" sz="2000" b="1" dirty="0">
                          <a:latin typeface="メイリオ" panose="020B0604030504040204" pitchFamily="50" charset="-128"/>
                          <a:ea typeface="メイリオ" panose="020B0604030504040204" pitchFamily="50" charset="-128"/>
                        </a:rPr>
                        <a:t>9:20</a:t>
                      </a:r>
                      <a:r>
                        <a:rPr kumimoji="1" lang="ja-JP" altLang="en-US" sz="2000" b="1" dirty="0">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9:40</a:t>
                      </a:r>
                      <a:endParaRPr kumimoji="1" lang="ja-JP" altLang="en-US" sz="2000" b="1"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Ｃ</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Ｐ</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Ｔ</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Ｒ</a:t>
                      </a:r>
                    </a:p>
                  </a:txBody>
                  <a:tcPr anchor="ctr"/>
                </a:tc>
                <a:extLst>
                  <a:ext uri="{0D108BD9-81ED-4DB2-BD59-A6C34878D82A}">
                    <a16:rowId xmlns:a16="http://schemas.microsoft.com/office/drawing/2014/main" val="10002"/>
                  </a:ext>
                </a:extLst>
              </a:tr>
              <a:tr h="638172">
                <a:tc>
                  <a:txBody>
                    <a:bodyPr/>
                    <a:lstStyle/>
                    <a:p>
                      <a:pPr algn="ctr"/>
                      <a:r>
                        <a:rPr kumimoji="1" lang="en-US" altLang="ja-JP" sz="2000" b="1" dirty="0">
                          <a:latin typeface="メイリオ" panose="020B0604030504040204" pitchFamily="50" charset="-128"/>
                          <a:ea typeface="メイリオ" panose="020B0604030504040204" pitchFamily="50" charset="-128"/>
                        </a:rPr>
                        <a:t>9:40</a:t>
                      </a:r>
                      <a:r>
                        <a:rPr kumimoji="1" lang="ja-JP" altLang="en-US" sz="2000" b="1" dirty="0">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10:00</a:t>
                      </a:r>
                      <a:endParaRPr kumimoji="1" lang="ja-JP" altLang="en-US" sz="2000" b="1"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Ｒ</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Ｃ</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Ｐ</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Ｔ</a:t>
                      </a:r>
                    </a:p>
                  </a:txBody>
                  <a:tcPr anchor="ctr"/>
                </a:tc>
                <a:extLst>
                  <a:ext uri="{0D108BD9-81ED-4DB2-BD59-A6C34878D82A}">
                    <a16:rowId xmlns:a16="http://schemas.microsoft.com/office/drawing/2014/main" val="10003"/>
                  </a:ext>
                </a:extLst>
              </a:tr>
              <a:tr h="638172">
                <a:tc>
                  <a:txBody>
                    <a:bodyPr/>
                    <a:lstStyle/>
                    <a:p>
                      <a:pPr algn="ctr"/>
                      <a:r>
                        <a:rPr kumimoji="1" lang="en-US" altLang="ja-JP" sz="2000" b="1" dirty="0">
                          <a:latin typeface="メイリオ" panose="020B0604030504040204" pitchFamily="50" charset="-128"/>
                          <a:ea typeface="メイリオ" panose="020B0604030504040204" pitchFamily="50" charset="-128"/>
                        </a:rPr>
                        <a:t>10:00</a:t>
                      </a:r>
                      <a:r>
                        <a:rPr kumimoji="1" lang="ja-JP" altLang="en-US" sz="2000" b="1" dirty="0">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10:20</a:t>
                      </a:r>
                      <a:endParaRPr kumimoji="1" lang="ja-JP" altLang="en-US" sz="2000" b="1"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Ｔ</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Ｒ</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Ｃ</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Ｐ</a:t>
                      </a:r>
                    </a:p>
                  </a:txBody>
                  <a:tcPr anchor="ctr"/>
                </a:tc>
                <a:extLst>
                  <a:ext uri="{0D108BD9-81ED-4DB2-BD59-A6C34878D82A}">
                    <a16:rowId xmlns:a16="http://schemas.microsoft.com/office/drawing/2014/main" val="10004"/>
                  </a:ext>
                </a:extLst>
              </a:tr>
              <a:tr h="638172">
                <a:tc>
                  <a:txBody>
                    <a:bodyPr/>
                    <a:lstStyle/>
                    <a:p>
                      <a:pPr algn="ctr"/>
                      <a:r>
                        <a:rPr kumimoji="1" lang="ja-JP" altLang="en-US" sz="2000" b="1" dirty="0">
                          <a:latin typeface="メイリオ" panose="020B0604030504040204" pitchFamily="50" charset="-128"/>
                          <a:ea typeface="メイリオ" panose="020B0604030504040204" pitchFamily="50" charset="-128"/>
                        </a:rPr>
                        <a:t>・・・</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Ｐ</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Ｔ</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Ｒ</a:t>
                      </a:r>
                    </a:p>
                  </a:txBody>
                  <a:tcPr anchor="ctr"/>
                </a:tc>
                <a:tc>
                  <a:txBody>
                    <a:bodyPr/>
                    <a:lstStyle/>
                    <a:p>
                      <a:pPr algn="ctr"/>
                      <a:r>
                        <a:rPr kumimoji="1" lang="ja-JP" altLang="en-US" sz="2000" b="1" dirty="0">
                          <a:latin typeface="メイリオ" panose="020B0604030504040204" pitchFamily="50" charset="-128"/>
                          <a:ea typeface="メイリオ" panose="020B0604030504040204" pitchFamily="50" charset="-128"/>
                        </a:rPr>
                        <a:t>Ｃ</a:t>
                      </a:r>
                      <a:endParaRPr kumimoji="1" lang="en-US" altLang="ja-JP" sz="20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5"/>
                  </a:ext>
                </a:extLst>
              </a:tr>
            </a:tbl>
          </a:graphicData>
        </a:graphic>
      </p:graphicFrame>
      <p:cxnSp>
        <p:nvCxnSpPr>
          <p:cNvPr id="4" name="直線矢印コネクタ 3"/>
          <p:cNvCxnSpPr/>
          <p:nvPr/>
        </p:nvCxnSpPr>
        <p:spPr>
          <a:xfrm>
            <a:off x="3966693" y="3618962"/>
            <a:ext cx="3438659" cy="1725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3966693" y="6194737"/>
            <a:ext cx="812056" cy="373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327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28650" y="1723652"/>
            <a:ext cx="7886700" cy="743739"/>
          </a:xfrm>
        </p:spPr>
        <p:txBody>
          <a:bodyPr>
            <a:normAutofit fontScale="77500" lnSpcReduction="20000"/>
          </a:bodyPr>
          <a:lstStyle/>
          <a:p>
            <a:pPr>
              <a:buFont typeface="Wingdings" panose="05000000000000000000" pitchFamily="2" charset="2"/>
              <a:buChar char="Ø"/>
            </a:pPr>
            <a:r>
              <a:rPr kumimoji="1" lang="ja-JP" altLang="en-US" dirty="0">
                <a:latin typeface="メイリオ" panose="020B0604030504040204" pitchFamily="50" charset="-128"/>
                <a:ea typeface="メイリオ" panose="020B0604030504040204" pitchFamily="50" charset="-128"/>
              </a:rPr>
              <a:t>プールに特化したライフセービング</a:t>
            </a:r>
            <a:endParaRPr kumimoji="1" lang="en-US" altLang="ja-JP" dirty="0">
              <a:latin typeface="メイリオ" panose="020B0604030504040204" pitchFamily="50" charset="-128"/>
              <a:ea typeface="メイリオ" panose="020B0604030504040204" pitchFamily="50" charset="-128"/>
            </a:endParaRPr>
          </a:p>
          <a:p>
            <a:pPr marL="0" indent="0">
              <a:buNone/>
            </a:pPr>
            <a:r>
              <a:rPr lang="ja-JP" altLang="en-US" dirty="0">
                <a:latin typeface="メイリオ" panose="020B0604030504040204" pitchFamily="50" charset="-128"/>
                <a:ea typeface="メイリオ" panose="020B0604030504040204" pitchFamily="50" charset="-128"/>
              </a:rPr>
              <a:t>　⇒学校体育施設，屋内外の水泳場，レジャープール</a:t>
            </a:r>
            <a:endParaRPr kumimoji="1" lang="ja-JP" altLang="en-US"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プール・ライフガーディングとは</a:t>
            </a:r>
          </a:p>
        </p:txBody>
      </p:sp>
      <p:sp useBgFill="1">
        <p:nvSpPr>
          <p:cNvPr id="6" name="テキスト ボックス 5">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r>
              <a:rPr lang="ja-JP" altLang="en-US" sz="2100" dirty="0">
                <a:latin typeface="メイリオ" panose="020B0604030504040204" pitchFamily="50" charset="-128"/>
                <a:ea typeface="メイリオ" panose="020B0604030504040204" pitchFamily="50" charset="-128"/>
              </a:rPr>
              <a:t>　</a:t>
            </a:r>
          </a:p>
        </p:txBody>
      </p:sp>
      <p:sp>
        <p:nvSpPr>
          <p:cNvPr id="8" name="コンテンツ プレースホルダー 2">
            <a:extLst>
              <a:ext uri="{FF2B5EF4-FFF2-40B4-BE49-F238E27FC236}">
                <a16:creationId xmlns:a16="http://schemas.microsoft.com/office/drawing/2014/main" id="{D50C7587-7553-4AB8-821D-E26BC8978197}"/>
              </a:ext>
            </a:extLst>
          </p:cNvPr>
          <p:cNvSpPr txBox="1">
            <a:spLocks/>
          </p:cNvSpPr>
          <p:nvPr/>
        </p:nvSpPr>
        <p:spPr>
          <a:xfrm>
            <a:off x="630525" y="2600820"/>
            <a:ext cx="8510114" cy="398571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anose="05000000000000000000" pitchFamily="2" charset="2"/>
              <a:buChar char="Ø"/>
            </a:pPr>
            <a:r>
              <a:rPr lang="ja-JP" altLang="en-US" sz="1800" dirty="0">
                <a:latin typeface="メイリオ" panose="020B0604030504040204" pitchFamily="50" charset="-128"/>
                <a:ea typeface="メイリオ" panose="020B0604030504040204" pitchFamily="50" charset="-128"/>
              </a:rPr>
              <a:t>プール・ライフガードの役割（表</a:t>
            </a:r>
            <a:r>
              <a:rPr lang="en-US" altLang="ja-JP" sz="1800" dirty="0">
                <a:latin typeface="メイリオ" panose="020B0604030504040204" pitchFamily="50" charset="-128"/>
                <a:ea typeface="メイリオ" panose="020B0604030504040204" pitchFamily="50" charset="-128"/>
              </a:rPr>
              <a:t>1-1</a:t>
            </a:r>
            <a:r>
              <a:rPr lang="ja-JP" altLang="en-US" sz="18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a:t>
            </a:r>
            <a:r>
              <a:rPr lang="ja-JP" altLang="en-US" sz="1800" dirty="0">
                <a:solidFill>
                  <a:srgbClr val="0000CC"/>
                </a:solidFill>
                <a:latin typeface="メイリオ" panose="020B0604030504040204" pitchFamily="50" charset="-128"/>
                <a:ea typeface="メイリオ" panose="020B0604030504040204" pitchFamily="50" charset="-128"/>
              </a:rPr>
              <a:t>事故防止</a:t>
            </a:r>
            <a:r>
              <a:rPr lang="ja-JP" altLang="en-US" sz="1800" dirty="0">
                <a:latin typeface="メイリオ" panose="020B0604030504040204" pitchFamily="50" charset="-128"/>
                <a:ea typeface="メイリオ" panose="020B0604030504040204" pitchFamily="50" charset="-128"/>
              </a:rPr>
              <a:t>のための</a:t>
            </a:r>
            <a:r>
              <a:rPr lang="ja-JP" altLang="en-US" sz="1800" dirty="0">
                <a:solidFill>
                  <a:srgbClr val="0000CC"/>
                </a:solidFill>
                <a:latin typeface="メイリオ" panose="020B0604030504040204" pitchFamily="50" charset="-128"/>
                <a:ea typeface="メイリオ" panose="020B0604030504040204" pitchFamily="50" charset="-128"/>
              </a:rPr>
              <a:t>監視業務</a:t>
            </a:r>
            <a:r>
              <a:rPr lang="ja-JP" altLang="en-US" sz="1800" dirty="0">
                <a:latin typeface="メイリオ" panose="020B0604030504040204" pitchFamily="50" charset="-128"/>
                <a:ea typeface="メイリオ" panose="020B0604030504040204" pitchFamily="50" charset="-128"/>
              </a:rPr>
              <a:t>を含む</a:t>
            </a:r>
            <a:r>
              <a:rPr lang="ja-JP" altLang="en-US" sz="1800" dirty="0">
                <a:solidFill>
                  <a:srgbClr val="0000CC"/>
                </a:solidFill>
                <a:latin typeface="メイリオ" panose="020B0604030504040204" pitchFamily="50" charset="-128"/>
                <a:ea typeface="メイリオ" panose="020B0604030504040204" pitchFamily="50" charset="-128"/>
              </a:rPr>
              <a:t>安全管理</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⇒プールやプールサイドだけでなく、更衣室やトイレなど見えない</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ところにも注意を払う（傷病者や故障等）</a:t>
            </a:r>
          </a:p>
          <a:p>
            <a:pPr marL="0" indent="0">
              <a:buNone/>
            </a:pPr>
            <a:r>
              <a:rPr lang="ja-JP" altLang="en-US" sz="1800" dirty="0">
                <a:latin typeface="メイリオ" panose="020B0604030504040204" pitchFamily="50" charset="-128"/>
                <a:ea typeface="メイリオ" panose="020B0604030504040204" pitchFamily="50" charset="-128"/>
              </a:rPr>
              <a:t>　●緊急時の</a:t>
            </a:r>
            <a:r>
              <a:rPr lang="ja-JP" altLang="en-US" sz="1800" dirty="0">
                <a:solidFill>
                  <a:srgbClr val="0000CC"/>
                </a:solidFill>
                <a:latin typeface="メイリオ" panose="020B0604030504040204" pitchFamily="50" charset="-128"/>
                <a:ea typeface="メイリオ" panose="020B0604030504040204" pitchFamily="50" charset="-128"/>
              </a:rPr>
              <a:t>救助・救護</a:t>
            </a:r>
            <a:r>
              <a:rPr lang="ja-JP" altLang="en-US" sz="1800" dirty="0">
                <a:latin typeface="メイリオ" panose="020B0604030504040204" pitchFamily="50" charset="-128"/>
                <a:ea typeface="メイリオ" panose="020B0604030504040204" pitchFamily="50" charset="-128"/>
              </a:rPr>
              <a:t>対応</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⇒緊急時対応計画（</a:t>
            </a:r>
            <a:r>
              <a:rPr lang="en-US" altLang="ja-JP" sz="1800" dirty="0">
                <a:latin typeface="メイリオ" panose="020B0604030504040204" pitchFamily="50" charset="-128"/>
                <a:ea typeface="メイリオ" panose="020B0604030504040204" pitchFamily="50" charset="-128"/>
              </a:rPr>
              <a:t>EAP</a:t>
            </a:r>
            <a:r>
              <a:rPr lang="ja-JP" altLang="en-US" sz="1800" dirty="0">
                <a:latin typeface="メイリオ" panose="020B0604030504040204" pitchFamily="50" charset="-128"/>
                <a:ea typeface="メイリオ" panose="020B0604030504040204" pitchFamily="50" charset="-128"/>
              </a:rPr>
              <a:t>）に沿った対応、日々のトレーニング</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●プール水の管理（</a:t>
            </a:r>
            <a:r>
              <a:rPr lang="ja-JP" altLang="en-US" sz="1800" dirty="0">
                <a:solidFill>
                  <a:srgbClr val="0000CC"/>
                </a:solidFill>
                <a:latin typeface="メイリオ" panose="020B0604030504040204" pitchFamily="50" charset="-128"/>
                <a:ea typeface="メイリオ" panose="020B0604030504040204" pitchFamily="50" charset="-128"/>
              </a:rPr>
              <a:t>水質維持</a:t>
            </a:r>
            <a:r>
              <a:rPr lang="ja-JP" altLang="en-US" sz="1800" dirty="0">
                <a:latin typeface="メイリオ" panose="020B0604030504040204" pitchFamily="50" charset="-128"/>
                <a:ea typeface="メイリオ" panose="020B0604030504040204" pitchFamily="50" charset="-128"/>
              </a:rPr>
              <a:t>）、およびプール関連施設の</a:t>
            </a:r>
            <a:r>
              <a:rPr lang="ja-JP" altLang="en-US" sz="1800" dirty="0">
                <a:solidFill>
                  <a:srgbClr val="0000CC"/>
                </a:solidFill>
                <a:latin typeface="メイリオ" panose="020B0604030504040204" pitchFamily="50" charset="-128"/>
                <a:ea typeface="メイリオ" panose="020B0604030504040204" pitchFamily="50" charset="-128"/>
              </a:rPr>
              <a:t>衛生管理</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⇒管理項目の意味と意図を知る（管理日誌等は</a:t>
            </a:r>
            <a:r>
              <a:rPr lang="en-US" altLang="ja-JP" sz="1800" dirty="0">
                <a:latin typeface="メイリオ" panose="020B0604030504040204" pitchFamily="50" charset="-128"/>
                <a:ea typeface="メイリオ" panose="020B0604030504040204" pitchFamily="50" charset="-128"/>
              </a:rPr>
              <a:t>3</a:t>
            </a:r>
            <a:r>
              <a:rPr lang="ja-JP" altLang="en-US" sz="1800" dirty="0">
                <a:latin typeface="メイリオ" panose="020B0604030504040204" pitchFamily="50" charset="-128"/>
                <a:ea typeface="メイリオ" panose="020B0604030504040204" pitchFamily="50" charset="-128"/>
              </a:rPr>
              <a:t>年間保管）</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●利用者が楽しく安全に利用できるサービスの提供（</a:t>
            </a:r>
            <a:r>
              <a:rPr lang="ja-JP" altLang="en-US" sz="1800" dirty="0">
                <a:solidFill>
                  <a:srgbClr val="0000CC"/>
                </a:solidFill>
                <a:latin typeface="メイリオ" panose="020B0604030504040204" pitchFamily="50" charset="-128"/>
                <a:ea typeface="メイリオ" panose="020B0604030504040204" pitchFamily="50" charset="-128"/>
              </a:rPr>
              <a:t>総合的活動</a:t>
            </a:r>
            <a:r>
              <a:rPr lang="ja-JP" altLang="en-US" sz="18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　　⇒インフォメーション（看板、放送、案内）</a:t>
            </a:r>
            <a:endParaRPr lang="en-US" altLang="ja-JP" sz="1800"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１</a:t>
            </a:r>
            <a:r>
              <a:rPr kumimoji="1" lang="ja-JP" altLang="en-US" sz="2400" dirty="0">
                <a:latin typeface="メイリオ" panose="020B0604030504040204" pitchFamily="50" charset="-128"/>
                <a:ea typeface="メイリオ" panose="020B0604030504040204" pitchFamily="50" charset="-128"/>
              </a:rPr>
              <a:t>章　プール・ライフガーディングについて</a:t>
            </a:r>
          </a:p>
        </p:txBody>
      </p:sp>
      <p:pic>
        <p:nvPicPr>
          <p:cNvPr id="7" name="図 6"/>
          <p:cNvPicPr>
            <a:picLocks noChangeAspect="1"/>
          </p:cNvPicPr>
          <p:nvPr/>
        </p:nvPicPr>
        <p:blipFill>
          <a:blip r:embed="rId2"/>
          <a:stretch>
            <a:fillRect/>
          </a:stretch>
        </p:blipFill>
        <p:spPr>
          <a:xfrm>
            <a:off x="7997588" y="5633976"/>
            <a:ext cx="1143275" cy="1212044"/>
          </a:xfrm>
          <a:prstGeom prst="rect">
            <a:avLst/>
          </a:prstGeom>
        </p:spPr>
      </p:pic>
      <p:sp>
        <p:nvSpPr>
          <p:cNvPr id="9" name="テキスト ボックス 8"/>
          <p:cNvSpPr txBox="1"/>
          <p:nvPr/>
        </p:nvSpPr>
        <p:spPr>
          <a:xfrm>
            <a:off x="44304" y="549928"/>
            <a:ext cx="584343" cy="369332"/>
          </a:xfrm>
          <a:prstGeom prst="rect">
            <a:avLst/>
          </a:prstGeom>
          <a:noFill/>
        </p:spPr>
        <p:txBody>
          <a:bodyPr wrap="square" rtlCol="0">
            <a:spAutoFit/>
          </a:bodyPr>
          <a:lstStyle/>
          <a:p>
            <a:r>
              <a:rPr kumimoji="1" lang="en-US" altLang="ja-JP" dirty="0"/>
              <a:t>P2</a:t>
            </a:r>
            <a:endParaRPr kumimoji="1" lang="ja-JP" altLang="en-US" dirty="0"/>
          </a:p>
        </p:txBody>
      </p:sp>
    </p:spTree>
    <p:extLst>
      <p:ext uri="{BB962C8B-B14F-4D97-AF65-F5344CB8AC3E}">
        <p14:creationId xmlns:p14="http://schemas.microsoft.com/office/powerpoint/2010/main" val="4172933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2">
            <a:extLst>
              <a:ext uri="{FF2B5EF4-FFF2-40B4-BE49-F238E27FC236}">
                <a16:creationId xmlns:a16="http://schemas.microsoft.com/office/drawing/2014/main" id="{9FB23F6C-3432-4473-B0A6-9DC1EF874817}"/>
              </a:ext>
            </a:extLst>
          </p:cNvPr>
          <p:cNvSpPr txBox="1">
            <a:spLocks/>
          </p:cNvSpPr>
          <p:nvPr/>
        </p:nvSpPr>
        <p:spPr>
          <a:xfrm>
            <a:off x="288069" y="6011530"/>
            <a:ext cx="8855931" cy="8464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メイリオ" panose="020B0604030504040204" pitchFamily="50" charset="-128"/>
                <a:ea typeface="メイリオ" panose="020B0604030504040204" pitchFamily="50" charset="-128"/>
              </a:rPr>
              <a:t>◆</a:t>
            </a:r>
            <a:r>
              <a:rPr lang="ja-JP" altLang="en-US" sz="1800" dirty="0">
                <a:solidFill>
                  <a:srgbClr val="0000CC"/>
                </a:solidFill>
                <a:latin typeface="メイリオ" panose="020B0604030504040204" pitchFamily="50" charset="-128"/>
                <a:ea typeface="メイリオ" panose="020B0604030504040204" pitchFamily="50" charset="-128"/>
              </a:rPr>
              <a:t>目が離れる空白の時間（死角）を作らない</a:t>
            </a:r>
            <a:endParaRPr lang="en-US" altLang="ja-JP" sz="1800" dirty="0">
              <a:solidFill>
                <a:srgbClr val="0000CC"/>
              </a:solidFill>
              <a:latin typeface="メイリオ" panose="020B0604030504040204" pitchFamily="50" charset="-128"/>
              <a:ea typeface="メイリオ" panose="020B0604030504040204" pitchFamily="50" charset="-128"/>
            </a:endParaRPr>
          </a:p>
          <a:p>
            <a:pPr marL="0" indent="0">
              <a:buNone/>
            </a:pPr>
            <a:r>
              <a:rPr lang="ja-JP" altLang="en-US" sz="1800" dirty="0">
                <a:latin typeface="メイリオ" panose="020B0604030504040204" pitchFamily="50" charset="-128"/>
                <a:ea typeface="メイリオ" panose="020B0604030504040204" pitchFamily="50" charset="-128"/>
              </a:rPr>
              <a:t>◆チューブと人員に余裕がある場合お互いチューブを持った状態で交代してもよい</a:t>
            </a:r>
            <a:endParaRPr lang="en-US" altLang="ja-JP" sz="18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02F212AB-BD49-4FCA-980E-6536ED5457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0462" y="1988012"/>
            <a:ext cx="5234171" cy="3958122"/>
          </a:xfrm>
          <a:prstGeom prst="rect">
            <a:avLst/>
          </a:prstGeom>
        </p:spPr>
      </p:pic>
      <p:pic>
        <p:nvPicPr>
          <p:cNvPr id="9" name="図 8">
            <a:extLst>
              <a:ext uri="{FF2B5EF4-FFF2-40B4-BE49-F238E27FC236}">
                <a16:creationId xmlns:a16="http://schemas.microsoft.com/office/drawing/2014/main" id="{95547D25-9069-4091-B682-4F37B3E011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0092" y="4044747"/>
            <a:ext cx="1753113" cy="1901387"/>
          </a:xfrm>
          <a:prstGeom prst="rect">
            <a:avLst/>
          </a:prstGeom>
        </p:spPr>
      </p:pic>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４</a:t>
            </a:r>
            <a:r>
              <a:rPr kumimoji="1" lang="ja-JP" altLang="en-US" sz="2400" dirty="0">
                <a:latin typeface="メイリオ" panose="020B0604030504040204" pitchFamily="50" charset="-128"/>
                <a:ea typeface="メイリオ" panose="020B0604030504040204" pitchFamily="50" charset="-128"/>
              </a:rPr>
              <a:t>章　プールの監視体制</a:t>
            </a:r>
          </a:p>
        </p:txBody>
      </p:sp>
      <p:sp>
        <p:nvSpPr>
          <p:cNvPr id="1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4"/>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タワー（監視台）での監視の交代方法</a:t>
            </a:r>
          </a:p>
        </p:txBody>
      </p:sp>
      <p:sp>
        <p:nvSpPr>
          <p:cNvPr id="14" name="テキスト ボックス 13">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ローテーションの方法</a:t>
            </a:r>
          </a:p>
        </p:txBody>
      </p:sp>
      <p:sp useBgFill="1">
        <p:nvSpPr>
          <p:cNvPr id="15" name="テキスト ボックス 14">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8</a:t>
            </a:r>
          </a:p>
        </p:txBody>
      </p:sp>
      <p:sp>
        <p:nvSpPr>
          <p:cNvPr id="16" name="テキスト ボックス 15"/>
          <p:cNvSpPr txBox="1"/>
          <p:nvPr/>
        </p:nvSpPr>
        <p:spPr>
          <a:xfrm>
            <a:off x="44304" y="549928"/>
            <a:ext cx="1076158" cy="369332"/>
          </a:xfrm>
          <a:prstGeom prst="rect">
            <a:avLst/>
          </a:prstGeom>
          <a:noFill/>
        </p:spPr>
        <p:txBody>
          <a:bodyPr wrap="square" rtlCol="0">
            <a:spAutoFit/>
          </a:bodyPr>
          <a:lstStyle/>
          <a:p>
            <a:r>
              <a:rPr kumimoji="1" lang="en-US" altLang="ja-JP" dirty="0"/>
              <a:t>P43</a:t>
            </a:r>
            <a:endParaRPr kumimoji="1" lang="ja-JP" altLang="en-US" dirty="0"/>
          </a:p>
        </p:txBody>
      </p:sp>
    </p:spTree>
    <p:extLst>
      <p:ext uri="{BB962C8B-B14F-4D97-AF65-F5344CB8AC3E}">
        <p14:creationId xmlns:p14="http://schemas.microsoft.com/office/powerpoint/2010/main" val="2218279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A56136B-329A-4439-82FF-AF079E80D7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1676"/>
            <a:ext cx="9144000" cy="6879676"/>
          </a:xfrm>
          <a:prstGeom prst="rect">
            <a:avLst/>
          </a:prstGeom>
        </p:spPr>
      </p:pic>
    </p:spTree>
    <p:extLst>
      <p:ext uri="{BB962C8B-B14F-4D97-AF65-F5344CB8AC3E}">
        <p14:creationId xmlns:p14="http://schemas.microsoft.com/office/powerpoint/2010/main" val="938301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1CB5C214-5757-4CBB-B358-1ED59FACC386}"/>
              </a:ext>
            </a:extLst>
          </p:cNvPr>
          <p:cNvSpPr txBox="1">
            <a:spLocks/>
          </p:cNvSpPr>
          <p:nvPr/>
        </p:nvSpPr>
        <p:spPr>
          <a:xfrm>
            <a:off x="633101" y="4145129"/>
            <a:ext cx="8357348"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プール・ライフガードと利用者との関係</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E0E7F7E6-6019-40B2-993A-2502C20E498E}"/>
              </a:ext>
            </a:extLst>
          </p:cNvPr>
          <p:cNvSpPr txBox="1">
            <a:spLocks/>
          </p:cNvSpPr>
          <p:nvPr/>
        </p:nvSpPr>
        <p:spPr>
          <a:xfrm>
            <a:off x="750006" y="4575286"/>
            <a:ext cx="8240443" cy="20180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本来、誰しも注意を受けることを望んではいない。利用者の利用目的を</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理解した上で、以下のことを念頭に毅然とした発言、行動をとる。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a:t>
            </a:r>
            <a:r>
              <a:rPr lang="ja-JP" altLang="en-US" sz="1800" dirty="0">
                <a:solidFill>
                  <a:srgbClr val="0000CC"/>
                </a:solidFill>
                <a:latin typeface="メイリオ" panose="020B0604030504040204" pitchFamily="50" charset="-128"/>
                <a:ea typeface="メイリオ" panose="020B0604030504040204" pitchFamily="50" charset="-128"/>
              </a:rPr>
              <a:t>安全優先を第一に、毅然とした態度</a:t>
            </a:r>
            <a:r>
              <a:rPr lang="ja-JP" altLang="en-US" sz="1800" dirty="0">
                <a:solidFill>
                  <a:prstClr val="black"/>
                </a:solidFill>
                <a:latin typeface="メイリオ" panose="020B0604030504040204" pitchFamily="50" charset="-128"/>
                <a:ea typeface="メイリオ" panose="020B0604030504040204" pitchFamily="50" charset="-128"/>
              </a:rPr>
              <a:t>が必要</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・注意喚起を行った際に、不快な思いをさせない</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800" dirty="0">
                <a:solidFill>
                  <a:prstClr val="black"/>
                </a:solidFill>
                <a:latin typeface="メイリオ" panose="020B0604030504040204" pitchFamily="50" charset="-128"/>
                <a:ea typeface="メイリオ" panose="020B0604030504040204" pitchFamily="50" charset="-128"/>
              </a:rPr>
              <a:t>　　・</a:t>
            </a:r>
            <a:r>
              <a:rPr lang="ja-JP" altLang="en-US" sz="1800" dirty="0">
                <a:solidFill>
                  <a:srgbClr val="0000CC"/>
                </a:solidFill>
                <a:latin typeface="メイリオ" panose="020B0604030504040204" pitchFamily="50" charset="-128"/>
                <a:ea typeface="メイリオ" panose="020B0604030504040204" pitchFamily="50" charset="-128"/>
              </a:rPr>
              <a:t>サービス業の接客技術</a:t>
            </a:r>
            <a:endParaRPr lang="en-US" altLang="ja-JP" sz="1800" dirty="0">
              <a:solidFill>
                <a:srgbClr val="0000CC"/>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758C7124-A728-4FCD-B0FE-E40615A0F051}"/>
              </a:ext>
            </a:extLst>
          </p:cNvPr>
          <p:cNvSpPr txBox="1"/>
          <p:nvPr/>
        </p:nvSpPr>
        <p:spPr>
          <a:xfrm>
            <a:off x="633101" y="2055906"/>
            <a:ext cx="8357348" cy="1754326"/>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a:t>
            </a:r>
            <a:r>
              <a:rPr lang="ja-JP" altLang="en-US" dirty="0">
                <a:solidFill>
                  <a:srgbClr val="0000CC"/>
                </a:solidFill>
                <a:latin typeface="メイリオ" panose="020B0604030504040204" pitchFamily="50" charset="-128"/>
                <a:ea typeface="メイリオ" panose="020B0604030504040204" pitchFamily="50" charset="-128"/>
              </a:rPr>
              <a:t>監視員・救護員</a:t>
            </a:r>
            <a:r>
              <a:rPr lang="ja-JP" altLang="en-US" dirty="0">
                <a:latin typeface="メイリオ" panose="020B0604030504040204" pitchFamily="50" charset="-128"/>
                <a:ea typeface="メイリオ" panose="020B0604030504040204" pitchFamily="50" charset="-128"/>
              </a:rPr>
              <a:t>に相当する者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プール・ライフガード</a:t>
            </a:r>
            <a:r>
              <a:rPr lang="en-US" altLang="ja-JP" dirty="0">
                <a:latin typeface="メイリオ" panose="020B0604030504040204" pitchFamily="50" charset="-128"/>
                <a:ea typeface="メイリオ" panose="020B0604030504040204" pitchFamily="50" charset="-128"/>
              </a:rPr>
              <a:t>』</a:t>
            </a: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ja-JP" altLang="en-US" dirty="0">
                <a:solidFill>
                  <a:srgbClr val="0000CC"/>
                </a:solidFill>
                <a:latin typeface="メイリオ" panose="020B0604030504040204" pitchFamily="50" charset="-128"/>
                <a:ea typeface="メイリオ" panose="020B0604030504040204" pitchFamily="50" charset="-128"/>
              </a:rPr>
              <a:t>衛生管理者・施設管理者の役割</a:t>
            </a:r>
            <a:r>
              <a:rPr lang="ja-JP" altLang="en-US" dirty="0">
                <a:latin typeface="メイリオ" panose="020B0604030504040204" pitchFamily="50" charset="-128"/>
                <a:ea typeface="メイリオ" panose="020B0604030504040204" pitchFamily="50" charset="-128"/>
              </a:rPr>
              <a:t>を担える者</a:t>
            </a:r>
            <a:endParaRPr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アドバンス・プール・ライフガード</a:t>
            </a:r>
            <a:r>
              <a:rPr lang="en-US" altLang="ja-JP" dirty="0">
                <a:latin typeface="メイリオ" panose="020B0604030504040204" pitchFamily="50" charset="-128"/>
                <a:ea typeface="メイリオ" panose="020B0604030504040204" pitchFamily="50" charset="-128"/>
              </a:rPr>
              <a:t>』</a:t>
            </a: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◆上記の</a:t>
            </a:r>
            <a:r>
              <a:rPr lang="ja-JP" altLang="en-US" dirty="0">
                <a:solidFill>
                  <a:srgbClr val="0000CC"/>
                </a:solidFill>
                <a:latin typeface="メイリオ" panose="020B0604030504040204" pitchFamily="50" charset="-128"/>
                <a:ea typeface="メイリオ" panose="020B0604030504040204" pitchFamily="50" charset="-128"/>
              </a:rPr>
              <a:t>総括責任者</a:t>
            </a:r>
            <a:r>
              <a:rPr lang="ja-JP" altLang="en-US" dirty="0">
                <a:latin typeface="メイリオ" panose="020B0604030504040204" pitchFamily="50" charset="-128"/>
                <a:ea typeface="メイリオ" panose="020B0604030504040204" pitchFamily="50" charset="-128"/>
              </a:rPr>
              <a:t>に相当する者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チーフ・ライフガード</a:t>
            </a:r>
            <a:r>
              <a:rPr lang="en-US" altLang="ja-JP" dirty="0">
                <a:latin typeface="メイリオ" panose="020B0604030504040204" pitchFamily="50" charset="-128"/>
                <a:ea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F2D8947F-4A30-459C-A57E-BFD8D9EC0B55}"/>
              </a:ext>
            </a:extLst>
          </p:cNvPr>
          <p:cNvSpPr txBox="1">
            <a:spLocks/>
          </p:cNvSpPr>
          <p:nvPr/>
        </p:nvSpPr>
        <p:spPr>
          <a:xfrm>
            <a:off x="4778749" y="6181860"/>
            <a:ext cx="4109039" cy="521594"/>
          </a:xfrm>
          <a:prstGeom prst="rect">
            <a:avLst/>
          </a:prstGeom>
          <a:noFill/>
          <a:ln>
            <a:solidFill>
              <a:srgbClr val="0000CC"/>
            </a:solid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2000" b="1" dirty="0">
                <a:solidFill>
                  <a:srgbClr val="0000CC"/>
                </a:solidFill>
                <a:latin typeface="メイリオ" panose="020B0604030504040204" pitchFamily="50" charset="-128"/>
                <a:ea typeface="メイリオ" panose="020B0604030504040204" pitchFamily="50" charset="-128"/>
              </a:rPr>
              <a:t>◎利用者に安心感を与える存在</a:t>
            </a:r>
            <a:endParaRPr lang="en-US" altLang="ja-JP" sz="2000" b="1" dirty="0">
              <a:solidFill>
                <a:srgbClr val="0000CC"/>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12"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プール・ライフガードとは</a:t>
            </a:r>
          </a:p>
        </p:txBody>
      </p:sp>
      <p:sp>
        <p:nvSpPr>
          <p:cNvPr id="14" name="テキスト ボックス 13">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プール・ライフガードの役割</a:t>
            </a:r>
          </a:p>
        </p:txBody>
      </p:sp>
      <p:sp useBgFill="1">
        <p:nvSpPr>
          <p:cNvPr id="15" name="テキスト ボックス 14">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16" name="テキスト ボックス 15"/>
          <p:cNvSpPr txBox="1"/>
          <p:nvPr/>
        </p:nvSpPr>
        <p:spPr>
          <a:xfrm>
            <a:off x="44304" y="549928"/>
            <a:ext cx="1076158" cy="369332"/>
          </a:xfrm>
          <a:prstGeom prst="rect">
            <a:avLst/>
          </a:prstGeom>
          <a:noFill/>
        </p:spPr>
        <p:txBody>
          <a:bodyPr wrap="square" rtlCol="0">
            <a:spAutoFit/>
          </a:bodyPr>
          <a:lstStyle/>
          <a:p>
            <a:r>
              <a:rPr kumimoji="1" lang="en-US" altLang="ja-JP" dirty="0"/>
              <a:t>P46</a:t>
            </a:r>
            <a:endParaRPr kumimoji="1" lang="ja-JP" altLang="en-US" dirty="0"/>
          </a:p>
        </p:txBody>
      </p:sp>
    </p:spTree>
    <p:extLst>
      <p:ext uri="{BB962C8B-B14F-4D97-AF65-F5344CB8AC3E}">
        <p14:creationId xmlns:p14="http://schemas.microsoft.com/office/powerpoint/2010/main" val="964814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E0E7F7E6-6019-40B2-993A-2502C20E498E}"/>
              </a:ext>
            </a:extLst>
          </p:cNvPr>
          <p:cNvSpPr txBox="1">
            <a:spLocks/>
          </p:cNvSpPr>
          <p:nvPr/>
        </p:nvSpPr>
        <p:spPr>
          <a:xfrm>
            <a:off x="379881" y="2112138"/>
            <a:ext cx="4106893" cy="46106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1</a:t>
            </a:r>
            <a:r>
              <a:rPr lang="ja-JP" altLang="en-US"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srgbClr val="0000CC"/>
                </a:solidFill>
                <a:latin typeface="メイリオ" panose="020B0604030504040204" pitchFamily="50" charset="-128"/>
                <a:ea typeface="メイリオ" panose="020B0604030504040204" pitchFamily="50" charset="-128"/>
              </a:rPr>
              <a:t>豊富な知識と熟練度</a:t>
            </a:r>
          </a:p>
          <a:p>
            <a:pPr marL="0" indent="0">
              <a:lnSpc>
                <a:spcPts val="1500"/>
              </a:lnSpc>
              <a:buNone/>
              <a:defRPr/>
            </a:pPr>
            <a:r>
              <a:rPr lang="ja-JP" altLang="en-US" sz="1600" dirty="0">
                <a:solidFill>
                  <a:prstClr val="black"/>
                </a:solidFill>
                <a:latin typeface="メイリオ" panose="020B0604030504040204" pitchFamily="50" charset="-128"/>
                <a:ea typeface="メイリオ" panose="020B0604030504040204" pitchFamily="50" charset="-128"/>
              </a:rPr>
              <a:t>　　関連する知識を十分に身につけ、関連</a:t>
            </a:r>
            <a:endParaRPr lang="en-US" altLang="ja-JP" sz="1600" dirty="0">
              <a:solidFill>
                <a:prstClr val="black"/>
              </a:solidFill>
              <a:latin typeface="メイリオ" panose="020B0604030504040204" pitchFamily="50" charset="-128"/>
              <a:ea typeface="メイリオ" panose="020B0604030504040204" pitchFamily="50" charset="-128"/>
            </a:endParaRPr>
          </a:p>
          <a:p>
            <a:pPr marL="0" indent="0">
              <a:lnSpc>
                <a:spcPts val="1500"/>
              </a:lnSpc>
              <a:buNone/>
              <a:defRPr/>
            </a:pPr>
            <a:r>
              <a:rPr lang="ja-JP" altLang="en-US" sz="1600" dirty="0">
                <a:solidFill>
                  <a:prstClr val="black"/>
                </a:solidFill>
                <a:latin typeface="メイリオ" panose="020B0604030504040204" pitchFamily="50" charset="-128"/>
                <a:ea typeface="メイリオ" panose="020B0604030504040204" pitchFamily="50" charset="-128"/>
              </a:rPr>
              <a:t>　　技術を常に磨き、訓練を重ねること</a:t>
            </a:r>
          </a:p>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2</a:t>
            </a:r>
            <a:r>
              <a:rPr lang="ja-JP" altLang="en-US"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srgbClr val="0000CC"/>
                </a:solidFill>
                <a:latin typeface="メイリオ" panose="020B0604030504040204" pitchFamily="50" charset="-128"/>
                <a:ea typeface="メイリオ" panose="020B0604030504040204" pitchFamily="50" charset="-128"/>
              </a:rPr>
              <a:t>信頼度</a:t>
            </a:r>
          </a:p>
          <a:p>
            <a:pPr marL="0" indent="0">
              <a:lnSpc>
                <a:spcPts val="1500"/>
              </a:lnSpc>
              <a:buNone/>
              <a:defRPr/>
            </a:pPr>
            <a:r>
              <a:rPr lang="ja-JP" altLang="en-US" sz="1600" dirty="0">
                <a:solidFill>
                  <a:prstClr val="black"/>
                </a:solidFill>
                <a:latin typeface="メイリオ" panose="020B0604030504040204" pitchFamily="50" charset="-128"/>
                <a:ea typeface="メイリオ" panose="020B0604030504040204" pitchFamily="50" charset="-128"/>
              </a:rPr>
              <a:t>　　あらゆる立場の信頼を得られる存在</a:t>
            </a:r>
            <a:endParaRPr lang="en-US" altLang="ja-JP" sz="1600" dirty="0">
              <a:solidFill>
                <a:prstClr val="black"/>
              </a:solidFill>
              <a:latin typeface="メイリオ" panose="020B0604030504040204" pitchFamily="50" charset="-128"/>
              <a:ea typeface="メイリオ" panose="020B0604030504040204" pitchFamily="50" charset="-128"/>
            </a:endParaRPr>
          </a:p>
          <a:p>
            <a:pPr marL="0" indent="0">
              <a:lnSpc>
                <a:spcPts val="1500"/>
              </a:lnSpc>
              <a:buNone/>
              <a:defRPr/>
            </a:pPr>
            <a:r>
              <a:rPr lang="ja-JP" altLang="en-US" sz="1600" dirty="0">
                <a:solidFill>
                  <a:prstClr val="black"/>
                </a:solidFill>
                <a:latin typeface="メイリオ" panose="020B0604030504040204" pitchFamily="50" charset="-128"/>
                <a:ea typeface="メイリオ" panose="020B0604030504040204" pitchFamily="50" charset="-128"/>
              </a:rPr>
              <a:t>　　となること。</a:t>
            </a:r>
          </a:p>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3</a:t>
            </a:r>
            <a:r>
              <a:rPr lang="ja-JP" altLang="en-US" sz="1800" dirty="0">
                <a:solidFill>
                  <a:prstClr val="black"/>
                </a:solidFill>
                <a:latin typeface="メイリオ" panose="020B0604030504040204" pitchFamily="50" charset="-128"/>
                <a:ea typeface="メイリオ" panose="020B0604030504040204" pitchFamily="50" charset="-128"/>
              </a:rPr>
              <a:t>）成熟度</a:t>
            </a:r>
          </a:p>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4</a:t>
            </a:r>
            <a:r>
              <a:rPr lang="ja-JP" altLang="en-US"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srgbClr val="0000CC"/>
                </a:solidFill>
                <a:latin typeface="メイリオ" panose="020B0604030504040204" pitchFamily="50" charset="-128"/>
                <a:ea typeface="メイリオ" panose="020B0604030504040204" pitchFamily="50" charset="-128"/>
              </a:rPr>
              <a:t>丁寧さと一貫性</a:t>
            </a:r>
          </a:p>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5</a:t>
            </a:r>
            <a:r>
              <a:rPr lang="ja-JP" altLang="en-US" sz="1800" dirty="0">
                <a:solidFill>
                  <a:prstClr val="black"/>
                </a:solidFill>
                <a:latin typeface="メイリオ" panose="020B0604030504040204" pitchFamily="50" charset="-128"/>
                <a:ea typeface="メイリオ" panose="020B0604030504040204" pitchFamily="50" charset="-128"/>
              </a:rPr>
              <a:t>）積極性</a:t>
            </a:r>
          </a:p>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6</a:t>
            </a:r>
            <a:r>
              <a:rPr lang="ja-JP" altLang="en-US" sz="1800" dirty="0">
                <a:solidFill>
                  <a:prstClr val="black"/>
                </a:solidFill>
                <a:latin typeface="メイリオ" panose="020B0604030504040204" pitchFamily="50" charset="-128"/>
                <a:ea typeface="メイリオ" panose="020B0604030504040204" pitchFamily="50" charset="-128"/>
              </a:rPr>
              <a:t>）専門性</a:t>
            </a:r>
          </a:p>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7</a:t>
            </a:r>
            <a:r>
              <a:rPr lang="ja-JP" altLang="en-US" sz="1800" dirty="0">
                <a:solidFill>
                  <a:prstClr val="black"/>
                </a:solidFill>
                <a:latin typeface="メイリオ" panose="020B0604030504040204" pitchFamily="50" charset="-128"/>
                <a:ea typeface="メイリオ" panose="020B0604030504040204" pitchFamily="50" charset="-128"/>
              </a:rPr>
              <a:t>）健康な心身</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a:lnSpc>
                <a:spcPts val="1500"/>
              </a:lnSpc>
              <a:buNone/>
              <a:defRPr/>
            </a:pPr>
            <a:r>
              <a:rPr lang="en-US" altLang="ja-JP" sz="1800" dirty="0">
                <a:solidFill>
                  <a:prstClr val="black"/>
                </a:solidFill>
                <a:latin typeface="メイリオ" panose="020B0604030504040204" pitchFamily="50" charset="-128"/>
                <a:ea typeface="メイリオ" panose="020B0604030504040204" pitchFamily="50" charset="-128"/>
              </a:rPr>
              <a:t>8</a:t>
            </a:r>
            <a:r>
              <a:rPr lang="ja-JP" altLang="en-US" sz="1800" dirty="0">
                <a:solidFill>
                  <a:prstClr val="black"/>
                </a:solidFill>
                <a:latin typeface="メイリオ" panose="020B0604030504040204" pitchFamily="50" charset="-128"/>
                <a:ea typeface="メイリオ" panose="020B0604030504040204" pitchFamily="50" charset="-128"/>
              </a:rPr>
              <a:t>）エクササイズ　</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a:lnSpc>
                <a:spcPts val="1500"/>
              </a:lnSpc>
              <a:buNone/>
              <a:defRPr/>
            </a:pPr>
            <a:r>
              <a:rPr lang="ja-JP" altLang="en-US" sz="1600" dirty="0">
                <a:solidFill>
                  <a:prstClr val="black"/>
                </a:solidFill>
                <a:latin typeface="メイリオ" panose="020B0604030504040204" pitchFamily="50" charset="-128"/>
                <a:ea typeface="メイリオ" panose="020B0604030504040204" pitchFamily="50" charset="-128"/>
              </a:rPr>
              <a:t>　　</a:t>
            </a:r>
            <a:r>
              <a:rPr lang="ja-JP" altLang="en-US" sz="1600" dirty="0">
                <a:solidFill>
                  <a:srgbClr val="0000CC"/>
                </a:solidFill>
                <a:latin typeface="メイリオ" panose="020B0604030504040204" pitchFamily="50" charset="-128"/>
                <a:ea typeface="メイリオ" panose="020B0604030504040204" pitchFamily="50" charset="-128"/>
              </a:rPr>
              <a:t>必要な訓練</a:t>
            </a:r>
            <a:r>
              <a:rPr lang="ja-JP" altLang="en-US"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継続的な練習</a:t>
            </a:r>
            <a:r>
              <a:rPr lang="ja-JP" altLang="en-US" sz="1600" dirty="0">
                <a:solidFill>
                  <a:prstClr val="black"/>
                </a:solidFill>
                <a:latin typeface="メイリオ" panose="020B0604030504040204" pitchFamily="50" charset="-128"/>
                <a:ea typeface="メイリオ" panose="020B0604030504040204" pitchFamily="50" charset="-128"/>
              </a:rPr>
              <a:t>や研鑽</a:t>
            </a:r>
            <a:endParaRPr lang="en-US" altLang="ja-JP" sz="1600" dirty="0">
              <a:solidFill>
                <a:prstClr val="black"/>
              </a:solidFill>
              <a:latin typeface="メイリオ" panose="020B0604030504040204" pitchFamily="50" charset="-128"/>
              <a:ea typeface="メイリオ" panose="020B0604030504040204" pitchFamily="50" charset="-128"/>
            </a:endParaRPr>
          </a:p>
          <a:p>
            <a:pPr marL="0" indent="0">
              <a:lnSpc>
                <a:spcPts val="1500"/>
              </a:lnSpc>
              <a:buNone/>
              <a:defRPr/>
            </a:pPr>
            <a:r>
              <a:rPr lang="ja-JP" altLang="en-US" sz="1600" dirty="0">
                <a:solidFill>
                  <a:prstClr val="black"/>
                </a:solidFill>
                <a:latin typeface="メイリオ" panose="020B0604030504040204" pitchFamily="50" charset="-128"/>
                <a:ea typeface="メイリオ" panose="020B0604030504040204" pitchFamily="50" charset="-128"/>
              </a:rPr>
              <a:t>　 （日々のトレーニング）</a:t>
            </a: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プール・ライフガードに求められること</a:t>
            </a:r>
          </a:p>
        </p:txBody>
      </p:sp>
      <p:sp>
        <p:nvSpPr>
          <p:cNvPr id="12" name="テキスト ボックス 11">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プール・ライフガードの役割</a:t>
            </a:r>
          </a:p>
        </p:txBody>
      </p:sp>
      <p:sp useBgFill="1">
        <p:nvSpPr>
          <p:cNvPr id="13" name="テキスト ボックス 12">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P47</a:t>
            </a:r>
            <a:endParaRPr kumimoji="1" lang="ja-JP" altLang="en-US" dirty="0"/>
          </a:p>
        </p:txBody>
      </p:sp>
      <p:sp>
        <p:nvSpPr>
          <p:cNvPr id="15" name="コンテンツ プレースホルダー 2">
            <a:extLst>
              <a:ext uri="{FF2B5EF4-FFF2-40B4-BE49-F238E27FC236}">
                <a16:creationId xmlns:a16="http://schemas.microsoft.com/office/drawing/2014/main" id="{E0E7F7E6-6019-40B2-993A-2502C20E498E}"/>
              </a:ext>
            </a:extLst>
          </p:cNvPr>
          <p:cNvSpPr txBox="1">
            <a:spLocks/>
          </p:cNvSpPr>
          <p:nvPr/>
        </p:nvSpPr>
        <p:spPr>
          <a:xfrm>
            <a:off x="4739994" y="2112138"/>
            <a:ext cx="4106893" cy="46106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en-US" altLang="ja-JP" sz="1800" dirty="0">
                <a:solidFill>
                  <a:prstClr val="black"/>
                </a:solidFill>
                <a:latin typeface="メイリオ" panose="020B0604030504040204" pitchFamily="50" charset="-128"/>
                <a:ea typeface="メイリオ" panose="020B0604030504040204" pitchFamily="50" charset="-128"/>
              </a:rPr>
              <a:t> 9</a:t>
            </a:r>
            <a:r>
              <a:rPr lang="ja-JP" altLang="en-US" sz="1800" dirty="0">
                <a:solidFill>
                  <a:prstClr val="black"/>
                </a:solidFill>
                <a:latin typeface="メイリオ" panose="020B0604030504040204" pitchFamily="50" charset="-128"/>
                <a:ea typeface="メイリオ" panose="020B0604030504040204" pitchFamily="50" charset="-128"/>
              </a:rPr>
              <a:t>）食事と</a:t>
            </a:r>
            <a:r>
              <a:rPr lang="ja-JP" altLang="en-US" sz="1800" dirty="0">
                <a:solidFill>
                  <a:srgbClr val="0000CC"/>
                </a:solidFill>
                <a:latin typeface="メイリオ" panose="020B0604030504040204" pitchFamily="50" charset="-128"/>
                <a:ea typeface="メイリオ" panose="020B0604030504040204" pitchFamily="50" charset="-128"/>
              </a:rPr>
              <a:t>適切な水分補給</a:t>
            </a:r>
          </a:p>
          <a:p>
            <a:pPr marL="0" indent="0">
              <a:buNone/>
              <a:defRPr/>
            </a:pPr>
            <a:r>
              <a:rPr lang="ja-JP" altLang="en-US" sz="1600" dirty="0">
                <a:solidFill>
                  <a:prstClr val="black"/>
                </a:solidFill>
                <a:latin typeface="メイリオ" panose="020B0604030504040204" pitchFamily="50" charset="-128"/>
                <a:ea typeface="メイリオ" panose="020B0604030504040204" pitchFamily="50" charset="-128"/>
              </a:rPr>
              <a:t>   　 規則正しい食事⇒十分な栄養摂取、</a:t>
            </a:r>
            <a:endParaRPr lang="en-US" altLang="ja-JP" sz="1600" dirty="0">
              <a:solidFill>
                <a:prstClr val="black"/>
              </a:solidFill>
              <a:latin typeface="メイリオ" panose="020B0604030504040204" pitchFamily="50" charset="-128"/>
              <a:ea typeface="メイリオ" panose="020B0604030504040204" pitchFamily="50" charset="-128"/>
            </a:endParaRPr>
          </a:p>
          <a:p>
            <a:pPr marL="0" indent="0">
              <a:lnSpc>
                <a:spcPts val="1500"/>
              </a:lnSpc>
              <a:buNone/>
              <a:defRPr/>
            </a:pPr>
            <a:r>
              <a:rPr lang="ja-JP" altLang="en-US" sz="1600" dirty="0">
                <a:solidFill>
                  <a:prstClr val="black"/>
                </a:solidFill>
                <a:latin typeface="メイリオ" panose="020B0604030504040204" pitchFamily="50" charset="-128"/>
                <a:ea typeface="メイリオ" panose="020B0604030504040204" pitchFamily="50" charset="-128"/>
              </a:rPr>
              <a:t>       こまめに水分補給をすること。</a:t>
            </a:r>
          </a:p>
          <a:p>
            <a:pPr marL="0" indent="0">
              <a:buNone/>
              <a:defRPr/>
            </a:pPr>
            <a:r>
              <a:rPr lang="en-US" altLang="ja-JP" sz="1800" dirty="0">
                <a:solidFill>
                  <a:prstClr val="black"/>
                </a:solidFill>
                <a:latin typeface="メイリオ" panose="020B0604030504040204" pitchFamily="50" charset="-128"/>
                <a:ea typeface="メイリオ" panose="020B0604030504040204" pitchFamily="50" charset="-128"/>
              </a:rPr>
              <a:t>10</a:t>
            </a:r>
            <a:r>
              <a:rPr lang="ja-JP" altLang="en-US"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srgbClr val="0000CC"/>
                </a:solidFill>
                <a:latin typeface="メイリオ" panose="020B0604030504040204" pitchFamily="50" charset="-128"/>
                <a:ea typeface="メイリオ" panose="020B0604030504040204" pitchFamily="50" charset="-128"/>
              </a:rPr>
              <a:t>十分な休息</a:t>
            </a:r>
          </a:p>
          <a:p>
            <a:pPr marL="0" indent="0">
              <a:buNone/>
              <a:defRPr/>
            </a:pPr>
            <a:r>
              <a:rPr lang="ja-JP" altLang="en-US" sz="1600" dirty="0">
                <a:solidFill>
                  <a:prstClr val="black"/>
                </a:solidFill>
                <a:latin typeface="メイリオ" panose="020B0604030504040204" pitchFamily="50" charset="-128"/>
                <a:ea typeface="メイリオ" panose="020B0604030504040204" pitchFamily="50" charset="-128"/>
              </a:rPr>
              <a:t>  　  業務中の休憩時、勤務のない休日には</a:t>
            </a:r>
            <a:endParaRPr lang="en-US" altLang="ja-JP" sz="1600" dirty="0">
              <a:solidFill>
                <a:prstClr val="black"/>
              </a:solidFill>
              <a:latin typeface="メイリオ" panose="020B0604030504040204" pitchFamily="50" charset="-128"/>
              <a:ea typeface="メイリオ" panose="020B0604030504040204" pitchFamily="50" charset="-128"/>
            </a:endParaRPr>
          </a:p>
          <a:p>
            <a:pPr marL="0" indent="0">
              <a:buNone/>
              <a:defRPr/>
            </a:pPr>
            <a:r>
              <a:rPr lang="en-US" altLang="ja-JP" sz="16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    しっかりと心身を休めること。</a:t>
            </a:r>
          </a:p>
          <a:p>
            <a:pPr marL="0" indent="0">
              <a:buNone/>
              <a:defRPr/>
            </a:pPr>
            <a:r>
              <a:rPr lang="ja-JP" altLang="en-US" sz="1600" dirty="0">
                <a:solidFill>
                  <a:prstClr val="black"/>
                </a:solidFill>
                <a:latin typeface="メイリオ" panose="020B0604030504040204" pitchFamily="50" charset="-128"/>
                <a:ea typeface="メイリオ" panose="020B0604030504040204" pitchFamily="50" charset="-128"/>
              </a:rPr>
              <a:t>　  　⇒ 集中力の維持・向上</a:t>
            </a:r>
          </a:p>
          <a:p>
            <a:pPr marL="0" indent="0">
              <a:buNone/>
              <a:defRPr/>
            </a:pPr>
            <a:r>
              <a:rPr lang="en-US" altLang="ja-JP" sz="1800" dirty="0">
                <a:solidFill>
                  <a:prstClr val="black"/>
                </a:solidFill>
                <a:latin typeface="メイリオ" panose="020B0604030504040204" pitchFamily="50" charset="-128"/>
                <a:ea typeface="メイリオ" panose="020B0604030504040204" pitchFamily="50" charset="-128"/>
              </a:rPr>
              <a:t>11</a:t>
            </a:r>
            <a:r>
              <a:rPr lang="ja-JP" altLang="en-US" sz="1800" dirty="0">
                <a:solidFill>
                  <a:prstClr val="black"/>
                </a:solidFill>
                <a:latin typeface="メイリオ" panose="020B0604030504040204" pitchFamily="50" charset="-128"/>
                <a:ea typeface="メイリオ" panose="020B0604030504040204" pitchFamily="50" charset="-128"/>
              </a:rPr>
              <a:t>）太陽光線から身体を守る</a:t>
            </a:r>
          </a:p>
          <a:p>
            <a:pPr marL="0" indent="0">
              <a:buNone/>
              <a:defRPr/>
            </a:pPr>
            <a:r>
              <a:rPr lang="ja-JP" altLang="en-US" sz="1600" dirty="0">
                <a:solidFill>
                  <a:prstClr val="black"/>
                </a:solidFill>
                <a:latin typeface="メイリオ" panose="020B0604030504040204" pitchFamily="50" charset="-128"/>
                <a:ea typeface="メイリオ" panose="020B0604030504040204" pitchFamily="50" charset="-128"/>
              </a:rPr>
              <a:t>　　　専用のｷｬｯﾌﾟ</a:t>
            </a:r>
            <a:r>
              <a:rPr lang="en-US" altLang="ja-JP"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rPr>
              <a:t>ｱｲｳｪｱ</a:t>
            </a:r>
            <a:r>
              <a:rPr lang="en-US" altLang="ja-JP"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rPr>
              <a:t>ｻﾝｸﾞﾗｽ</a:t>
            </a:r>
            <a:r>
              <a:rPr lang="en-US" altLang="ja-JP"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rPr>
              <a:t>長袖ｼｬﾂ、</a:t>
            </a:r>
            <a:endParaRPr lang="en-US" altLang="ja-JP" sz="1600" dirty="0">
              <a:solidFill>
                <a:prstClr val="black"/>
              </a:solidFill>
              <a:latin typeface="メイリオ" panose="020B0604030504040204" pitchFamily="50" charset="-128"/>
              <a:ea typeface="メイリオ" panose="020B0604030504040204" pitchFamily="50" charset="-128"/>
            </a:endParaRPr>
          </a:p>
          <a:p>
            <a:pPr marL="0" indent="0">
              <a:buNone/>
              <a:defRPr/>
            </a:pPr>
            <a:r>
              <a:rPr lang="ja-JP" altLang="en-US" sz="1600" dirty="0">
                <a:solidFill>
                  <a:prstClr val="black"/>
                </a:solidFill>
                <a:latin typeface="メイリオ" panose="020B0604030504040204" pitchFamily="50" charset="-128"/>
                <a:ea typeface="メイリオ" panose="020B0604030504040204" pitchFamily="50" charset="-128"/>
              </a:rPr>
              <a:t>　　　ﾀﾜｰでの日除け ⇒ </a:t>
            </a:r>
            <a:r>
              <a:rPr lang="ja-JP" altLang="en-US" sz="1600" dirty="0">
                <a:solidFill>
                  <a:srgbClr val="0000CC"/>
                </a:solidFill>
                <a:latin typeface="メイリオ" panose="020B0604030504040204" pitchFamily="50" charset="-128"/>
                <a:ea typeface="メイリオ" panose="020B0604030504040204" pitchFamily="50" charset="-128"/>
              </a:rPr>
              <a:t>紫外線から守る</a:t>
            </a:r>
          </a:p>
          <a:p>
            <a:pPr marL="0" indent="0">
              <a:buNone/>
              <a:defRPr/>
            </a:pPr>
            <a:r>
              <a:rPr lang="en-US" altLang="ja-JP" sz="1800" dirty="0">
                <a:solidFill>
                  <a:prstClr val="black"/>
                </a:solidFill>
                <a:latin typeface="メイリオ" panose="020B0604030504040204" pitchFamily="50" charset="-128"/>
                <a:ea typeface="メイリオ" panose="020B0604030504040204" pitchFamily="50" charset="-128"/>
              </a:rPr>
              <a:t>12</a:t>
            </a:r>
            <a:r>
              <a:rPr lang="ja-JP" altLang="en-US" sz="1800" dirty="0">
                <a:solidFill>
                  <a:prstClr val="black"/>
                </a:solidFill>
                <a:latin typeface="メイリオ" panose="020B0604030504040204" pitchFamily="50" charset="-128"/>
                <a:ea typeface="メイリオ" panose="020B0604030504040204" pitchFamily="50" charset="-128"/>
              </a:rPr>
              <a:t>）</a:t>
            </a:r>
            <a:r>
              <a:rPr lang="ja-JP" altLang="en-US" sz="1800" dirty="0">
                <a:solidFill>
                  <a:srgbClr val="0000CC"/>
                </a:solidFill>
                <a:latin typeface="メイリオ" panose="020B0604030504040204" pitchFamily="50" charset="-128"/>
                <a:ea typeface="メイリオ" panose="020B0604030504040204" pitchFamily="50" charset="-128"/>
              </a:rPr>
              <a:t>感染防止</a:t>
            </a:r>
          </a:p>
          <a:p>
            <a:pPr marL="0" indent="0">
              <a:buNone/>
              <a:defRPr/>
            </a:pPr>
            <a:r>
              <a:rPr lang="ja-JP" altLang="en-US" sz="1600" dirty="0">
                <a:solidFill>
                  <a:prstClr val="black"/>
                </a:solidFill>
                <a:latin typeface="メイリオ" panose="020B0604030504040204" pitchFamily="50" charset="-128"/>
                <a:ea typeface="メイリオ" panose="020B0604030504040204" pitchFamily="50" charset="-128"/>
              </a:rPr>
              <a:t>　     素手で傷病者の血液や体液に触れる</a:t>
            </a:r>
            <a:endParaRPr lang="en-US" altLang="ja-JP" sz="1600" dirty="0">
              <a:solidFill>
                <a:prstClr val="black"/>
              </a:solidFill>
              <a:latin typeface="メイリオ" panose="020B0604030504040204" pitchFamily="50" charset="-128"/>
              <a:ea typeface="メイリオ" panose="020B0604030504040204" pitchFamily="50" charset="-128"/>
            </a:endParaRPr>
          </a:p>
          <a:p>
            <a:pPr marL="0" indent="0">
              <a:buNone/>
              <a:defRPr/>
            </a:pPr>
            <a:r>
              <a:rPr lang="en-US" altLang="ja-JP" sz="1600" dirty="0">
                <a:solidFill>
                  <a:prstClr val="black"/>
                </a:solidFill>
                <a:latin typeface="メイリオ" panose="020B0604030504040204" pitchFamily="50" charset="-128"/>
                <a:ea typeface="メイリオ" panose="020B0604030504040204" pitchFamily="50" charset="-128"/>
              </a:rPr>
              <a:t>        </a:t>
            </a:r>
            <a:r>
              <a:rPr lang="ja-JP" altLang="en-US" sz="1600" dirty="0">
                <a:solidFill>
                  <a:prstClr val="black"/>
                </a:solidFill>
                <a:latin typeface="メイリオ" panose="020B0604030504040204" pitchFamily="50" charset="-128"/>
                <a:ea typeface="メイリオ" panose="020B0604030504040204" pitchFamily="50" charset="-128"/>
              </a:rPr>
              <a:t>ことはできるだけ避ける。</a:t>
            </a:r>
          </a:p>
        </p:txBody>
      </p:sp>
    </p:spTree>
    <p:extLst>
      <p:ext uri="{BB962C8B-B14F-4D97-AF65-F5344CB8AC3E}">
        <p14:creationId xmlns:p14="http://schemas.microsoft.com/office/powerpoint/2010/main" val="3150441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2993287"/>
            <a:ext cx="6806531"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アイウェア（サングラス）の使用</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5124A5AA-2D89-4068-8464-F1F9E5FE8194}"/>
              </a:ext>
            </a:extLst>
          </p:cNvPr>
          <p:cNvSpPr txBox="1"/>
          <p:nvPr/>
        </p:nvSpPr>
        <p:spPr>
          <a:xfrm>
            <a:off x="1120463" y="1975624"/>
            <a:ext cx="7667740" cy="923330"/>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◆プール・ライフガードだと識別できること</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◆プールの環境を考慮すること</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◆清潔感のある身だしなみを心がけること</a:t>
            </a:r>
          </a:p>
        </p:txBody>
      </p:sp>
      <p:sp>
        <p:nvSpPr>
          <p:cNvPr id="10" name="テキスト ボックス 9">
            <a:extLst>
              <a:ext uri="{FF2B5EF4-FFF2-40B4-BE49-F238E27FC236}">
                <a16:creationId xmlns:a16="http://schemas.microsoft.com/office/drawing/2014/main" id="{B2FFC1C1-0D60-4974-8803-0C935848C9B5}"/>
              </a:ext>
            </a:extLst>
          </p:cNvPr>
          <p:cNvSpPr txBox="1"/>
          <p:nvPr/>
        </p:nvSpPr>
        <p:spPr>
          <a:xfrm>
            <a:off x="1120462" y="3435006"/>
            <a:ext cx="5911403"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a:t>
            </a:r>
            <a:r>
              <a:rPr lang="ja-JP" altLang="en-US" dirty="0">
                <a:solidFill>
                  <a:srgbClr val="0000CC"/>
                </a:solidFill>
                <a:latin typeface="メイリオ" panose="020B0604030504040204" pitchFamily="50" charset="-128"/>
                <a:ea typeface="メイリオ" panose="020B0604030504040204" pitchFamily="50" charset="-128"/>
              </a:rPr>
              <a:t>紫外線からから目を守る</a:t>
            </a:r>
            <a:r>
              <a:rPr lang="ja-JP" altLang="en-US" dirty="0">
                <a:latin typeface="メイリオ" panose="020B0604030504040204" pitchFamily="50" charset="-128"/>
                <a:ea typeface="メイリオ" panose="020B0604030504040204" pitchFamily="50" charset="-128"/>
              </a:rPr>
              <a:t>（目の日焼け）</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◆感染防止の役割も</a:t>
            </a:r>
            <a:endParaRPr lang="en-US" altLang="ja-JP"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21BE66C4-C23E-465A-8750-7D3AA1923C43}"/>
              </a:ext>
            </a:extLst>
          </p:cNvPr>
          <p:cNvSpPr txBox="1">
            <a:spLocks/>
          </p:cNvSpPr>
          <p:nvPr/>
        </p:nvSpPr>
        <p:spPr>
          <a:xfrm>
            <a:off x="633101" y="4178595"/>
            <a:ext cx="7716319"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フットウェア（シューズなど）の使用</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C9EF5908-94DB-4528-A04D-65CCBDE7E914}"/>
              </a:ext>
            </a:extLst>
          </p:cNvPr>
          <p:cNvSpPr txBox="1"/>
          <p:nvPr/>
        </p:nvSpPr>
        <p:spPr>
          <a:xfrm>
            <a:off x="1120462" y="4637186"/>
            <a:ext cx="7228958"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◆屋内プール ⇒ </a:t>
            </a:r>
            <a:r>
              <a:rPr lang="ja-JP" altLang="en-US" dirty="0">
                <a:solidFill>
                  <a:srgbClr val="0000CC"/>
                </a:solidFill>
                <a:latin typeface="メイリオ" panose="020B0604030504040204" pitchFamily="50" charset="-128"/>
                <a:ea typeface="メイリオ" panose="020B0604030504040204" pitchFamily="50" charset="-128"/>
              </a:rPr>
              <a:t>皮膚がふやける</a:t>
            </a:r>
            <a:r>
              <a:rPr lang="ja-JP" altLang="en-US" dirty="0">
                <a:latin typeface="メイリオ" panose="020B0604030504040204" pitchFamily="50" charset="-128"/>
                <a:ea typeface="メイリオ" panose="020B0604030504040204" pitchFamily="50" charset="-128"/>
              </a:rPr>
              <a:t>ことで創傷等発症しやすくなる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◆屋外プール ⇒ </a:t>
            </a:r>
            <a:r>
              <a:rPr lang="ja-JP" altLang="en-US" dirty="0">
                <a:solidFill>
                  <a:srgbClr val="0000CC"/>
                </a:solidFill>
                <a:latin typeface="メイリオ" panose="020B0604030504040204" pitchFamily="50" charset="-128"/>
                <a:ea typeface="メイリオ" panose="020B0604030504040204" pitchFamily="50" charset="-128"/>
              </a:rPr>
              <a:t>床面高温による熱傷</a:t>
            </a:r>
            <a:r>
              <a:rPr lang="ja-JP" altLang="en-US" dirty="0">
                <a:latin typeface="メイリオ" panose="020B0604030504040204" pitchFamily="50" charset="-128"/>
                <a:ea typeface="メイリオ" panose="020B0604030504040204" pitchFamily="50" charset="-128"/>
              </a:rPr>
              <a:t>の原因</a:t>
            </a:r>
            <a:endParaRPr lang="en-US" altLang="ja-JP" dirty="0">
              <a:latin typeface="メイリオ" panose="020B0604030504040204" pitchFamily="50" charset="-128"/>
              <a:ea typeface="メイリオ" panose="020B0604030504040204" pitchFamily="50" charset="-128"/>
            </a:endParaRPr>
          </a:p>
        </p:txBody>
      </p:sp>
      <p:sp>
        <p:nvSpPr>
          <p:cNvPr id="13" name="コンテンツ プレースホルダー 2">
            <a:extLst>
              <a:ext uri="{FF2B5EF4-FFF2-40B4-BE49-F238E27FC236}">
                <a16:creationId xmlns:a16="http://schemas.microsoft.com/office/drawing/2014/main" id="{58EED74B-9C65-4B8E-A3DF-80C83304940B}"/>
              </a:ext>
            </a:extLst>
          </p:cNvPr>
          <p:cNvSpPr txBox="1">
            <a:spLocks/>
          </p:cNvSpPr>
          <p:nvPr/>
        </p:nvSpPr>
        <p:spPr>
          <a:xfrm>
            <a:off x="633101" y="5562859"/>
            <a:ext cx="7716319"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4.</a:t>
            </a:r>
            <a:r>
              <a:rPr lang="ja-JP" altLang="en-US" sz="2400" b="1" dirty="0">
                <a:solidFill>
                  <a:prstClr val="black"/>
                </a:solidFill>
                <a:latin typeface="メイリオ" panose="020B0604030504040204" pitchFamily="50" charset="-128"/>
                <a:ea typeface="メイリオ" panose="020B0604030504040204" pitchFamily="50" charset="-128"/>
              </a:rPr>
              <a:t>そのほかに常に携帯すべきもの</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15CD98F6-F1D7-440C-83D1-2D5C90A81501}"/>
              </a:ext>
            </a:extLst>
          </p:cNvPr>
          <p:cNvSpPr txBox="1"/>
          <p:nvPr/>
        </p:nvSpPr>
        <p:spPr>
          <a:xfrm>
            <a:off x="1120462" y="6024210"/>
            <a:ext cx="6389579"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a:t>
            </a:r>
            <a:r>
              <a:rPr lang="ja-JP" altLang="en-US" dirty="0">
                <a:solidFill>
                  <a:srgbClr val="0000CC"/>
                </a:solidFill>
                <a:latin typeface="メイリオ" panose="020B0604030504040204" pitchFamily="50" charset="-128"/>
                <a:ea typeface="メイリオ" panose="020B0604030504040204" pitchFamily="50" charset="-128"/>
              </a:rPr>
              <a:t>ホイッスル</a:t>
            </a:r>
            <a:r>
              <a:rPr lang="ja-JP" altLang="en-US" dirty="0">
                <a:latin typeface="メイリオ" panose="020B0604030504040204" pitchFamily="50" charset="-128"/>
                <a:ea typeface="メイリオ" panose="020B0604030504040204" pitchFamily="50" charset="-128"/>
              </a:rPr>
              <a:t> ⇒ コミュニケーションツール</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a:t>
            </a:r>
            <a:r>
              <a:rPr lang="ja-JP" altLang="en-US" dirty="0">
                <a:solidFill>
                  <a:srgbClr val="0000CC"/>
                </a:solidFill>
                <a:latin typeface="メイリオ" panose="020B0604030504040204" pitchFamily="50" charset="-128"/>
                <a:ea typeface="メイリオ" panose="020B0604030504040204" pitchFamily="50" charset="-128"/>
              </a:rPr>
              <a:t>レサシテーションマスク</a:t>
            </a:r>
            <a:r>
              <a:rPr lang="ja-JP" altLang="en-US" dirty="0">
                <a:latin typeface="メイリオ" panose="020B0604030504040204" pitchFamily="50" charset="-128"/>
                <a:ea typeface="メイリオ" panose="020B0604030504040204" pitchFamily="50" charset="-128"/>
              </a:rPr>
              <a:t>、</a:t>
            </a:r>
            <a:r>
              <a:rPr lang="ja-JP" altLang="en-US" dirty="0">
                <a:solidFill>
                  <a:srgbClr val="0000CC"/>
                </a:solidFill>
                <a:latin typeface="メイリオ" panose="020B0604030504040204" pitchFamily="50" charset="-128"/>
                <a:ea typeface="メイリオ" panose="020B0604030504040204" pitchFamily="50" charset="-128"/>
              </a:rPr>
              <a:t>グローブ </a:t>
            </a:r>
            <a:r>
              <a:rPr lang="ja-JP" altLang="en-US" dirty="0">
                <a:latin typeface="メイリオ" panose="020B0604030504040204" pitchFamily="50" charset="-128"/>
                <a:ea typeface="メイリオ" panose="020B0604030504040204" pitchFamily="50" charset="-128"/>
              </a:rPr>
              <a:t>⇒ 感染防止</a:t>
            </a:r>
            <a:endParaRPr lang="en-US" altLang="ja-JP"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14"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ユニフォームの使用</a:t>
            </a:r>
          </a:p>
        </p:txBody>
      </p:sp>
      <p:sp>
        <p:nvSpPr>
          <p:cNvPr id="17" name="テキスト ボックス 1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プール・ライフガードのユニフォーム</a:t>
            </a:r>
          </a:p>
        </p:txBody>
      </p:sp>
      <p:sp useBgFill="1">
        <p:nvSpPr>
          <p:cNvPr id="18" name="テキスト ボックス 17">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19" name="テキスト ボックス 18"/>
          <p:cNvSpPr txBox="1"/>
          <p:nvPr/>
        </p:nvSpPr>
        <p:spPr>
          <a:xfrm>
            <a:off x="44304" y="549928"/>
            <a:ext cx="1076158" cy="369332"/>
          </a:xfrm>
          <a:prstGeom prst="rect">
            <a:avLst/>
          </a:prstGeom>
          <a:noFill/>
        </p:spPr>
        <p:txBody>
          <a:bodyPr wrap="square" rtlCol="0">
            <a:spAutoFit/>
          </a:bodyPr>
          <a:lstStyle/>
          <a:p>
            <a:r>
              <a:rPr kumimoji="1" lang="en-US" altLang="ja-JP" dirty="0"/>
              <a:t>P48</a:t>
            </a:r>
            <a:r>
              <a:rPr kumimoji="1" lang="ja-JP" altLang="en-US" dirty="0" err="1"/>
              <a:t>、</a:t>
            </a:r>
            <a:r>
              <a:rPr kumimoji="1" lang="en-US" altLang="ja-JP" dirty="0"/>
              <a:t>P49</a:t>
            </a:r>
          </a:p>
        </p:txBody>
      </p:sp>
      <p:pic>
        <p:nvPicPr>
          <p:cNvPr id="2" name="図 1"/>
          <p:cNvPicPr>
            <a:picLocks noChangeAspect="1"/>
          </p:cNvPicPr>
          <p:nvPr/>
        </p:nvPicPr>
        <p:blipFill>
          <a:blip r:embed="rId3"/>
          <a:stretch>
            <a:fillRect/>
          </a:stretch>
        </p:blipFill>
        <p:spPr>
          <a:xfrm>
            <a:off x="6284016" y="1454168"/>
            <a:ext cx="1226025" cy="1709362"/>
          </a:xfrm>
          <a:prstGeom prst="rect">
            <a:avLst/>
          </a:prstGeom>
        </p:spPr>
      </p:pic>
      <p:pic>
        <p:nvPicPr>
          <p:cNvPr id="3" name="図 2"/>
          <p:cNvPicPr>
            <a:picLocks noChangeAspect="1"/>
          </p:cNvPicPr>
          <p:nvPr/>
        </p:nvPicPr>
        <p:blipFill>
          <a:blip r:embed="rId4"/>
          <a:stretch>
            <a:fillRect/>
          </a:stretch>
        </p:blipFill>
        <p:spPr>
          <a:xfrm>
            <a:off x="7610195" y="1449767"/>
            <a:ext cx="1146664" cy="1713763"/>
          </a:xfrm>
          <a:prstGeom prst="rect">
            <a:avLst/>
          </a:prstGeom>
        </p:spPr>
      </p:pic>
      <p:pic>
        <p:nvPicPr>
          <p:cNvPr id="4" name="図 3"/>
          <p:cNvPicPr>
            <a:picLocks noChangeAspect="1"/>
          </p:cNvPicPr>
          <p:nvPr/>
        </p:nvPicPr>
        <p:blipFill>
          <a:blip r:embed="rId5"/>
          <a:stretch>
            <a:fillRect/>
          </a:stretch>
        </p:blipFill>
        <p:spPr>
          <a:xfrm>
            <a:off x="7610195" y="3408630"/>
            <a:ext cx="1146664" cy="1242219"/>
          </a:xfrm>
          <a:prstGeom prst="rect">
            <a:avLst/>
          </a:prstGeom>
        </p:spPr>
      </p:pic>
      <p:pic>
        <p:nvPicPr>
          <p:cNvPr id="5" name="図 4"/>
          <p:cNvPicPr>
            <a:picLocks noChangeAspect="1"/>
          </p:cNvPicPr>
          <p:nvPr/>
        </p:nvPicPr>
        <p:blipFill>
          <a:blip r:embed="rId6"/>
          <a:stretch>
            <a:fillRect/>
          </a:stretch>
        </p:blipFill>
        <p:spPr>
          <a:xfrm>
            <a:off x="7610195" y="5067640"/>
            <a:ext cx="1146664" cy="876582"/>
          </a:xfrm>
          <a:prstGeom prst="rect">
            <a:avLst/>
          </a:prstGeom>
        </p:spPr>
      </p:pic>
      <p:pic>
        <p:nvPicPr>
          <p:cNvPr id="6" name="図 5"/>
          <p:cNvPicPr>
            <a:picLocks noChangeAspect="1"/>
          </p:cNvPicPr>
          <p:nvPr/>
        </p:nvPicPr>
        <p:blipFill>
          <a:blip r:embed="rId7"/>
          <a:stretch>
            <a:fillRect/>
          </a:stretch>
        </p:blipFill>
        <p:spPr>
          <a:xfrm>
            <a:off x="7610195" y="6009638"/>
            <a:ext cx="1134025" cy="701233"/>
          </a:xfrm>
          <a:prstGeom prst="rect">
            <a:avLst/>
          </a:prstGeom>
        </p:spPr>
      </p:pic>
      <p:pic>
        <p:nvPicPr>
          <p:cNvPr id="7" name="図 6"/>
          <p:cNvPicPr>
            <a:picLocks noChangeAspect="1"/>
          </p:cNvPicPr>
          <p:nvPr/>
        </p:nvPicPr>
        <p:blipFill>
          <a:blip r:embed="rId8"/>
          <a:stretch>
            <a:fillRect/>
          </a:stretch>
        </p:blipFill>
        <p:spPr>
          <a:xfrm>
            <a:off x="6358083" y="5076111"/>
            <a:ext cx="1151958" cy="885728"/>
          </a:xfrm>
          <a:prstGeom prst="rect">
            <a:avLst/>
          </a:prstGeom>
        </p:spPr>
      </p:pic>
    </p:spTree>
    <p:extLst>
      <p:ext uri="{BB962C8B-B14F-4D97-AF65-F5344CB8AC3E}">
        <p14:creationId xmlns:p14="http://schemas.microsoft.com/office/powerpoint/2010/main" val="2146311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120462" y="2047486"/>
            <a:ext cx="5139272" cy="2282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①ホイッスル（表</a:t>
            </a:r>
            <a:r>
              <a:rPr lang="en-US" altLang="ja-JP" sz="2000" dirty="0">
                <a:solidFill>
                  <a:prstClr val="black"/>
                </a:solidFill>
                <a:latin typeface="メイリオ" panose="020B0604030504040204" pitchFamily="50" charset="-128"/>
                <a:ea typeface="メイリオ" panose="020B0604030504040204" pitchFamily="50" charset="-128"/>
              </a:rPr>
              <a:t>5-1</a:t>
            </a:r>
            <a:r>
              <a:rPr lang="ja-JP" altLang="en-US" sz="2000" dirty="0">
                <a:solidFill>
                  <a:prstClr val="black"/>
                </a:solidFill>
                <a:latin typeface="メイリオ" panose="020B0604030504040204" pitchFamily="50" charset="-128"/>
                <a:ea typeface="メイリオ" panose="020B0604030504040204" pitchFamily="50" charset="-128"/>
              </a:rPr>
              <a:t>）</a:t>
            </a:r>
            <a:r>
              <a:rPr lang="en-US" altLang="ja-JP" sz="2000" dirty="0">
                <a:solidFill>
                  <a:prstClr val="black"/>
                </a:solidFill>
                <a:latin typeface="メイリオ" panose="020B0604030504040204" pitchFamily="50" charset="-128"/>
                <a:ea typeface="メイリオ" panose="020B0604030504040204" pitchFamily="50" charset="-128"/>
              </a:rPr>
              <a:t> </a:t>
            </a:r>
          </a:p>
          <a:p>
            <a:pPr marL="0" indent="0" defTabSz="685800">
              <a:spcBef>
                <a:spcPts val="750"/>
              </a:spcBef>
              <a:buNone/>
              <a:defRPr/>
            </a:pPr>
            <a:r>
              <a:rPr lang="en-US" altLang="ja-JP" sz="2000" dirty="0">
                <a:solidFill>
                  <a:prstClr val="black"/>
                </a:solidFill>
                <a:latin typeface="メイリオ" panose="020B0604030504040204" pitchFamily="50" charset="-128"/>
                <a:ea typeface="メイリオ" panose="020B0604030504040204" pitchFamily="50" charset="-128"/>
              </a:rPr>
              <a:t>    </a:t>
            </a:r>
            <a:r>
              <a:rPr lang="ja-JP" altLang="en-US" sz="2000" dirty="0">
                <a:solidFill>
                  <a:prstClr val="black"/>
                </a:solidFill>
                <a:latin typeface="メイリオ" panose="020B0604030504040204" pitchFamily="50" charset="-128"/>
                <a:ea typeface="メイリオ" panose="020B0604030504040204" pitchFamily="50" charset="-128"/>
              </a:rPr>
              <a:t>・利用者に不快な思いをさせない使い方</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・緊急時対応計画（</a:t>
            </a:r>
            <a:r>
              <a:rPr lang="en-US" altLang="ja-JP" sz="2000" dirty="0">
                <a:solidFill>
                  <a:prstClr val="black"/>
                </a:solidFill>
                <a:latin typeface="メイリオ" panose="020B0604030504040204" pitchFamily="50" charset="-128"/>
                <a:ea typeface="メイリオ" panose="020B0604030504040204" pitchFamily="50" charset="-128"/>
              </a:rPr>
              <a:t>EAP</a:t>
            </a:r>
            <a:r>
              <a:rPr lang="ja-JP" altLang="en-US" sz="2000" dirty="0">
                <a:solidFill>
                  <a:prstClr val="black"/>
                </a:solidFill>
                <a:latin typeface="メイリオ" panose="020B0604030504040204" pitchFamily="50" charset="-128"/>
                <a:ea typeface="メイリオ" panose="020B0604030504040204" pitchFamily="50" charset="-128"/>
              </a:rPr>
              <a:t>）実行合図</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②無線機（トランシーバー）</a:t>
            </a: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③メガホン</a:t>
            </a: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④携帯電話・</a:t>
            </a:r>
            <a:r>
              <a:rPr lang="en-US" altLang="ja-JP" sz="2000" dirty="0">
                <a:solidFill>
                  <a:prstClr val="black"/>
                </a:solidFill>
                <a:latin typeface="メイリオ" panose="020B0604030504040204" pitchFamily="50" charset="-128"/>
                <a:ea typeface="メイリオ" panose="020B0604030504040204" pitchFamily="50" charset="-128"/>
              </a:rPr>
              <a:t>PHS</a:t>
            </a:r>
          </a:p>
        </p:txBody>
      </p:sp>
      <p:pic>
        <p:nvPicPr>
          <p:cNvPr id="8" name="図 7">
            <a:extLst>
              <a:ext uri="{FF2B5EF4-FFF2-40B4-BE49-F238E27FC236}">
                <a16:creationId xmlns:a16="http://schemas.microsoft.com/office/drawing/2014/main" id="{86D2CA1A-5A87-42CC-98AF-B45DB607BB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3493" y="4418780"/>
            <a:ext cx="4735807" cy="2332267"/>
          </a:xfrm>
          <a:prstGeom prst="rect">
            <a:avLst/>
          </a:prstGeom>
          <a:ln>
            <a:solidFill>
              <a:srgbClr val="FF0000"/>
            </a:solidFill>
          </a:ln>
        </p:spPr>
      </p:pic>
      <p:sp>
        <p:nvSpPr>
          <p:cNvPr id="9" name="テキスト ボックス 8">
            <a:extLst>
              <a:ext uri="{FF2B5EF4-FFF2-40B4-BE49-F238E27FC236}">
                <a16:creationId xmlns:a16="http://schemas.microsoft.com/office/drawing/2014/main" id="{9A008BE8-64A2-4F25-AD52-6C3D42F40145}"/>
              </a:ext>
            </a:extLst>
          </p:cNvPr>
          <p:cNvSpPr txBox="1"/>
          <p:nvPr/>
        </p:nvSpPr>
        <p:spPr>
          <a:xfrm>
            <a:off x="6684119" y="5899096"/>
            <a:ext cx="2247441" cy="300082"/>
          </a:xfrm>
          <a:prstGeom prst="rect">
            <a:avLst/>
          </a:prstGeom>
          <a:solidFill>
            <a:schemeClr val="bg1"/>
          </a:solidFill>
        </p:spPr>
        <p:txBody>
          <a:bodyPr wrap="square" rtlCol="0">
            <a:spAutoFit/>
          </a:bodyPr>
          <a:lstStyle/>
          <a:p>
            <a:r>
              <a:rPr lang="ja-JP" altLang="en-US" sz="1350" dirty="0"/>
              <a:t>（必要に応じ</a:t>
            </a:r>
            <a:r>
              <a:rPr lang="en-US" altLang="ja-JP" sz="1350" dirty="0"/>
              <a:t>119</a:t>
            </a:r>
            <a:r>
              <a:rPr lang="ja-JP" altLang="en-US" sz="1350" dirty="0"/>
              <a:t>番通報）</a:t>
            </a: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1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コミュニケーション・ツールの利用</a:t>
            </a:r>
          </a:p>
        </p:txBody>
      </p:sp>
      <p:sp>
        <p:nvSpPr>
          <p:cNvPr id="12" name="テキスト ボックス 11">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プール・ライフガードのコミュニケーション方法</a:t>
            </a:r>
          </a:p>
        </p:txBody>
      </p:sp>
      <p:sp useBgFill="1">
        <p:nvSpPr>
          <p:cNvPr id="13" name="テキスト ボックス 12">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P50</a:t>
            </a:r>
            <a:r>
              <a:rPr kumimoji="1" lang="ja-JP" altLang="en-US" dirty="0" err="1"/>
              <a:t>、</a:t>
            </a:r>
            <a:r>
              <a:rPr kumimoji="1" lang="en-US" altLang="ja-JP" dirty="0"/>
              <a:t>P51</a:t>
            </a:r>
          </a:p>
        </p:txBody>
      </p:sp>
      <p:sp>
        <p:nvSpPr>
          <p:cNvPr id="16" name="角丸四角形吹き出し 15"/>
          <p:cNvSpPr/>
          <p:nvPr/>
        </p:nvSpPr>
        <p:spPr>
          <a:xfrm>
            <a:off x="7952992" y="5272448"/>
            <a:ext cx="801324" cy="371011"/>
          </a:xfrm>
          <a:prstGeom prst="wedgeRoundRectCallout">
            <a:avLst>
              <a:gd name="adj1" fmla="val -51166"/>
              <a:gd name="adj2" fmla="val 11109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メモ</a:t>
            </a:r>
          </a:p>
        </p:txBody>
      </p:sp>
    </p:spTree>
    <p:extLst>
      <p:ext uri="{BB962C8B-B14F-4D97-AF65-F5344CB8AC3E}">
        <p14:creationId xmlns:p14="http://schemas.microsoft.com/office/powerpoint/2010/main" val="3430169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CEFBD40-A1FF-40DD-9D2B-14207E3B0A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6016" y="2058147"/>
            <a:ext cx="3154708" cy="3942604"/>
          </a:xfrm>
          <a:prstGeom prst="rect">
            <a:avLst/>
          </a:prstGeom>
        </p:spPr>
      </p:pic>
      <p:pic>
        <p:nvPicPr>
          <p:cNvPr id="14" name="図 13">
            <a:extLst>
              <a:ext uri="{FF2B5EF4-FFF2-40B4-BE49-F238E27FC236}">
                <a16:creationId xmlns:a16="http://schemas.microsoft.com/office/drawing/2014/main" id="{0A629589-627B-469F-9B3B-8CA18FC86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8632" y="1434215"/>
            <a:ext cx="2452832" cy="2583993"/>
          </a:xfrm>
          <a:prstGeom prst="rect">
            <a:avLst/>
          </a:prstGeom>
        </p:spPr>
      </p:pic>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4"/>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ハンドシグナルの利用</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プール・ライフガードのコミュニケーション方法</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P52</a:t>
            </a:r>
          </a:p>
        </p:txBody>
      </p:sp>
      <p:sp>
        <p:nvSpPr>
          <p:cNvPr id="2" name="円/楕円 1"/>
          <p:cNvSpPr/>
          <p:nvPr/>
        </p:nvSpPr>
        <p:spPr>
          <a:xfrm>
            <a:off x="2004556" y="2239803"/>
            <a:ext cx="1691683" cy="115550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128108" y="2927100"/>
            <a:ext cx="2358396" cy="167962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訂正です：</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もっと手のひらを重ねて</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グローブでボールを</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キャッチするイメージ。</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b="1" dirty="0">
                <a:solidFill>
                  <a:prstClr val="black"/>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印ではありません。</a:t>
            </a:r>
          </a:p>
        </p:txBody>
      </p:sp>
      <p:pic>
        <p:nvPicPr>
          <p:cNvPr id="16" name="図 15">
            <a:extLst>
              <a:ext uri="{FF2B5EF4-FFF2-40B4-BE49-F238E27FC236}">
                <a16:creationId xmlns:a16="http://schemas.microsoft.com/office/drawing/2014/main" id="{72CF9BAC-1E44-479F-ABA3-DC8F9E45A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2827" y="4249937"/>
            <a:ext cx="3712319" cy="2556547"/>
          </a:xfrm>
          <a:prstGeom prst="rect">
            <a:avLst/>
          </a:prstGeom>
        </p:spPr>
      </p:pic>
      <p:sp>
        <p:nvSpPr>
          <p:cNvPr id="17" name="矢印: 左右 8">
            <a:extLst>
              <a:ext uri="{FF2B5EF4-FFF2-40B4-BE49-F238E27FC236}">
                <a16:creationId xmlns:a16="http://schemas.microsoft.com/office/drawing/2014/main" id="{2FAC8ED7-7F50-43DC-ABE8-C59540CAE4BA}"/>
              </a:ext>
            </a:extLst>
          </p:cNvPr>
          <p:cNvSpPr/>
          <p:nvPr/>
        </p:nvSpPr>
        <p:spPr>
          <a:xfrm rot="5400000">
            <a:off x="4785450" y="5122540"/>
            <a:ext cx="1049357" cy="148728"/>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4942827" y="3817665"/>
            <a:ext cx="3003437" cy="287981"/>
          </a:xfrm>
          <a:prstGeom prst="rect">
            <a:avLst/>
          </a:prstGeom>
          <a:solidFill>
            <a:schemeClr val="bg1"/>
          </a:solidFill>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応急手当が必要</a:t>
            </a:r>
          </a:p>
        </p:txBody>
      </p:sp>
      <p:sp>
        <p:nvSpPr>
          <p:cNvPr id="19" name="角丸四角形吹き出し 18"/>
          <p:cNvSpPr/>
          <p:nvPr/>
        </p:nvSpPr>
        <p:spPr>
          <a:xfrm>
            <a:off x="322360" y="2433874"/>
            <a:ext cx="984946" cy="371011"/>
          </a:xfrm>
          <a:prstGeom prst="wedgeRoundRectCallout">
            <a:avLst>
              <a:gd name="adj1" fmla="val 11952"/>
              <a:gd name="adj2" fmla="val 1006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訂正</a:t>
            </a:r>
            <a:endParaRPr kumimoji="1" lang="ja-JP" altLang="en-US" b="1" dirty="0">
              <a:solidFill>
                <a:schemeClr val="tx1"/>
              </a:solidFill>
            </a:endParaRPr>
          </a:p>
        </p:txBody>
      </p:sp>
      <p:sp>
        <p:nvSpPr>
          <p:cNvPr id="2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4726546" y="6468466"/>
            <a:ext cx="3928600" cy="350897"/>
          </a:xfrm>
          <a:prstGeom prst="rect">
            <a:avLst/>
          </a:prstGeom>
          <a:solidFill>
            <a:schemeClr val="bg1"/>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「緊急事態」　こぶしを上げ下げする。</a:t>
            </a:r>
          </a:p>
        </p:txBody>
      </p:sp>
      <p:sp>
        <p:nvSpPr>
          <p:cNvPr id="2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814832" y="5616957"/>
            <a:ext cx="3576863" cy="350897"/>
          </a:xfrm>
          <a:prstGeom prst="rect">
            <a:avLst/>
          </a:prstGeom>
          <a:solidFill>
            <a:schemeClr val="bg1"/>
          </a:solidFill>
          <a:ln>
            <a:noFill/>
          </a:ln>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「メッセージを受け取った」</a:t>
            </a:r>
          </a:p>
        </p:txBody>
      </p:sp>
    </p:spTree>
    <p:extLst>
      <p:ext uri="{BB962C8B-B14F-4D97-AF65-F5344CB8AC3E}">
        <p14:creationId xmlns:p14="http://schemas.microsoft.com/office/powerpoint/2010/main" val="1698813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ハンドシグナルの利用</a:t>
            </a:r>
          </a:p>
        </p:txBody>
      </p:sp>
      <p:sp>
        <p:nvSpPr>
          <p:cNvPr id="11" name="テキスト ボックス 1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プール・ライフガードのコミュニケーション方法</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P53</a:t>
            </a:r>
          </a:p>
        </p:txBody>
      </p:sp>
      <p:grpSp>
        <p:nvGrpSpPr>
          <p:cNvPr id="2" name="グループ化 1"/>
          <p:cNvGrpSpPr/>
          <p:nvPr/>
        </p:nvGrpSpPr>
        <p:grpSpPr>
          <a:xfrm>
            <a:off x="0" y="2169949"/>
            <a:ext cx="9144000" cy="3265435"/>
            <a:chOff x="0" y="2169949"/>
            <a:chExt cx="9144000" cy="3265435"/>
          </a:xfrm>
        </p:grpSpPr>
        <p:pic>
          <p:nvPicPr>
            <p:cNvPr id="14" name="図 13">
              <a:extLst>
                <a:ext uri="{FF2B5EF4-FFF2-40B4-BE49-F238E27FC236}">
                  <a16:creationId xmlns:a16="http://schemas.microsoft.com/office/drawing/2014/main" id="{58DF911E-C7ED-4988-BEA9-67C6078398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11693"/>
              <a:ext cx="9144000" cy="2897810"/>
            </a:xfrm>
            <a:prstGeom prst="rect">
              <a:avLst/>
            </a:prstGeom>
          </p:spPr>
        </p:pic>
        <p:pic>
          <p:nvPicPr>
            <p:cNvPr id="15" name="図 14">
              <a:extLst>
                <a:ext uri="{FF2B5EF4-FFF2-40B4-BE49-F238E27FC236}">
                  <a16:creationId xmlns:a16="http://schemas.microsoft.com/office/drawing/2014/main" id="{698EAB5B-EE63-4C63-ABDC-2670E357F5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2169949"/>
              <a:ext cx="3712319" cy="167380"/>
            </a:xfrm>
            <a:prstGeom prst="rect">
              <a:avLst/>
            </a:prstGeom>
          </p:spPr>
        </p:pic>
        <p:sp>
          <p:nvSpPr>
            <p:cNvPr id="9"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44304" y="4826234"/>
              <a:ext cx="2892079" cy="609150"/>
            </a:xfrm>
            <a:prstGeom prst="rect">
              <a:avLst/>
            </a:prstGeom>
            <a:solidFill>
              <a:schemeClr val="bg1"/>
            </a:solidFill>
            <a:ln>
              <a:noFill/>
            </a:ln>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「普段どおりの呼吸なし」</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手のひらで口をふさぐ</a:t>
              </a:r>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2890535" y="4826234"/>
              <a:ext cx="3046626" cy="609150"/>
            </a:xfrm>
            <a:prstGeom prst="rect">
              <a:avLst/>
            </a:prstGeom>
            <a:solidFill>
              <a:schemeClr val="bg1"/>
            </a:solidFill>
            <a:ln>
              <a:noFill/>
            </a:ln>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「意識なし」</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顏の前で手のひらを上下に振る</a:t>
              </a:r>
            </a:p>
          </p:txBody>
        </p:sp>
        <p:sp>
          <p:nvSpPr>
            <p:cNvPr id="1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5981464" y="4826234"/>
              <a:ext cx="3111021" cy="609150"/>
            </a:xfrm>
            <a:prstGeom prst="rect">
              <a:avLst/>
            </a:prstGeom>
            <a:solidFill>
              <a:schemeClr val="bg1"/>
            </a:solidFill>
            <a:ln>
              <a:noFill/>
            </a:ln>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「頚椎（頸髄）損傷の疑いあり」</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手のひらを首にあてる</a:t>
              </a:r>
            </a:p>
          </p:txBody>
        </p:sp>
      </p:grpSp>
    </p:spTree>
    <p:extLst>
      <p:ext uri="{BB962C8B-B14F-4D97-AF65-F5344CB8AC3E}">
        <p14:creationId xmlns:p14="http://schemas.microsoft.com/office/powerpoint/2010/main" val="2405514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343954-4631-41FB-AFDC-FDAAB9E57F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786" y="2523135"/>
            <a:ext cx="3081944" cy="2329846"/>
          </a:xfrm>
          <a:prstGeom prst="rect">
            <a:avLst/>
          </a:prstGeom>
        </p:spPr>
      </p:pic>
      <p:pic>
        <p:nvPicPr>
          <p:cNvPr id="7" name="図 6">
            <a:extLst>
              <a:ext uri="{FF2B5EF4-FFF2-40B4-BE49-F238E27FC236}">
                <a16:creationId xmlns:a16="http://schemas.microsoft.com/office/drawing/2014/main" id="{9198B76C-98C6-4769-A5E4-2AAAB76D82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2446" y="2700470"/>
            <a:ext cx="2738044" cy="2152511"/>
          </a:xfrm>
          <a:prstGeom prst="rect">
            <a:avLst/>
          </a:prstGeom>
        </p:spPr>
      </p:pic>
      <p:pic>
        <p:nvPicPr>
          <p:cNvPr id="11" name="図 10">
            <a:extLst>
              <a:ext uri="{FF2B5EF4-FFF2-40B4-BE49-F238E27FC236}">
                <a16:creationId xmlns:a16="http://schemas.microsoft.com/office/drawing/2014/main" id="{1A3605E8-3549-47E1-AAEA-35E74FA43F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7161" y="2700470"/>
            <a:ext cx="3079102" cy="2152511"/>
          </a:xfrm>
          <a:prstGeom prst="rect">
            <a:avLst/>
          </a:prstGeom>
        </p:spPr>
      </p:pic>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9"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5"/>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ハンドシグナルの利用</a:t>
            </a:r>
          </a:p>
        </p:txBody>
      </p:sp>
      <p:sp>
        <p:nvSpPr>
          <p:cNvPr id="10" name="テキスト ボックス 9">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プール・ライフガードのコミュニケーション方法</a:t>
            </a:r>
          </a:p>
        </p:txBody>
      </p:sp>
      <p:sp useBgFill="1">
        <p:nvSpPr>
          <p:cNvPr id="13" name="テキスト ボックス 12">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4" name="テキスト ボックス 13"/>
          <p:cNvSpPr txBox="1"/>
          <p:nvPr/>
        </p:nvSpPr>
        <p:spPr>
          <a:xfrm>
            <a:off x="44304" y="549928"/>
            <a:ext cx="1076158" cy="369332"/>
          </a:xfrm>
          <a:prstGeom prst="rect">
            <a:avLst/>
          </a:prstGeom>
          <a:noFill/>
        </p:spPr>
        <p:txBody>
          <a:bodyPr wrap="square" rtlCol="0">
            <a:spAutoFit/>
          </a:bodyPr>
          <a:lstStyle/>
          <a:p>
            <a:r>
              <a:rPr kumimoji="1" lang="en-US" altLang="ja-JP" dirty="0"/>
              <a:t>P54</a:t>
            </a:r>
          </a:p>
        </p:txBody>
      </p:sp>
      <p:sp>
        <p:nvSpPr>
          <p:cNvPr id="1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44304" y="4658808"/>
            <a:ext cx="2892079" cy="1007896"/>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「他の救助者養成の指示」</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（緊急でない時）</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腕を</a:t>
            </a:r>
            <a:r>
              <a:rPr lang="en-US" altLang="ja-JP" sz="1400" b="1" dirty="0">
                <a:solidFill>
                  <a:prstClr val="black"/>
                </a:solidFill>
                <a:latin typeface="メイリオ" panose="020B0604030504040204" pitchFamily="50" charset="-128"/>
                <a:ea typeface="メイリオ" panose="020B0604030504040204" pitchFamily="50" charset="-128"/>
              </a:rPr>
              <a:t>90°</a:t>
            </a:r>
            <a:r>
              <a:rPr lang="ja-JP" altLang="en-US" sz="1400" b="1" dirty="0">
                <a:solidFill>
                  <a:prstClr val="black"/>
                </a:solidFill>
                <a:latin typeface="メイリオ" panose="020B0604030504040204" pitchFamily="50" charset="-128"/>
                <a:ea typeface="メイリオ" panose="020B0604030504040204" pitchFamily="50" charset="-128"/>
              </a:rPr>
              <a:t>に曲げる</a:t>
            </a:r>
          </a:p>
        </p:txBody>
      </p:sp>
      <p:sp>
        <p:nvSpPr>
          <p:cNvPr id="1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44304" y="2296412"/>
            <a:ext cx="4295877" cy="404058"/>
          </a:xfrm>
          <a:prstGeom prst="rect">
            <a:avLst/>
          </a:prstGeom>
          <a:solidFill>
            <a:schemeClr val="bg1"/>
          </a:solidFill>
          <a:ln>
            <a:noFill/>
          </a:ln>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1400" b="1" dirty="0">
                <a:solidFill>
                  <a:srgbClr val="FF0000"/>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図</a:t>
            </a:r>
            <a:r>
              <a:rPr lang="en-US" altLang="ja-JP" sz="1400" b="1" dirty="0">
                <a:solidFill>
                  <a:prstClr val="black"/>
                </a:solidFill>
                <a:latin typeface="メイリオ" panose="020B0604030504040204" pitchFamily="50" charset="-128"/>
                <a:ea typeface="メイリオ" panose="020B0604030504040204" pitchFamily="50" charset="-128"/>
              </a:rPr>
              <a:t>5-7</a:t>
            </a:r>
            <a:r>
              <a:rPr lang="ja-JP" altLang="en-US" sz="1400" b="1" dirty="0">
                <a:solidFill>
                  <a:prstClr val="black"/>
                </a:solidFill>
                <a:latin typeface="メイリオ" panose="020B0604030504040204" pitchFamily="50" charset="-128"/>
                <a:ea typeface="メイリオ" panose="020B0604030504040204" pitchFamily="50" charset="-128"/>
              </a:rPr>
              <a:t>　行動を促すハンドシグナル</a:t>
            </a:r>
            <a:endParaRPr lang="en-US" altLang="ja-JP" sz="1400" b="1" dirty="0">
              <a:solidFill>
                <a:prstClr val="black"/>
              </a:solidFill>
              <a:latin typeface="メイリオ" panose="020B0604030504040204" pitchFamily="50" charset="-128"/>
              <a:ea typeface="メイリオ" panose="020B0604030504040204" pitchFamily="50" charset="-128"/>
            </a:endParaRPr>
          </a:p>
        </p:txBody>
      </p:sp>
      <p:sp>
        <p:nvSpPr>
          <p:cNvPr id="19"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3045082" y="4697446"/>
            <a:ext cx="2892079" cy="1509050"/>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「利用者への指示」</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注意する人を指さす。</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ゆるい注意の時は、指でさすより</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手を開いた状態でさした方が</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やわらかい印象になり、良い。</a:t>
            </a:r>
            <a:endParaRPr lang="en-US" altLang="ja-JP" sz="1400" b="1" dirty="0">
              <a:solidFill>
                <a:prstClr val="black"/>
              </a:solidFill>
              <a:latin typeface="メイリオ" panose="020B0604030504040204" pitchFamily="50" charset="-128"/>
              <a:ea typeface="メイリオ" panose="020B0604030504040204" pitchFamily="50" charset="-128"/>
            </a:endParaRPr>
          </a:p>
        </p:txBody>
      </p:sp>
      <p:sp>
        <p:nvSpPr>
          <p:cNvPr id="2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5937161" y="4658808"/>
            <a:ext cx="3079102" cy="1007896"/>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「ローテーション（交代）の指示」</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頭の横で指を立てくるくる回す。</a:t>
            </a:r>
          </a:p>
        </p:txBody>
      </p:sp>
    </p:spTree>
    <p:extLst>
      <p:ext uri="{BB962C8B-B14F-4D97-AF65-F5344CB8AC3E}">
        <p14:creationId xmlns:p14="http://schemas.microsoft.com/office/powerpoint/2010/main" val="2761138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31ABEC-78DC-4740-8258-65FF5F1BFE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321" y="2614411"/>
            <a:ext cx="8127325" cy="3367573"/>
          </a:xfrm>
          <a:prstGeom prst="rect">
            <a:avLst/>
          </a:prstGeom>
        </p:spPr>
      </p:pic>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8"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ハンドシグナルの利用</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プール・ライフガードのコミュニケーション方法</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P54</a:t>
            </a:r>
          </a:p>
        </p:txBody>
      </p:sp>
      <p:sp>
        <p:nvSpPr>
          <p:cNvPr id="14"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574321" y="2210353"/>
            <a:ext cx="4295877" cy="404058"/>
          </a:xfrm>
          <a:prstGeom prst="rect">
            <a:avLst/>
          </a:prstGeom>
          <a:solidFill>
            <a:schemeClr val="bg1"/>
          </a:solidFill>
          <a:ln>
            <a:noFill/>
          </a:ln>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1400" b="1" dirty="0">
                <a:solidFill>
                  <a:srgbClr val="FF0000"/>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図</a:t>
            </a:r>
            <a:r>
              <a:rPr lang="en-US" altLang="ja-JP" sz="1400" b="1" dirty="0">
                <a:solidFill>
                  <a:prstClr val="black"/>
                </a:solidFill>
                <a:latin typeface="メイリオ" panose="020B0604030504040204" pitchFamily="50" charset="-128"/>
                <a:ea typeface="メイリオ" panose="020B0604030504040204" pitchFamily="50" charset="-128"/>
              </a:rPr>
              <a:t>5-7</a:t>
            </a:r>
            <a:r>
              <a:rPr lang="ja-JP" altLang="en-US" sz="1400" b="1" dirty="0">
                <a:solidFill>
                  <a:prstClr val="black"/>
                </a:solidFill>
                <a:latin typeface="メイリオ" panose="020B0604030504040204" pitchFamily="50" charset="-128"/>
                <a:ea typeface="メイリオ" panose="020B0604030504040204" pitchFamily="50" charset="-128"/>
              </a:rPr>
              <a:t>　行動を促すハンドシグナル</a:t>
            </a:r>
            <a:endParaRPr lang="en-US" altLang="ja-JP" sz="1400" b="1" dirty="0">
              <a:solidFill>
                <a:prstClr val="black"/>
              </a:solidFill>
              <a:latin typeface="メイリオ" panose="020B0604030504040204" pitchFamily="50" charset="-128"/>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44304" y="5727755"/>
            <a:ext cx="2892079" cy="1007896"/>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「休憩して」</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体の前で両手のこぶしを</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くるくるねじる</a:t>
            </a:r>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2820473" y="5753512"/>
            <a:ext cx="3296992" cy="666815"/>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「私のエリアをカバーして」</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頭の上で手のひらを上下する</a:t>
            </a:r>
          </a:p>
        </p:txBody>
      </p:sp>
      <p:sp>
        <p:nvSpPr>
          <p:cNvPr id="1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5934671" y="5727754"/>
            <a:ext cx="2958963" cy="982139"/>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「一緒に来て」</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体の前で、両手の一指し指を</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合わせる</a:t>
            </a:r>
          </a:p>
        </p:txBody>
      </p:sp>
      <p:sp>
        <p:nvSpPr>
          <p:cNvPr id="5" name="右矢印 4"/>
          <p:cNvSpPr/>
          <p:nvPr/>
        </p:nvSpPr>
        <p:spPr>
          <a:xfrm>
            <a:off x="6578600" y="4811656"/>
            <a:ext cx="508715" cy="148759"/>
          </a:xfrm>
          <a:prstGeom prst="rightArrow">
            <a:avLst>
              <a:gd name="adj1" fmla="val 50000"/>
              <a:gd name="adj2" fmla="val 133137"/>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flipH="1">
            <a:off x="7672741" y="4820125"/>
            <a:ext cx="535428" cy="131819"/>
          </a:xfrm>
          <a:prstGeom prst="rightArrow">
            <a:avLst>
              <a:gd name="adj1" fmla="val 50000"/>
              <a:gd name="adj2" fmla="val 133137"/>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吹き出し 18"/>
          <p:cNvSpPr/>
          <p:nvPr/>
        </p:nvSpPr>
        <p:spPr>
          <a:xfrm>
            <a:off x="8139302" y="3680081"/>
            <a:ext cx="801324" cy="675461"/>
          </a:xfrm>
          <a:prstGeom prst="wedgeRoundRectCallout">
            <a:avLst>
              <a:gd name="adj1" fmla="val -51166"/>
              <a:gd name="adj2" fmla="val 11109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矢印追加</a:t>
            </a:r>
            <a:endParaRPr kumimoji="1" lang="ja-JP" altLang="en-US" b="1" dirty="0">
              <a:solidFill>
                <a:schemeClr val="tx1"/>
              </a:solidFill>
            </a:endParaRPr>
          </a:p>
        </p:txBody>
      </p:sp>
    </p:spTree>
    <p:extLst>
      <p:ext uri="{BB962C8B-B14F-4D97-AF65-F5344CB8AC3E}">
        <p14:creationId xmlns:p14="http://schemas.microsoft.com/office/powerpoint/2010/main" val="300432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プール・ライフガードの必要性</a:t>
            </a:r>
          </a:p>
        </p:txBody>
      </p:sp>
      <p:sp useBgFill="1">
        <p:nvSpPr>
          <p:cNvPr id="6" name="テキスト ボックス 5">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r>
              <a:rPr lang="ja-JP" altLang="en-US" sz="2100" dirty="0">
                <a:latin typeface="メイリオ" panose="020B0604030504040204" pitchFamily="50" charset="-128"/>
                <a:ea typeface="メイリオ" panose="020B0604030504040204" pitchFamily="50" charset="-128"/>
              </a:rPr>
              <a:t>　</a:t>
            </a: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１</a:t>
            </a:r>
            <a:r>
              <a:rPr kumimoji="1" lang="ja-JP" altLang="en-US" sz="2400" dirty="0">
                <a:latin typeface="メイリオ" panose="020B0604030504040204" pitchFamily="50" charset="-128"/>
                <a:ea typeface="メイリオ" panose="020B0604030504040204" pitchFamily="50" charset="-128"/>
              </a:rPr>
              <a:t>章　プール・ライフガーディングについて</a:t>
            </a:r>
          </a:p>
        </p:txBody>
      </p:sp>
      <p:pic>
        <p:nvPicPr>
          <p:cNvPr id="2" name="図 1"/>
          <p:cNvPicPr>
            <a:picLocks noChangeAspect="1"/>
          </p:cNvPicPr>
          <p:nvPr/>
        </p:nvPicPr>
        <p:blipFill>
          <a:blip r:embed="rId2"/>
          <a:stretch>
            <a:fillRect/>
          </a:stretch>
        </p:blipFill>
        <p:spPr>
          <a:xfrm>
            <a:off x="621480" y="1908501"/>
            <a:ext cx="3603008" cy="4693532"/>
          </a:xfrm>
          <a:prstGeom prst="rect">
            <a:avLst/>
          </a:prstGeom>
        </p:spPr>
      </p:pic>
      <p:sp>
        <p:nvSpPr>
          <p:cNvPr id="8" name="正方形/長方形 7">
            <a:extLst>
              <a:ext uri="{FF2B5EF4-FFF2-40B4-BE49-F238E27FC236}">
                <a16:creationId xmlns:a16="http://schemas.microsoft.com/office/drawing/2014/main" id="{E6018701-0360-49E5-8AB6-9FDC52AE264D}"/>
              </a:ext>
            </a:extLst>
          </p:cNvPr>
          <p:cNvSpPr/>
          <p:nvPr/>
        </p:nvSpPr>
        <p:spPr>
          <a:xfrm>
            <a:off x="3052581" y="2749348"/>
            <a:ext cx="741498" cy="3433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379881" y="1544592"/>
            <a:ext cx="4299045"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Ｐ</a:t>
            </a:r>
            <a:r>
              <a:rPr kumimoji="1" lang="en-US" altLang="ja-JP" sz="1600" dirty="0">
                <a:latin typeface="メイリオ" panose="020B0604030504040204" pitchFamily="50" charset="-128"/>
                <a:ea typeface="メイリオ" panose="020B0604030504040204" pitchFamily="50" charset="-128"/>
              </a:rPr>
              <a:t>18</a:t>
            </a:r>
            <a:r>
              <a:rPr kumimoji="1" lang="ja-JP" altLang="en-US" sz="1600" dirty="0">
                <a:latin typeface="メイリオ" panose="020B0604030504040204" pitchFamily="50" charset="-128"/>
                <a:ea typeface="メイリオ" panose="020B0604030504040204" pitchFamily="50" charset="-128"/>
              </a:rPr>
              <a:t>　プールにおける水死事故の現状</a:t>
            </a:r>
          </a:p>
        </p:txBody>
      </p:sp>
      <p:sp>
        <p:nvSpPr>
          <p:cNvPr id="12" name="テキスト ボックス 11"/>
          <p:cNvSpPr txBox="1"/>
          <p:nvPr/>
        </p:nvSpPr>
        <p:spPr>
          <a:xfrm>
            <a:off x="4678926" y="1935119"/>
            <a:ext cx="4299045" cy="4247317"/>
          </a:xfrm>
          <a:prstGeom prst="rect">
            <a:avLst/>
          </a:prstGeom>
          <a:noFill/>
        </p:spPr>
        <p:txBody>
          <a:bodyPr wrap="square" rtlCol="0">
            <a:spAutoFit/>
          </a:bodyPr>
          <a:lstStyle/>
          <a:p>
            <a:pPr>
              <a:lnSpc>
                <a:spcPct val="150000"/>
              </a:lnSpc>
            </a:pPr>
            <a:r>
              <a:rPr kumimoji="1" lang="ja-JP" altLang="en-US" sz="2000" dirty="0">
                <a:latin typeface="メイリオ" panose="020B0604030504040204" pitchFamily="50" charset="-128"/>
                <a:ea typeface="メイリオ" panose="020B0604030504040204" pitchFamily="50" charset="-128"/>
              </a:rPr>
              <a:t>プールでは、</a:t>
            </a:r>
            <a:r>
              <a:rPr kumimoji="1" lang="ja-JP" altLang="en-US" sz="2000" dirty="0">
                <a:solidFill>
                  <a:srgbClr val="0000CC"/>
                </a:solidFill>
                <a:latin typeface="メイリオ" panose="020B0604030504040204" pitchFamily="50" charset="-128"/>
                <a:ea typeface="メイリオ" panose="020B0604030504040204" pitchFamily="50" charset="-128"/>
              </a:rPr>
              <a:t>毎年</a:t>
            </a:r>
            <a:r>
              <a:rPr kumimoji="1" lang="en-US" altLang="ja-JP" sz="2000" dirty="0">
                <a:solidFill>
                  <a:srgbClr val="0000CC"/>
                </a:solidFill>
                <a:latin typeface="メイリオ" panose="020B0604030504040204" pitchFamily="50" charset="-128"/>
                <a:ea typeface="メイリオ" panose="020B0604030504040204" pitchFamily="50" charset="-128"/>
              </a:rPr>
              <a:t>5~10</a:t>
            </a:r>
            <a:r>
              <a:rPr kumimoji="1" lang="ja-JP" altLang="en-US" sz="2000" dirty="0">
                <a:solidFill>
                  <a:srgbClr val="0000CC"/>
                </a:solidFill>
                <a:latin typeface="メイリオ" panose="020B0604030504040204" pitchFamily="50" charset="-128"/>
                <a:ea typeface="メイリオ" panose="020B0604030504040204" pitchFamily="50" charset="-128"/>
              </a:rPr>
              <a:t>人</a:t>
            </a:r>
            <a:r>
              <a:rPr kumimoji="1" lang="ja-JP" altLang="en-US" sz="2000" dirty="0">
                <a:latin typeface="メイリオ" panose="020B0604030504040204" pitchFamily="50" charset="-128"/>
                <a:ea typeface="メイリオ" panose="020B0604030504040204" pitchFamily="50" charset="-128"/>
              </a:rPr>
              <a:t>程の人が亡くなっている。</a:t>
            </a:r>
            <a:endParaRPr kumimoji="1"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年間水死者の約</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a:t>
            </a:r>
            <a:endParaRPr kumimoji="1" lang="en-US" altLang="ja-JP" sz="2000" dirty="0">
              <a:latin typeface="メイリオ" panose="020B0604030504040204" pitchFamily="50" charset="-128"/>
              <a:ea typeface="メイリオ" panose="020B0604030504040204" pitchFamily="50" charset="-128"/>
            </a:endParaRPr>
          </a:p>
          <a:p>
            <a:pPr>
              <a:lnSpc>
                <a:spcPct val="150000"/>
              </a:lnSpc>
            </a:pPr>
            <a:endParaRPr lang="en-US" altLang="ja-JP" sz="2000" dirty="0">
              <a:latin typeface="メイリオ" panose="020B0604030504040204" pitchFamily="50" charset="-128"/>
              <a:ea typeface="メイリオ" panose="020B0604030504040204" pitchFamily="50" charset="-128"/>
            </a:endParaRPr>
          </a:p>
          <a:p>
            <a:pPr>
              <a:lnSpc>
                <a:spcPct val="150000"/>
              </a:lnSpc>
            </a:pPr>
            <a:r>
              <a:rPr kumimoji="1" lang="ja-JP" altLang="en-US" sz="2000" dirty="0">
                <a:latin typeface="メイリオ" panose="020B0604030504040204" pitchFamily="50" charset="-128"/>
                <a:ea typeface="メイリオ" panose="020B0604030504040204" pitchFamily="50" charset="-128"/>
              </a:rPr>
              <a:t>海や川に比べれ</a:t>
            </a:r>
            <a:r>
              <a:rPr lang="ja-JP" altLang="en-US" sz="2000" dirty="0">
                <a:latin typeface="メイリオ" panose="020B0604030504040204" pitchFamily="50" charset="-128"/>
                <a:ea typeface="メイリオ" panose="020B0604030504040204" pitchFamily="50" charset="-128"/>
              </a:rPr>
              <a:t>ば死亡事故は少ないが、</a:t>
            </a:r>
            <a:r>
              <a:rPr lang="ja-JP" altLang="en-US" sz="2000" dirty="0">
                <a:solidFill>
                  <a:srgbClr val="0000CC"/>
                </a:solidFill>
                <a:latin typeface="メイリオ" panose="020B0604030504040204" pitchFamily="50" charset="-128"/>
                <a:ea typeface="メイリオ" panose="020B0604030504040204" pitchFamily="50" charset="-128"/>
              </a:rPr>
              <a:t>いったん事故が起こればテレビや新聞で取り上げられることが多く、施設の安全管理体制に注目が集まり、責任を問われることも少なくない。</a:t>
            </a:r>
            <a:endParaRPr kumimoji="1" lang="ja-JP" altLang="en-US" sz="2000" dirty="0">
              <a:solidFill>
                <a:srgbClr val="0000CC"/>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4304" y="549928"/>
            <a:ext cx="584343" cy="369332"/>
          </a:xfrm>
          <a:prstGeom prst="rect">
            <a:avLst/>
          </a:prstGeom>
          <a:noFill/>
        </p:spPr>
        <p:txBody>
          <a:bodyPr wrap="square" rtlCol="0">
            <a:spAutoFit/>
          </a:bodyPr>
          <a:lstStyle/>
          <a:p>
            <a:r>
              <a:rPr kumimoji="1" lang="en-US" altLang="ja-JP" dirty="0"/>
              <a:t>P3</a:t>
            </a:r>
            <a:endParaRPr kumimoji="1" lang="ja-JP" altLang="en-US" dirty="0"/>
          </a:p>
        </p:txBody>
      </p:sp>
    </p:spTree>
    <p:extLst>
      <p:ext uri="{BB962C8B-B14F-4D97-AF65-F5344CB8AC3E}">
        <p14:creationId xmlns:p14="http://schemas.microsoft.com/office/powerpoint/2010/main" val="1011053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07C8AB91-0604-4B26-A133-ECAA01084C6A}"/>
              </a:ext>
            </a:extLst>
          </p:cNvPr>
          <p:cNvGrpSpPr/>
          <p:nvPr/>
        </p:nvGrpSpPr>
        <p:grpSpPr>
          <a:xfrm>
            <a:off x="74365" y="2031199"/>
            <a:ext cx="8981501" cy="3966880"/>
            <a:chOff x="99152" y="1565265"/>
            <a:chExt cx="11975335" cy="5289173"/>
          </a:xfrm>
        </p:grpSpPr>
        <p:pic>
          <p:nvPicPr>
            <p:cNvPr id="3" name="図 2">
              <a:extLst>
                <a:ext uri="{FF2B5EF4-FFF2-40B4-BE49-F238E27FC236}">
                  <a16:creationId xmlns:a16="http://schemas.microsoft.com/office/drawing/2014/main" id="{11982308-A870-4873-8750-B5840F9509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52" y="1596974"/>
              <a:ext cx="11975335" cy="5257464"/>
            </a:xfrm>
            <a:prstGeom prst="rect">
              <a:avLst/>
            </a:prstGeom>
          </p:spPr>
        </p:pic>
        <p:sp>
          <p:nvSpPr>
            <p:cNvPr id="7" name="テキスト ボックス 6">
              <a:extLst>
                <a:ext uri="{FF2B5EF4-FFF2-40B4-BE49-F238E27FC236}">
                  <a16:creationId xmlns:a16="http://schemas.microsoft.com/office/drawing/2014/main" id="{1CE7A705-EB83-4DCC-8596-E4A39C39DF40}"/>
                </a:ext>
              </a:extLst>
            </p:cNvPr>
            <p:cNvSpPr txBox="1"/>
            <p:nvPr/>
          </p:nvSpPr>
          <p:spPr>
            <a:xfrm>
              <a:off x="782197" y="1565265"/>
              <a:ext cx="352539" cy="461665"/>
            </a:xfrm>
            <a:prstGeom prst="rect">
              <a:avLst/>
            </a:prstGeom>
            <a:solidFill>
              <a:schemeClr val="bg1"/>
            </a:solidFill>
          </p:spPr>
          <p:txBody>
            <a:bodyPr wrap="square" rtlCol="0">
              <a:spAutoFit/>
            </a:bodyPr>
            <a:lstStyle/>
            <a:p>
              <a:r>
                <a:rPr lang="en-US" altLang="ja-JP" sz="1650" dirty="0"/>
                <a:t>8</a:t>
              </a:r>
              <a:endParaRPr lang="ja-JP" altLang="en-US" sz="1650" dirty="0"/>
            </a:p>
          </p:txBody>
        </p:sp>
      </p:gr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9"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ハンドシグナルの利用</a:t>
            </a:r>
          </a:p>
        </p:txBody>
      </p:sp>
      <p:sp>
        <p:nvSpPr>
          <p:cNvPr id="11" name="テキスト ボックス 1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プール・ライフガードのコミュニケーション方法</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3" name="テキスト ボックス 12"/>
          <p:cNvSpPr txBox="1"/>
          <p:nvPr/>
        </p:nvSpPr>
        <p:spPr>
          <a:xfrm>
            <a:off x="44304" y="549928"/>
            <a:ext cx="1076158" cy="369332"/>
          </a:xfrm>
          <a:prstGeom prst="rect">
            <a:avLst/>
          </a:prstGeom>
          <a:noFill/>
        </p:spPr>
        <p:txBody>
          <a:bodyPr wrap="square" rtlCol="0">
            <a:spAutoFit/>
          </a:bodyPr>
          <a:lstStyle/>
          <a:p>
            <a:r>
              <a:rPr kumimoji="1" lang="en-US" altLang="ja-JP" dirty="0"/>
              <a:t>P54</a:t>
            </a:r>
          </a:p>
        </p:txBody>
      </p:sp>
      <p:sp>
        <p:nvSpPr>
          <p:cNvPr id="14"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74365" y="5517912"/>
            <a:ext cx="2115043" cy="1340087"/>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「救助者の要請」</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（緊急時）</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チューブを掲げ</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左右に振る</a:t>
            </a:r>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2250894" y="5517912"/>
            <a:ext cx="3171112" cy="1340087"/>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「救助者の要請」</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（急いでいない時）</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片腕でチューブを持ち</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前方に出す</a:t>
            </a:r>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5318975" y="5517912"/>
            <a:ext cx="3736891" cy="1340087"/>
          </a:xfrm>
          <a:prstGeom prst="rect">
            <a:avLst/>
          </a:prstGeom>
          <a:solidFill>
            <a:schemeClr val="bg1"/>
          </a:solid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「ＯＫ</a:t>
            </a:r>
            <a:r>
              <a:rPr lang="en-US" altLang="ja-JP" sz="1400" b="1" dirty="0">
                <a:solidFill>
                  <a:prstClr val="black"/>
                </a:solidFill>
                <a:latin typeface="メイリオ" panose="020B0604030504040204" pitchFamily="50" charset="-128"/>
                <a:ea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rPr>
              <a:t>大丈夫」</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＜使用例＞・休憩時間でｹﾞｽﾄｸﾘｱされた時</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　　　　 ・ﾗｲﾌｶﾞｰﾄﾞが配置についた時</a:t>
            </a:r>
            <a:endParaRPr lang="en-US" altLang="ja-JP" sz="1400" b="1" dirty="0">
              <a:solidFill>
                <a:prstClr val="black"/>
              </a:solidFill>
              <a:latin typeface="メイリオ" panose="020B0604030504040204" pitchFamily="50" charset="-128"/>
              <a:ea typeface="メイリオ" panose="020B0604030504040204" pitchFamily="50" charset="-128"/>
            </a:endParaRPr>
          </a:p>
          <a:p>
            <a:pPr marL="0" indent="0" algn="ctr" defTabSz="685800">
              <a:spcBef>
                <a:spcPts val="750"/>
              </a:spcBef>
              <a:buNone/>
              <a:defRPr/>
            </a:pPr>
            <a:r>
              <a:rPr lang="ja-JP" altLang="en-US" sz="1400" b="1" dirty="0">
                <a:solidFill>
                  <a:prstClr val="black"/>
                </a:solidFill>
                <a:latin typeface="メイリオ" panose="020B0604030504040204" pitchFamily="50" charset="-128"/>
                <a:ea typeface="メイリオ" panose="020B0604030504040204" pitchFamily="50" charset="-128"/>
              </a:rPr>
              <a:t>　　・ｽｷｬﾆﾝｸﾞ後の安全確認</a:t>
            </a:r>
          </a:p>
        </p:txBody>
      </p:sp>
    </p:spTree>
    <p:extLst>
      <p:ext uri="{BB962C8B-B14F-4D97-AF65-F5344CB8AC3E}">
        <p14:creationId xmlns:p14="http://schemas.microsoft.com/office/powerpoint/2010/main" val="3945371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1120462" y="3049391"/>
            <a:ext cx="7886700" cy="14732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① プラスティック製やラテックス製</a:t>
            </a:r>
            <a:r>
              <a:rPr lang="en-US" altLang="ja-JP" sz="2000" b="1" baseline="30000" dirty="0">
                <a:solidFill>
                  <a:srgbClr val="0000CC"/>
                </a:solidFill>
                <a:latin typeface="メイリオ" panose="020B0604030504040204" pitchFamily="50" charset="-128"/>
                <a:ea typeface="メイリオ" panose="020B0604030504040204" pitchFamily="50" charset="-128"/>
              </a:rPr>
              <a:t>※</a:t>
            </a:r>
            <a:r>
              <a:rPr lang="ja-JP" altLang="en-US" sz="2000" dirty="0">
                <a:solidFill>
                  <a:prstClr val="black"/>
                </a:solidFill>
                <a:latin typeface="メイリオ" panose="020B0604030504040204" pitchFamily="50" charset="-128"/>
                <a:ea typeface="メイリオ" panose="020B0604030504040204" pitchFamily="50" charset="-128"/>
              </a:rPr>
              <a:t>のグローブの使用</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② フェイスマスク（レサシテーションマスク）の使用</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③ アイウェアの使用</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④ フットウェアの使用 </a:t>
            </a:r>
            <a:endParaRPr lang="en-US" altLang="ja-JP" sz="2000" dirty="0">
              <a:solidFill>
                <a:prstClr val="black"/>
              </a:solidFill>
              <a:latin typeface="メイリオ" panose="020B0604030504040204" pitchFamily="50" charset="-128"/>
              <a:ea typeface="メイリオ" panose="020B0604030504040204" pitchFamily="50" charset="-128"/>
            </a:endParaRPr>
          </a:p>
        </p:txBody>
      </p:sp>
      <p:cxnSp>
        <p:nvCxnSpPr>
          <p:cNvPr id="7" name="直線コネクタ 6">
            <a:extLst>
              <a:ext uri="{FF2B5EF4-FFF2-40B4-BE49-F238E27FC236}">
                <a16:creationId xmlns:a16="http://schemas.microsoft.com/office/drawing/2014/main" id="{0A092F6F-5EBD-476A-B78A-1F1EA2C91B1D}"/>
              </a:ext>
            </a:extLst>
          </p:cNvPr>
          <p:cNvCxnSpPr>
            <a:cxnSpLocks/>
          </p:cNvCxnSpPr>
          <p:nvPr/>
        </p:nvCxnSpPr>
        <p:spPr>
          <a:xfrm>
            <a:off x="3796222" y="3172125"/>
            <a:ext cx="1399142" cy="0"/>
          </a:xfrm>
          <a:prstGeom prst="line">
            <a:avLst/>
          </a:prstGeom>
          <a:ln w="25400">
            <a:solidFill>
              <a:srgbClr val="0000CC"/>
            </a:solidFill>
            <a:prstDash val="solid"/>
          </a:ln>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F99AF8EE-11DC-42AB-A36E-BB695673BF22}"/>
              </a:ext>
            </a:extLst>
          </p:cNvPr>
          <p:cNvCxnSpPr>
            <a:cxnSpLocks/>
          </p:cNvCxnSpPr>
          <p:nvPr/>
        </p:nvCxnSpPr>
        <p:spPr>
          <a:xfrm>
            <a:off x="3796222" y="3231263"/>
            <a:ext cx="1399142" cy="0"/>
          </a:xfrm>
          <a:prstGeom prst="line">
            <a:avLst/>
          </a:prstGeom>
          <a:ln w="25400">
            <a:solidFill>
              <a:srgbClr val="0000CC"/>
            </a:solidFill>
            <a:prstDash val="solid"/>
          </a:ln>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6D07F06A-8719-48E2-B71B-EB70E57550A3}"/>
              </a:ext>
            </a:extLst>
          </p:cNvPr>
          <p:cNvSpPr txBox="1"/>
          <p:nvPr/>
        </p:nvSpPr>
        <p:spPr>
          <a:xfrm>
            <a:off x="3796222" y="2679137"/>
            <a:ext cx="1523082" cy="400110"/>
          </a:xfrm>
          <a:prstGeom prst="rect">
            <a:avLst/>
          </a:prstGeom>
          <a:noFill/>
        </p:spPr>
        <p:txBody>
          <a:bodyPr wrap="square" rtlCol="0">
            <a:spAutoFit/>
          </a:bodyPr>
          <a:lstStyle/>
          <a:p>
            <a:r>
              <a:rPr lang="ja-JP" altLang="en-US" sz="2000" dirty="0">
                <a:solidFill>
                  <a:srgbClr val="0000CC"/>
                </a:solidFill>
                <a:latin typeface="メイリオ" panose="020B0604030504040204" pitchFamily="50" charset="-128"/>
                <a:ea typeface="メイリオ" panose="020B0604030504040204" pitchFamily="50" charset="-128"/>
              </a:rPr>
              <a:t>ニトリル製</a:t>
            </a:r>
          </a:p>
        </p:txBody>
      </p:sp>
      <p:sp>
        <p:nvSpPr>
          <p:cNvPr id="13" name="テキスト ボックス 12">
            <a:extLst>
              <a:ext uri="{FF2B5EF4-FFF2-40B4-BE49-F238E27FC236}">
                <a16:creationId xmlns:a16="http://schemas.microsoft.com/office/drawing/2014/main" id="{D9AB70B9-1523-4FA0-851F-7CE80B25FA4F}"/>
              </a:ext>
            </a:extLst>
          </p:cNvPr>
          <p:cNvSpPr txBox="1"/>
          <p:nvPr/>
        </p:nvSpPr>
        <p:spPr>
          <a:xfrm>
            <a:off x="1919223" y="6062183"/>
            <a:ext cx="6800162" cy="300082"/>
          </a:xfrm>
          <a:prstGeom prst="rect">
            <a:avLst/>
          </a:prstGeom>
          <a:noFill/>
        </p:spPr>
        <p:txBody>
          <a:bodyPr wrap="square" rtlCol="0">
            <a:spAutoFit/>
          </a:bodyPr>
          <a:lstStyle/>
          <a:p>
            <a:r>
              <a:rPr lang="ja-JP" altLang="en-US" sz="1350" dirty="0">
                <a:latin typeface="メイリオ" panose="020B0604030504040204" pitchFamily="50" charset="-128"/>
                <a:ea typeface="メイリオ" panose="020B0604030504040204" pitchFamily="50" charset="-128"/>
              </a:rPr>
              <a:t>出典：平成</a:t>
            </a:r>
            <a:r>
              <a:rPr lang="en-US" altLang="ja-JP" sz="1350" dirty="0">
                <a:latin typeface="メイリオ" panose="020B0604030504040204" pitchFamily="50" charset="-128"/>
                <a:ea typeface="メイリオ" panose="020B0604030504040204" pitchFamily="50" charset="-128"/>
              </a:rPr>
              <a:t>29</a:t>
            </a:r>
            <a:r>
              <a:rPr lang="ja-JP" altLang="en-US" sz="1350" dirty="0">
                <a:latin typeface="メイリオ" panose="020B0604030504040204" pitchFamily="50" charset="-128"/>
                <a:ea typeface="メイリオ" panose="020B0604030504040204" pitchFamily="50" charset="-128"/>
              </a:rPr>
              <a:t>年</a:t>
            </a:r>
            <a:r>
              <a:rPr lang="en-US" altLang="ja-JP" sz="1350" dirty="0">
                <a:latin typeface="メイリオ" panose="020B0604030504040204" pitchFamily="50" charset="-128"/>
                <a:ea typeface="メイリオ" panose="020B0604030504040204" pitchFamily="50" charset="-128"/>
              </a:rPr>
              <a:t>3</a:t>
            </a:r>
            <a:r>
              <a:rPr lang="ja-JP" altLang="en-US" sz="1350" dirty="0">
                <a:latin typeface="メイリオ" panose="020B0604030504040204" pitchFamily="50" charset="-128"/>
                <a:ea typeface="メイリオ" panose="020B0604030504040204" pitchFamily="50" charset="-128"/>
              </a:rPr>
              <a:t>月</a:t>
            </a:r>
            <a:r>
              <a:rPr lang="en-US" altLang="ja-JP" sz="1350" dirty="0">
                <a:latin typeface="メイリオ" panose="020B0604030504040204" pitchFamily="50" charset="-128"/>
                <a:ea typeface="メイリオ" panose="020B0604030504040204" pitchFamily="50" charset="-128"/>
              </a:rPr>
              <a:t>29</a:t>
            </a:r>
            <a:r>
              <a:rPr lang="ja-JP" altLang="en-US" sz="1350" dirty="0">
                <a:latin typeface="メイリオ" panose="020B0604030504040204" pitchFamily="50" charset="-128"/>
                <a:ea typeface="メイリオ" panose="020B0604030504040204" pitchFamily="50" charset="-128"/>
              </a:rPr>
              <a:t>日　消費者庁　厚生労働省　経済産業省　</a:t>
            </a:r>
            <a:r>
              <a:rPr lang="en-US" altLang="ja-JP" sz="1350" dirty="0">
                <a:latin typeface="メイリオ" panose="020B0604030504040204" pitchFamily="50" charset="-128"/>
                <a:ea typeface="メイリオ" panose="020B0604030504040204" pitchFamily="50" charset="-128"/>
              </a:rPr>
              <a:t>News</a:t>
            </a:r>
            <a:r>
              <a:rPr lang="ja-JP" altLang="en-US" sz="1350" dirty="0">
                <a:latin typeface="メイリオ" panose="020B0604030504040204" pitchFamily="50" charset="-128"/>
                <a:ea typeface="メイリオ" panose="020B0604030504040204" pitchFamily="50" charset="-128"/>
              </a:rPr>
              <a:t> </a:t>
            </a:r>
            <a:r>
              <a:rPr lang="en-US" altLang="ja-JP" sz="1350" dirty="0">
                <a:latin typeface="メイリオ" panose="020B0604030504040204" pitchFamily="50" charset="-128"/>
                <a:ea typeface="メイリオ" panose="020B0604030504040204" pitchFamily="50" charset="-128"/>
              </a:rPr>
              <a:t>Release</a:t>
            </a:r>
            <a:endParaRPr lang="ja-JP" altLang="en-US" sz="135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17D5BF8-9B25-4202-B550-B08E153DE7B3}"/>
              </a:ext>
            </a:extLst>
          </p:cNvPr>
          <p:cNvSpPr/>
          <p:nvPr/>
        </p:nvSpPr>
        <p:spPr>
          <a:xfrm>
            <a:off x="890523" y="5012048"/>
            <a:ext cx="7659478" cy="1015663"/>
          </a:xfrm>
          <a:prstGeom prst="rect">
            <a:avLst/>
          </a:prstGeom>
        </p:spPr>
        <p:txBody>
          <a:bodyPr wrap="square">
            <a:spAutoFit/>
          </a:bodyPr>
          <a:lstStyle/>
          <a:p>
            <a:r>
              <a:rPr lang="en-US" altLang="ja-JP" sz="1500" b="1" dirty="0">
                <a:solidFill>
                  <a:srgbClr val="0000CC"/>
                </a:solidFill>
                <a:latin typeface="メイリオ" panose="020B0604030504040204" pitchFamily="50" charset="-128"/>
                <a:ea typeface="メイリオ" panose="020B0604030504040204" pitchFamily="50" charset="-128"/>
              </a:rPr>
              <a:t>※</a:t>
            </a:r>
            <a:r>
              <a:rPr lang="ja-JP" altLang="en-US" sz="1500" dirty="0">
                <a:solidFill>
                  <a:srgbClr val="222222"/>
                </a:solidFill>
                <a:latin typeface="メイリオ" panose="020B0604030504040204" pitchFamily="50" charset="-128"/>
                <a:ea typeface="メイリオ" panose="020B0604030504040204" pitchFamily="50" charset="-128"/>
              </a:rPr>
              <a:t>ラテックスアレルギーは、皮膚と天然ゴム中のラテックスタンパク質との接触により、赤み、かゆみ、じんましんなどの皮膚障害が発現するものですが、大きな特徴は、まれにアナフィラキシーショック（血圧低下や意識障害など）を引き起こす場合があることです。アナフィラキシーショックは最悪の場合、死に至ることもあり、非常に危険です。</a:t>
            </a:r>
            <a:endParaRPr lang="ja-JP" altLang="en-US" sz="1500" dirty="0">
              <a:latin typeface="メイリオ" panose="020B0604030504040204" pitchFamily="50" charset="-128"/>
              <a:ea typeface="メイリオ" panose="020B0604030504040204" pitchFamily="50" charset="-128"/>
            </a:endParaRPr>
          </a:p>
        </p:txBody>
      </p:sp>
      <p:sp>
        <p:nvSpPr>
          <p:cNvPr id="15" name="正方形/長方形 14"/>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５</a:t>
            </a:r>
            <a:r>
              <a:rPr kumimoji="1" lang="ja-JP" altLang="en-US" sz="2400" dirty="0">
                <a:latin typeface="メイリオ" panose="020B0604030504040204" pitchFamily="50" charset="-128"/>
                <a:ea typeface="メイリオ" panose="020B0604030504040204" pitchFamily="50" charset="-128"/>
              </a:rPr>
              <a:t>章　プール・ライフガード</a:t>
            </a:r>
          </a:p>
        </p:txBody>
      </p:sp>
      <p:sp>
        <p:nvSpPr>
          <p:cNvPr id="11" name="テキスト ボックス 10">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プール・ライフガードの感染防止対策</a:t>
            </a:r>
          </a:p>
        </p:txBody>
      </p:sp>
      <p:sp useBgFill="1">
        <p:nvSpPr>
          <p:cNvPr id="16" name="テキスト ボックス 15">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8" name="テキスト ボックス 17"/>
          <p:cNvSpPr txBox="1"/>
          <p:nvPr/>
        </p:nvSpPr>
        <p:spPr>
          <a:xfrm>
            <a:off x="44304" y="549928"/>
            <a:ext cx="1076158" cy="369332"/>
          </a:xfrm>
          <a:prstGeom prst="rect">
            <a:avLst/>
          </a:prstGeom>
          <a:noFill/>
        </p:spPr>
        <p:txBody>
          <a:bodyPr wrap="square" rtlCol="0">
            <a:spAutoFit/>
          </a:bodyPr>
          <a:lstStyle/>
          <a:p>
            <a:r>
              <a:rPr kumimoji="1" lang="en-US" altLang="ja-JP" dirty="0"/>
              <a:t>P55</a:t>
            </a:r>
          </a:p>
        </p:txBody>
      </p:sp>
      <p:sp>
        <p:nvSpPr>
          <p:cNvPr id="19" name="コンテンツ プレースホルダー 2">
            <a:extLst>
              <a:ext uri="{FF2B5EF4-FFF2-40B4-BE49-F238E27FC236}">
                <a16:creationId xmlns:a16="http://schemas.microsoft.com/office/drawing/2014/main" id="{EB5571FD-5EBD-46DE-BAD5-0F50D61C3AFC}"/>
              </a:ext>
            </a:extLst>
          </p:cNvPr>
          <p:cNvSpPr txBox="1">
            <a:spLocks/>
          </p:cNvSpPr>
          <p:nvPr/>
        </p:nvSpPr>
        <p:spPr>
          <a:xfrm>
            <a:off x="582383" y="1617153"/>
            <a:ext cx="8265033" cy="11180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lnSpc>
                <a:spcPct val="100000"/>
              </a:lnSpc>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応急手当や心肺蘇生を行うにあたり、特に</a:t>
            </a:r>
            <a:r>
              <a:rPr lang="ja-JP" altLang="en-US" sz="2000" dirty="0">
                <a:solidFill>
                  <a:srgbClr val="0000CC"/>
                </a:solidFill>
                <a:latin typeface="メイリオ" panose="020B0604030504040204" pitchFamily="50" charset="-128"/>
                <a:ea typeface="メイリオ" panose="020B0604030504040204" pitchFamily="50" charset="-128"/>
              </a:rPr>
              <a:t>血液や体液に触れる可能性がある場合</a:t>
            </a:r>
            <a:r>
              <a:rPr lang="ja-JP" altLang="en-US" sz="2000" dirty="0">
                <a:solidFill>
                  <a:prstClr val="black"/>
                </a:solidFill>
                <a:latin typeface="メイリオ" panose="020B0604030504040204" pitchFamily="50" charset="-128"/>
                <a:ea typeface="メイリオ" panose="020B0604030504040204" pitchFamily="50" charset="-128"/>
              </a:rPr>
              <a:t>は、</a:t>
            </a:r>
            <a:r>
              <a:rPr lang="en-US" altLang="ja-JP" sz="2000" dirty="0">
                <a:solidFill>
                  <a:prstClr val="black"/>
                </a:solidFill>
                <a:latin typeface="メイリオ" panose="020B0604030504040204" pitchFamily="50" charset="-128"/>
                <a:ea typeface="メイリオ" panose="020B0604030504040204" pitchFamily="50" charset="-128"/>
              </a:rPr>
              <a:t>HIV</a:t>
            </a:r>
            <a:r>
              <a:rPr lang="ja-JP" altLang="en-US" sz="2000" dirty="0" err="1">
                <a:solidFill>
                  <a:prstClr val="black"/>
                </a:solidFill>
                <a:latin typeface="メイリオ" panose="020B0604030504040204" pitchFamily="50" charset="-128"/>
                <a:ea typeface="メイリオ" panose="020B0604030504040204" pitchFamily="50" charset="-128"/>
              </a:rPr>
              <a:t>、</a:t>
            </a:r>
            <a:r>
              <a:rPr lang="en-US" altLang="ja-JP" sz="2000" dirty="0">
                <a:solidFill>
                  <a:prstClr val="black"/>
                </a:solidFill>
                <a:latin typeface="メイリオ" panose="020B0604030504040204" pitchFamily="50" charset="-128"/>
                <a:ea typeface="メイリオ" panose="020B0604030504040204" pitchFamily="50" charset="-128"/>
              </a:rPr>
              <a:t>B</a:t>
            </a:r>
            <a:r>
              <a:rPr lang="ja-JP" altLang="en-US" sz="2000" dirty="0">
                <a:solidFill>
                  <a:prstClr val="black"/>
                </a:solidFill>
                <a:latin typeface="メイリオ" panose="020B0604030504040204" pitchFamily="50" charset="-128"/>
                <a:ea typeface="メイリオ" panose="020B0604030504040204" pitchFamily="50" charset="-128"/>
              </a:rPr>
              <a:t>型肝炎、ウイルスなどの</a:t>
            </a:r>
            <a:r>
              <a:rPr lang="ja-JP" altLang="en-US" sz="2000" dirty="0">
                <a:solidFill>
                  <a:srgbClr val="0000CC"/>
                </a:solidFill>
                <a:latin typeface="メイリオ" panose="020B0604030504040204" pitchFamily="50" charset="-128"/>
                <a:ea typeface="メイリオ" panose="020B0604030504040204" pitchFamily="50" charset="-128"/>
              </a:rPr>
              <a:t>感染に注意する</a:t>
            </a:r>
            <a:r>
              <a:rPr lang="ja-JP" altLang="en-US" sz="2000" dirty="0">
                <a:solidFill>
                  <a:prstClr val="black"/>
                </a:solidFill>
                <a:latin typeface="メイリオ" panose="020B0604030504040204" pitchFamily="50" charset="-128"/>
                <a:ea typeface="メイリオ" panose="020B0604030504040204" pitchFamily="50" charset="-128"/>
              </a:rPr>
              <a:t>ことが必要です。</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20" name="角丸四角形吹き出し 19"/>
          <p:cNvSpPr/>
          <p:nvPr/>
        </p:nvSpPr>
        <p:spPr>
          <a:xfrm>
            <a:off x="5660553" y="2433690"/>
            <a:ext cx="984946" cy="371011"/>
          </a:xfrm>
          <a:prstGeom prst="wedgeRoundRectCallout">
            <a:avLst>
              <a:gd name="adj1" fmla="val -91346"/>
              <a:gd name="adj2" fmla="val 763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訂正</a:t>
            </a:r>
            <a:endParaRPr kumimoji="1" lang="ja-JP" altLang="en-US" b="1" dirty="0">
              <a:solidFill>
                <a:schemeClr val="tx1"/>
              </a:solidFill>
            </a:endParaRPr>
          </a:p>
        </p:txBody>
      </p:sp>
    </p:spTree>
    <p:extLst>
      <p:ext uri="{BB962C8B-B14F-4D97-AF65-F5344CB8AC3E}">
        <p14:creationId xmlns:p14="http://schemas.microsoft.com/office/powerpoint/2010/main" val="422205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AE3E57D-A38E-4BED-9E70-470AF634DB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595"/>
            <a:ext cx="9144000" cy="6911265"/>
          </a:xfrm>
          <a:prstGeom prst="rect">
            <a:avLst/>
          </a:prstGeom>
        </p:spPr>
      </p:pic>
    </p:spTree>
    <p:extLst>
      <p:ext uri="{BB962C8B-B14F-4D97-AF65-F5344CB8AC3E}">
        <p14:creationId xmlns:p14="http://schemas.microsoft.com/office/powerpoint/2010/main" val="182852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1DACD9B-0844-4C96-B510-0E87B06D8B55}"/>
              </a:ext>
            </a:extLst>
          </p:cNvPr>
          <p:cNvSpPr txBox="1"/>
          <p:nvPr/>
        </p:nvSpPr>
        <p:spPr>
          <a:xfrm>
            <a:off x="636224" y="1886142"/>
            <a:ext cx="8404745" cy="1938992"/>
          </a:xfrm>
          <a:prstGeom prst="rect">
            <a:avLst/>
          </a:prstGeom>
          <a:noFill/>
        </p:spPr>
        <p:txBody>
          <a:bodyPr wrap="square" rtlCol="0">
            <a:spAutoFit/>
          </a:bodyPr>
          <a:lstStyle/>
          <a:p>
            <a:pPr>
              <a:lnSpc>
                <a:spcPct val="150000"/>
              </a:lnSpc>
            </a:pPr>
            <a:r>
              <a:rPr lang="ja-JP" altLang="en-US" sz="2000" dirty="0">
                <a:latin typeface="メイリオ" panose="020B0604030504040204" pitchFamily="50" charset="-128"/>
                <a:ea typeface="メイリオ" panose="020B0604030504040204" pitchFamily="50" charset="-128"/>
              </a:rPr>
              <a:t>傷病者に対し・・・</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プール利用をただちに中止</a:t>
            </a:r>
            <a:endParaRPr lang="en-US" altLang="ja-JP" sz="2000" dirty="0">
              <a:solidFill>
                <a:srgbClr val="0000CC"/>
              </a:solidFill>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身体的、精神的に安静を図る</a:t>
            </a:r>
            <a:endParaRPr lang="en-US" altLang="ja-JP" sz="2000" dirty="0">
              <a:solidFill>
                <a:srgbClr val="0000CC"/>
              </a:solidFill>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傷病者の観察・原因のヒアリング</a:t>
            </a:r>
            <a:r>
              <a:rPr lang="en-US" altLang="ja-JP" sz="2000" dirty="0">
                <a:solidFill>
                  <a:srgbClr val="0000CC"/>
                </a:solidFill>
                <a:latin typeface="メイリオ" panose="020B0604030504040204" pitchFamily="50" charset="-128"/>
                <a:ea typeface="メイリオ" panose="020B0604030504040204" pitchFamily="50" charset="-128"/>
              </a:rPr>
              <a:t> </a:t>
            </a:r>
          </a:p>
        </p:txBody>
      </p:sp>
      <p:sp>
        <p:nvSpPr>
          <p:cNvPr id="10" name="テキスト ボックス 9">
            <a:extLst>
              <a:ext uri="{FF2B5EF4-FFF2-40B4-BE49-F238E27FC236}">
                <a16:creationId xmlns:a16="http://schemas.microsoft.com/office/drawing/2014/main" id="{C667A125-45F3-4F2D-8801-F2E7947D472F}"/>
              </a:ext>
            </a:extLst>
          </p:cNvPr>
          <p:cNvSpPr txBox="1"/>
          <p:nvPr/>
        </p:nvSpPr>
        <p:spPr>
          <a:xfrm>
            <a:off x="899669" y="4633153"/>
            <a:ext cx="7953712" cy="1477328"/>
          </a:xfrm>
          <a:prstGeom prst="rect">
            <a:avLst/>
          </a:prstGeom>
          <a:noFill/>
        </p:spPr>
        <p:txBody>
          <a:bodyPr wrap="square" rtlCol="0">
            <a:spAutoFit/>
          </a:bodyPr>
          <a:lstStyle/>
          <a:p>
            <a:pPr>
              <a:lnSpc>
                <a:spcPct val="150000"/>
              </a:lnSpc>
            </a:pP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専門家による治療、医師による診療ではない</a:t>
            </a:r>
            <a:endParaRPr lang="en-US" altLang="ja-JP" sz="2000" dirty="0">
              <a:solidFill>
                <a:srgbClr val="0000CC"/>
              </a:solidFill>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◆医療機関での診療を受けるまでの、あくまでも</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solidFill>
                  <a:srgbClr val="FF0000"/>
                </a:solidFill>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「それ以上悪化させない」</a:t>
            </a:r>
            <a:r>
              <a:rPr lang="ja-JP" altLang="en-US" sz="2000" dirty="0">
                <a:latin typeface="メイリオ" panose="020B0604030504040204" pitchFamily="50" charset="-128"/>
                <a:ea typeface="メイリオ" panose="020B0604030504040204" pitchFamily="50" charset="-128"/>
              </a:rPr>
              <a:t>ことを目的に行われる応急の手当</a:t>
            </a:r>
            <a:endParaRPr lang="en-US" altLang="ja-JP" sz="20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応急手当とは</a:t>
            </a: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応急手当とその原則</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15" name="テキスト ボックス 14"/>
          <p:cNvSpPr txBox="1"/>
          <p:nvPr/>
        </p:nvSpPr>
        <p:spPr>
          <a:xfrm>
            <a:off x="44304" y="549928"/>
            <a:ext cx="1076158" cy="369332"/>
          </a:xfrm>
          <a:prstGeom prst="rect">
            <a:avLst/>
          </a:prstGeom>
          <a:noFill/>
        </p:spPr>
        <p:txBody>
          <a:bodyPr wrap="square" rtlCol="0">
            <a:spAutoFit/>
          </a:bodyPr>
          <a:lstStyle/>
          <a:p>
            <a:r>
              <a:rPr kumimoji="1" lang="en-US" altLang="ja-JP" dirty="0"/>
              <a:t>P136</a:t>
            </a:r>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4202681"/>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応急手当の範囲</a:t>
            </a:r>
          </a:p>
        </p:txBody>
      </p:sp>
      <p:sp>
        <p:nvSpPr>
          <p:cNvPr id="3" name="正方形/長方形 2"/>
          <p:cNvSpPr/>
          <p:nvPr/>
        </p:nvSpPr>
        <p:spPr>
          <a:xfrm>
            <a:off x="6103910" y="2487899"/>
            <a:ext cx="2749471" cy="707886"/>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rPr>
              <a:t>適切な応急手当</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（ファーストエイド）</a:t>
            </a:r>
          </a:p>
        </p:txBody>
      </p:sp>
      <p:sp>
        <p:nvSpPr>
          <p:cNvPr id="4" name="右矢印 3"/>
          <p:cNvSpPr/>
          <p:nvPr/>
        </p:nvSpPr>
        <p:spPr>
          <a:xfrm>
            <a:off x="5439803" y="2478152"/>
            <a:ext cx="515154" cy="591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37293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a:extLst>
              <a:ext uri="{FF2B5EF4-FFF2-40B4-BE49-F238E27FC236}">
                <a16:creationId xmlns:a16="http://schemas.microsoft.com/office/drawing/2014/main" id="{7803C937-B724-45C4-82C6-AFEB63B553CD}"/>
              </a:ext>
            </a:extLst>
          </p:cNvPr>
          <p:cNvSpPr txBox="1">
            <a:spLocks/>
          </p:cNvSpPr>
          <p:nvPr/>
        </p:nvSpPr>
        <p:spPr>
          <a:xfrm>
            <a:off x="927394" y="2076032"/>
            <a:ext cx="1995836" cy="3465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2000" dirty="0">
                <a:solidFill>
                  <a:srgbClr val="0000CC"/>
                </a:solidFill>
                <a:latin typeface="メイリオ" panose="020B0604030504040204" pitchFamily="50" charset="-128"/>
                <a:ea typeface="メイリオ" panose="020B0604030504040204" pitchFamily="50" charset="-128"/>
              </a:rPr>
              <a:t>①傷病者の同意</a:t>
            </a:r>
          </a:p>
        </p:txBody>
      </p:sp>
      <p:pic>
        <p:nvPicPr>
          <p:cNvPr id="15" name="図 14">
            <a:extLst>
              <a:ext uri="{FF2B5EF4-FFF2-40B4-BE49-F238E27FC236}">
                <a16:creationId xmlns:a16="http://schemas.microsoft.com/office/drawing/2014/main" id="{65FCB7DE-D1B0-444C-90BF-E698B4B2B4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6462" y="2422594"/>
            <a:ext cx="5267538" cy="3258361"/>
          </a:xfrm>
          <a:prstGeom prst="rect">
            <a:avLst/>
          </a:prstGeom>
        </p:spPr>
      </p:pic>
      <p:sp>
        <p:nvSpPr>
          <p:cNvPr id="16" name="矢印: 下 15">
            <a:extLst>
              <a:ext uri="{FF2B5EF4-FFF2-40B4-BE49-F238E27FC236}">
                <a16:creationId xmlns:a16="http://schemas.microsoft.com/office/drawing/2014/main" id="{64676595-E17E-49F4-92E3-F72A4910E432}"/>
              </a:ext>
            </a:extLst>
          </p:cNvPr>
          <p:cNvSpPr/>
          <p:nvPr/>
        </p:nvSpPr>
        <p:spPr>
          <a:xfrm>
            <a:off x="3051312" y="5192394"/>
            <a:ext cx="149088" cy="57945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FBDC3687-2228-4493-BA9C-CCED8C811C88}"/>
              </a:ext>
            </a:extLst>
          </p:cNvPr>
          <p:cNvSpPr/>
          <p:nvPr/>
        </p:nvSpPr>
        <p:spPr>
          <a:xfrm>
            <a:off x="180146" y="2394703"/>
            <a:ext cx="3541848" cy="42473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dirty="0">
                <a:latin typeface="メイリオ" panose="020B0604030504040204" pitchFamily="50" charset="-128"/>
                <a:ea typeface="メイリオ" panose="020B0604030504040204" pitchFamily="50" charset="-128"/>
              </a:rPr>
              <a:t>・本人の同意を得る</a:t>
            </a:r>
          </a:p>
          <a:p>
            <a:pPr>
              <a:lnSpc>
                <a:spcPct val="150000"/>
              </a:lnSpc>
            </a:pPr>
            <a:r>
              <a:rPr lang="ja-JP" altLang="en-US" dirty="0">
                <a:latin typeface="メイリオ" panose="020B0604030504040204" pitchFamily="50" charset="-128"/>
                <a:ea typeface="メイリオ" panose="020B0604030504040204" pitchFamily="50" charset="-128"/>
              </a:rPr>
              <a:t>・未成年 </a:t>
            </a:r>
            <a:endParaRPr lang="en-US" altLang="ja-JP" dirty="0">
              <a:latin typeface="メイリオ" panose="020B0604030504040204" pitchFamily="50" charset="-128"/>
              <a:ea typeface="メイリオ" panose="020B0604030504040204" pitchFamily="50" charset="-128"/>
            </a:endParaRPr>
          </a:p>
          <a:p>
            <a:pPr>
              <a:lnSpc>
                <a:spcPct val="150000"/>
              </a:lnSpc>
            </a:pP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家族や保護者の同意</a:t>
            </a:r>
          </a:p>
          <a:p>
            <a:pPr>
              <a:lnSpc>
                <a:spcPct val="150000"/>
              </a:lnSpc>
            </a:pPr>
            <a:r>
              <a:rPr lang="ja-JP" altLang="en-US" dirty="0">
                <a:latin typeface="メイリオ" panose="020B0604030504040204" pitchFamily="50" charset="-128"/>
                <a:ea typeface="メイリオ" panose="020B0604030504040204" pitchFamily="50" charset="-128"/>
              </a:rPr>
              <a:t>・拒んだ場合 </a:t>
            </a:r>
            <a:endParaRPr lang="en-US" altLang="ja-JP" dirty="0">
              <a:latin typeface="メイリオ" panose="020B0604030504040204" pitchFamily="50" charset="-128"/>
              <a:ea typeface="メイリオ" panose="020B0604030504040204" pitchFamily="50" charset="-128"/>
            </a:endParaRPr>
          </a:p>
          <a:p>
            <a:pPr>
              <a:lnSpc>
                <a:spcPct val="150000"/>
              </a:lnSpc>
            </a:pP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無理に行わない</a:t>
            </a:r>
          </a:p>
          <a:p>
            <a:pPr>
              <a:lnSpc>
                <a:spcPct val="150000"/>
              </a:lnSpc>
            </a:pPr>
            <a:r>
              <a:rPr lang="ja-JP" altLang="en-US" dirty="0">
                <a:latin typeface="メイリオ" panose="020B0604030504040204" pitchFamily="50" charset="-128"/>
                <a:ea typeface="メイリオ" panose="020B0604030504040204" pitchFamily="50" charset="-128"/>
              </a:rPr>
              <a:t>・ただちに手当すべき傷病</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本人</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家族</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保護者の同意無し</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 手当を優先</a:t>
            </a:r>
          </a:p>
          <a:p>
            <a:pPr>
              <a:lnSpc>
                <a:spcPct val="150000"/>
              </a:lnSpc>
            </a:pPr>
            <a:r>
              <a:rPr lang="ja-JP" altLang="en-US" dirty="0">
                <a:latin typeface="メイリオ" panose="020B0604030504040204" pitchFamily="50" charset="-128"/>
                <a:ea typeface="メイリオ" panose="020B0604030504040204" pitchFamily="50" charset="-128"/>
              </a:rPr>
              <a:t>・医療機関での診療が前提</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 本人</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家族などに伝える</a:t>
            </a: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0"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応急手当で守るべきこと</a:t>
            </a: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応急手当とその原則</a:t>
            </a:r>
          </a:p>
        </p:txBody>
      </p:sp>
      <p:sp useBgFill="1">
        <p:nvSpPr>
          <p:cNvPr id="17" name="テキスト ボックス 16">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18" name="テキスト ボックス 17"/>
          <p:cNvSpPr txBox="1"/>
          <p:nvPr/>
        </p:nvSpPr>
        <p:spPr>
          <a:xfrm>
            <a:off x="44304" y="549928"/>
            <a:ext cx="1076158" cy="369332"/>
          </a:xfrm>
          <a:prstGeom prst="rect">
            <a:avLst/>
          </a:prstGeom>
          <a:noFill/>
        </p:spPr>
        <p:txBody>
          <a:bodyPr wrap="square" rtlCol="0">
            <a:spAutoFit/>
          </a:bodyPr>
          <a:lstStyle/>
          <a:p>
            <a:r>
              <a:rPr kumimoji="1" lang="en-US" altLang="ja-JP" dirty="0"/>
              <a:t>P136</a:t>
            </a:r>
          </a:p>
        </p:txBody>
      </p:sp>
    </p:spTree>
    <p:extLst>
      <p:ext uri="{BB962C8B-B14F-4D97-AF65-F5344CB8AC3E}">
        <p14:creationId xmlns:p14="http://schemas.microsoft.com/office/powerpoint/2010/main" val="3115571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a:extLst>
              <a:ext uri="{FF2B5EF4-FFF2-40B4-BE49-F238E27FC236}">
                <a16:creationId xmlns:a16="http://schemas.microsoft.com/office/drawing/2014/main" id="{7803C937-B724-45C4-82C6-AFEB63B553CD}"/>
              </a:ext>
            </a:extLst>
          </p:cNvPr>
          <p:cNvSpPr txBox="1">
            <a:spLocks/>
          </p:cNvSpPr>
          <p:nvPr/>
        </p:nvSpPr>
        <p:spPr>
          <a:xfrm>
            <a:off x="507748" y="2012166"/>
            <a:ext cx="8108217" cy="44015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2000" dirty="0">
                <a:solidFill>
                  <a:srgbClr val="0000CC"/>
                </a:solidFill>
                <a:latin typeface="メイリオ" panose="020B0604030504040204" pitchFamily="50" charset="-128"/>
                <a:ea typeface="メイリオ" panose="020B0604030504040204" pitchFamily="50" charset="-128"/>
              </a:rPr>
              <a:t>② 医療行為の禁止</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　　・病名や症状についての診断や治療をしない</a:t>
            </a: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　　・医薬品は使用しない</a:t>
            </a: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　　・死亡の判断は医師のみが行う</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a:buNone/>
              <a:defRPr/>
            </a:pP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a:buNone/>
              <a:defRPr/>
            </a:pPr>
            <a:r>
              <a:rPr lang="ja-JP" altLang="en-US" sz="2000" dirty="0">
                <a:solidFill>
                  <a:srgbClr val="0000CC"/>
                </a:solidFill>
                <a:latin typeface="メイリオ" panose="020B0604030504040204" pitchFamily="50" charset="-128"/>
                <a:ea typeface="メイリオ" panose="020B0604030504040204" pitchFamily="50" charset="-128"/>
              </a:rPr>
              <a:t>③ 二次事故の防止に留意</a:t>
            </a:r>
            <a:endParaRPr lang="en-US" altLang="ja-JP" sz="2000" dirty="0">
              <a:solidFill>
                <a:srgbClr val="0000CC"/>
              </a:solidFill>
              <a:latin typeface="メイリオ" panose="020B0604030504040204" pitchFamily="50" charset="-128"/>
              <a:ea typeface="メイリオ" panose="020B0604030504040204" pitchFamily="50" charset="-128"/>
            </a:endParaRP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　　　応急手当の目的（それ以上悪化させない）から大きく外れる</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a:buNone/>
              <a:defRPr/>
            </a:pP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④ その他</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a:buNone/>
              <a:defRPr/>
            </a:pPr>
            <a:r>
              <a:rPr lang="ja-JP" altLang="en-US" sz="2000" dirty="0">
                <a:solidFill>
                  <a:prstClr val="black"/>
                </a:solidFill>
                <a:latin typeface="メイリオ" panose="020B0604030504040204" pitchFamily="50" charset="-128"/>
                <a:ea typeface="メイリオ" panose="020B0604030504040204" pitchFamily="50" charset="-128"/>
              </a:rPr>
              <a:t>　　　傷病者の</a:t>
            </a:r>
            <a:r>
              <a:rPr lang="ja-JP" altLang="en-US" sz="2000" dirty="0">
                <a:solidFill>
                  <a:srgbClr val="0000CC"/>
                </a:solidFill>
                <a:latin typeface="メイリオ" panose="020B0604030504040204" pitchFamily="50" charset="-128"/>
                <a:ea typeface="メイリオ" panose="020B0604030504040204" pitchFamily="50" charset="-128"/>
              </a:rPr>
              <a:t>個人情報の取り扱いに十分注意する</a:t>
            </a:r>
          </a:p>
        </p:txBody>
      </p:sp>
      <p:sp>
        <p:nvSpPr>
          <p:cNvPr id="9" name="正方形/長方形 8"/>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508595"/>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応急手当で守るべきこと</a:t>
            </a: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応急手当とその原則</a:t>
            </a:r>
          </a:p>
        </p:txBody>
      </p:sp>
      <p:sp useBgFill="1">
        <p:nvSpPr>
          <p:cNvPr id="10" name="テキスト ボックス 9">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1</a:t>
            </a:r>
          </a:p>
        </p:txBody>
      </p:sp>
      <p:sp>
        <p:nvSpPr>
          <p:cNvPr id="12" name="テキスト ボックス 11"/>
          <p:cNvSpPr txBox="1"/>
          <p:nvPr/>
        </p:nvSpPr>
        <p:spPr>
          <a:xfrm>
            <a:off x="44304" y="549928"/>
            <a:ext cx="1462524" cy="369332"/>
          </a:xfrm>
          <a:prstGeom prst="rect">
            <a:avLst/>
          </a:prstGeom>
          <a:noFill/>
        </p:spPr>
        <p:txBody>
          <a:bodyPr wrap="square" rtlCol="0">
            <a:spAutoFit/>
          </a:bodyPr>
          <a:lstStyle/>
          <a:p>
            <a:r>
              <a:rPr kumimoji="1" lang="en-US" altLang="ja-JP" dirty="0"/>
              <a:t>P136</a:t>
            </a:r>
            <a:r>
              <a:rPr kumimoji="1" lang="ja-JP" altLang="en-US" dirty="0" err="1"/>
              <a:t>、</a:t>
            </a:r>
            <a:r>
              <a:rPr kumimoji="1" lang="en-US" altLang="ja-JP" dirty="0"/>
              <a:t>P137</a:t>
            </a:r>
          </a:p>
        </p:txBody>
      </p:sp>
    </p:spTree>
    <p:extLst>
      <p:ext uri="{BB962C8B-B14F-4D97-AF65-F5344CB8AC3E}">
        <p14:creationId xmlns:p14="http://schemas.microsoft.com/office/powerpoint/2010/main" val="780253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コンテンツ プレースホルダー 2">
            <a:extLst>
              <a:ext uri="{FF2B5EF4-FFF2-40B4-BE49-F238E27FC236}">
                <a16:creationId xmlns:a16="http://schemas.microsoft.com/office/drawing/2014/main" id="{A7261D03-8626-48A3-A799-7ED9FA5CE6A0}"/>
              </a:ext>
            </a:extLst>
          </p:cNvPr>
          <p:cNvSpPr txBox="1">
            <a:spLocks/>
          </p:cNvSpPr>
          <p:nvPr/>
        </p:nvSpPr>
        <p:spPr>
          <a:xfrm>
            <a:off x="775566" y="1806716"/>
            <a:ext cx="3796434" cy="1257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◆意識</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◆バイタルサイン（生命徴候）</a:t>
            </a:r>
            <a:endParaRPr lang="en-US" altLang="ja-JP" sz="20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ja-JP" altLang="en-US" sz="2000" dirty="0">
                <a:solidFill>
                  <a:prstClr val="black"/>
                </a:solidFill>
                <a:latin typeface="メイリオ" panose="020B0604030504040204" pitchFamily="50" charset="-128"/>
                <a:ea typeface="メイリオ" panose="020B0604030504040204" pitchFamily="50" charset="-128"/>
              </a:rPr>
              <a:t>　・呼吸・脈拍・血圧・体温</a:t>
            </a:r>
            <a:endParaRPr lang="en-US" altLang="ja-JP" sz="2000" dirty="0">
              <a:solidFill>
                <a:prstClr val="black"/>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17027"/>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観察とは</a:t>
            </a:r>
          </a:p>
        </p:txBody>
      </p:sp>
      <p:sp>
        <p:nvSpPr>
          <p:cNvPr id="8" name="テキスト ボックス 7">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傷病者の観察</a:t>
            </a:r>
          </a:p>
        </p:txBody>
      </p:sp>
      <p:sp useBgFill="1">
        <p:nvSpPr>
          <p:cNvPr id="10" name="テキスト ボックス 9">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11" name="テキスト ボックス 10"/>
          <p:cNvSpPr txBox="1"/>
          <p:nvPr/>
        </p:nvSpPr>
        <p:spPr>
          <a:xfrm>
            <a:off x="44304" y="549928"/>
            <a:ext cx="1462524" cy="369332"/>
          </a:xfrm>
          <a:prstGeom prst="rect">
            <a:avLst/>
          </a:prstGeom>
          <a:noFill/>
        </p:spPr>
        <p:txBody>
          <a:bodyPr wrap="square" rtlCol="0">
            <a:spAutoFit/>
          </a:bodyPr>
          <a:lstStyle/>
          <a:p>
            <a:r>
              <a:rPr kumimoji="1" lang="en-US" altLang="ja-JP" dirty="0"/>
              <a:t>P138</a:t>
            </a:r>
          </a:p>
        </p:txBody>
      </p:sp>
      <p:sp>
        <p:nvSpPr>
          <p:cNvPr id="12"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3038139"/>
            <a:ext cx="2741164" cy="518054"/>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観察の実際</a:t>
            </a:r>
            <a:endParaRPr lang="en-US" altLang="ja-JP" sz="2400" b="1" dirty="0">
              <a:solidFill>
                <a:prstClr val="black"/>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A29DB86E-A67E-4739-BD0A-5306A5234B4B}"/>
              </a:ext>
            </a:extLst>
          </p:cNvPr>
          <p:cNvSpPr/>
          <p:nvPr/>
        </p:nvSpPr>
        <p:spPr>
          <a:xfrm>
            <a:off x="775566" y="3475285"/>
            <a:ext cx="2748798"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①意識の観察</a:t>
            </a:r>
          </a:p>
        </p:txBody>
      </p:sp>
      <p:sp>
        <p:nvSpPr>
          <p:cNvPr id="15" name="四角形: 角を丸くする 9">
            <a:extLst>
              <a:ext uri="{FF2B5EF4-FFF2-40B4-BE49-F238E27FC236}">
                <a16:creationId xmlns:a16="http://schemas.microsoft.com/office/drawing/2014/main" id="{F551A83F-796C-4E4F-9C20-61980A8650AC}"/>
              </a:ext>
            </a:extLst>
          </p:cNvPr>
          <p:cNvSpPr/>
          <p:nvPr/>
        </p:nvSpPr>
        <p:spPr>
          <a:xfrm>
            <a:off x="998255" y="3822572"/>
            <a:ext cx="3351056" cy="687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メイリオ" panose="020B0604030504040204" pitchFamily="50" charset="-128"/>
                <a:ea typeface="メイリオ" panose="020B0604030504040204" pitchFamily="50" charset="-128"/>
              </a:rPr>
              <a:t>・耳元で大きな声をかける</a:t>
            </a:r>
            <a:endParaRPr lang="en-US" altLang="ja-JP" dirty="0">
              <a:solidFill>
                <a:schemeClr val="tx1"/>
              </a:solidFill>
              <a:latin typeface="メイリオ" panose="020B0604030504040204" pitchFamily="50" charset="-128"/>
              <a:ea typeface="メイリオ" panose="020B0604030504040204" pitchFamily="50" charset="-128"/>
            </a:endParaRPr>
          </a:p>
          <a:p>
            <a:r>
              <a:rPr lang="ja-JP" altLang="en-US" dirty="0">
                <a:solidFill>
                  <a:schemeClr val="tx1"/>
                </a:solidFill>
                <a:latin typeface="メイリオ" panose="020B0604030504040204" pitchFamily="50" charset="-128"/>
                <a:ea typeface="メイリオ" panose="020B0604030504040204" pitchFamily="50" charset="-128"/>
              </a:rPr>
              <a:t>・肩をたたく</a:t>
            </a:r>
          </a:p>
        </p:txBody>
      </p:sp>
      <p:sp>
        <p:nvSpPr>
          <p:cNvPr id="16" name="正方形/長方形 15">
            <a:extLst>
              <a:ext uri="{FF2B5EF4-FFF2-40B4-BE49-F238E27FC236}">
                <a16:creationId xmlns:a16="http://schemas.microsoft.com/office/drawing/2014/main" id="{4EEE55B3-266B-4076-A812-3F90912467EA}"/>
              </a:ext>
            </a:extLst>
          </p:cNvPr>
          <p:cNvSpPr/>
          <p:nvPr/>
        </p:nvSpPr>
        <p:spPr>
          <a:xfrm>
            <a:off x="866272" y="4682962"/>
            <a:ext cx="4006148" cy="954107"/>
          </a:xfrm>
          <a:prstGeom prst="rect">
            <a:avLst/>
          </a:prstGeom>
        </p:spPr>
        <p:txBody>
          <a:bodyPr wrap="square">
            <a:spAutoFit/>
          </a:bodyPr>
          <a:lstStyle/>
          <a:p>
            <a:r>
              <a:rPr lang="ja-JP" altLang="en-US" sz="1400" dirty="0">
                <a:latin typeface="メイリオ" panose="020B0604030504040204" pitchFamily="50" charset="-128"/>
                <a:ea typeface="メイリオ" panose="020B0604030504040204" pitchFamily="50" charset="-128"/>
              </a:rPr>
              <a:t>◆意識レベルの評価法「</a:t>
            </a:r>
            <a:r>
              <a:rPr lang="en-US" altLang="ja-JP" sz="1400" dirty="0">
                <a:latin typeface="メイリオ" panose="020B0604030504040204" pitchFamily="50" charset="-128"/>
                <a:ea typeface="メイリオ" panose="020B0604030504040204" pitchFamily="50" charset="-128"/>
              </a:rPr>
              <a:t>JCS</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marL="214313" indent="-214313">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１桁：刺激しないでも覚醒している状態</a:t>
            </a:r>
            <a:endParaRPr lang="en-US" altLang="ja-JP" sz="1400" dirty="0">
              <a:latin typeface="メイリオ" panose="020B0604030504040204" pitchFamily="50" charset="-128"/>
              <a:ea typeface="メイリオ" panose="020B0604030504040204" pitchFamily="50" charset="-128"/>
            </a:endParaRPr>
          </a:p>
          <a:p>
            <a:pPr marL="214313" indent="-214313">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２桁：刺激をすると覚醒する状態</a:t>
            </a:r>
            <a:endParaRPr lang="en-US" altLang="ja-JP" sz="1400" dirty="0">
              <a:latin typeface="メイリオ" panose="020B0604030504040204" pitchFamily="50" charset="-128"/>
              <a:ea typeface="メイリオ" panose="020B0604030504040204" pitchFamily="50" charset="-128"/>
            </a:endParaRPr>
          </a:p>
          <a:p>
            <a:pPr marL="214313" indent="-214313">
              <a:buFont typeface="Wingdings" panose="05000000000000000000" pitchFamily="2" charset="2"/>
              <a:buChar char="l"/>
            </a:pPr>
            <a:r>
              <a:rPr lang="ja-JP" altLang="en-US" sz="1400" dirty="0">
                <a:latin typeface="メイリオ" panose="020B0604030504040204" pitchFamily="50" charset="-128"/>
                <a:ea typeface="メイリオ" panose="020B0604030504040204" pitchFamily="50" charset="-128"/>
              </a:rPr>
              <a:t>３桁：刺激をしても覚醒しない状態</a:t>
            </a:r>
            <a:endParaRPr lang="en-US" altLang="ja-JP" sz="14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C09777B-7E1E-4885-B24F-7D37F766DF51}"/>
              </a:ext>
            </a:extLst>
          </p:cNvPr>
          <p:cNvSpPr txBox="1"/>
          <p:nvPr/>
        </p:nvSpPr>
        <p:spPr>
          <a:xfrm>
            <a:off x="900235" y="5650030"/>
            <a:ext cx="3631653" cy="1169551"/>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JCS</a:t>
            </a:r>
            <a:r>
              <a:rPr lang="ja-JP" altLang="en-US" sz="1400" dirty="0">
                <a:latin typeface="メイリオ" panose="020B0604030504040204" pitchFamily="50" charset="-128"/>
                <a:ea typeface="メイリオ" panose="020B0604030504040204" pitchFamily="50" charset="-128"/>
              </a:rPr>
              <a:t>の評価が難しい場合</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・傷病者の状態を具体的にメモ</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「なぜ受傷したか本人が覚えていない」</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「覚醒しているが、う～う～、と</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うなっているだけ」</a:t>
            </a:r>
          </a:p>
        </p:txBody>
      </p:sp>
      <p:grpSp>
        <p:nvGrpSpPr>
          <p:cNvPr id="18" name="グループ化 17">
            <a:extLst>
              <a:ext uri="{FF2B5EF4-FFF2-40B4-BE49-F238E27FC236}">
                <a16:creationId xmlns:a16="http://schemas.microsoft.com/office/drawing/2014/main" id="{44AABE6C-6FF5-41A3-89C2-496B92C64C69}"/>
              </a:ext>
            </a:extLst>
          </p:cNvPr>
          <p:cNvGrpSpPr/>
          <p:nvPr/>
        </p:nvGrpSpPr>
        <p:grpSpPr>
          <a:xfrm>
            <a:off x="4714465" y="1388356"/>
            <a:ext cx="4582619" cy="5328193"/>
            <a:chOff x="6366080" y="-246257"/>
            <a:chExt cx="6110158" cy="7104257"/>
          </a:xfrm>
        </p:grpSpPr>
        <p:pic>
          <p:nvPicPr>
            <p:cNvPr id="19" name="図 18">
              <a:extLst>
                <a:ext uri="{FF2B5EF4-FFF2-40B4-BE49-F238E27FC236}">
                  <a16:creationId xmlns:a16="http://schemas.microsoft.com/office/drawing/2014/main" id="{FA0EA2FF-95A4-4D2F-AB84-B709F9A89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6080" y="0"/>
              <a:ext cx="5821438" cy="6858000"/>
            </a:xfrm>
            <a:prstGeom prst="rect">
              <a:avLst/>
            </a:prstGeom>
          </p:spPr>
        </p:pic>
        <p:sp>
          <p:nvSpPr>
            <p:cNvPr id="20" name="テキスト ボックス 19">
              <a:extLst>
                <a:ext uri="{FF2B5EF4-FFF2-40B4-BE49-F238E27FC236}">
                  <a16:creationId xmlns:a16="http://schemas.microsoft.com/office/drawing/2014/main" id="{F8BB841F-A44A-4209-9E76-26ADBEFFC2C2}"/>
                </a:ext>
              </a:extLst>
            </p:cNvPr>
            <p:cNvSpPr txBox="1"/>
            <p:nvPr/>
          </p:nvSpPr>
          <p:spPr>
            <a:xfrm>
              <a:off x="10759652" y="-246257"/>
              <a:ext cx="1716586" cy="492443"/>
            </a:xfrm>
            <a:prstGeom prst="rect">
              <a:avLst/>
            </a:prstGeom>
            <a:noFill/>
          </p:spPr>
          <p:txBody>
            <a:bodyPr wrap="square" rtlCol="0">
              <a:spAutoFit/>
            </a:bodyPr>
            <a:lstStyle/>
            <a:p>
              <a:r>
                <a:rPr lang="en-US" altLang="ja-JP" dirty="0"/>
                <a:t>P78</a:t>
              </a:r>
              <a:r>
                <a:rPr lang="ja-JP" altLang="en-US" dirty="0"/>
                <a:t>参照</a:t>
              </a:r>
            </a:p>
          </p:txBody>
        </p:sp>
      </p:grpSp>
    </p:spTree>
    <p:extLst>
      <p:ext uri="{BB962C8B-B14F-4D97-AF65-F5344CB8AC3E}">
        <p14:creationId xmlns:p14="http://schemas.microsoft.com/office/powerpoint/2010/main" val="2043918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29DB86E-A67E-4739-BD0A-5306A5234B4B}"/>
              </a:ext>
            </a:extLst>
          </p:cNvPr>
          <p:cNvSpPr/>
          <p:nvPr/>
        </p:nvSpPr>
        <p:spPr>
          <a:xfrm>
            <a:off x="1077821" y="1935081"/>
            <a:ext cx="2096423"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②呼吸の観察</a:t>
            </a:r>
          </a:p>
        </p:txBody>
      </p:sp>
      <p:sp>
        <p:nvSpPr>
          <p:cNvPr id="10" name="四角形: 角を丸くする 9">
            <a:extLst>
              <a:ext uri="{FF2B5EF4-FFF2-40B4-BE49-F238E27FC236}">
                <a16:creationId xmlns:a16="http://schemas.microsoft.com/office/drawing/2014/main" id="{F551A83F-796C-4E4F-9C20-61980A8650AC}"/>
              </a:ext>
            </a:extLst>
          </p:cNvPr>
          <p:cNvSpPr/>
          <p:nvPr/>
        </p:nvSpPr>
        <p:spPr>
          <a:xfrm>
            <a:off x="3174244" y="1834832"/>
            <a:ext cx="2936383" cy="10007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・胸の動きを見る</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・呼吸の音を聴く</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・呼気を感じる</a:t>
            </a:r>
          </a:p>
        </p:txBody>
      </p:sp>
      <p:sp>
        <p:nvSpPr>
          <p:cNvPr id="2" name="正方形/長方形 1">
            <a:extLst>
              <a:ext uri="{FF2B5EF4-FFF2-40B4-BE49-F238E27FC236}">
                <a16:creationId xmlns:a16="http://schemas.microsoft.com/office/drawing/2014/main" id="{88DECCB3-D88D-4288-B01D-DE871B0BEECB}"/>
              </a:ext>
            </a:extLst>
          </p:cNvPr>
          <p:cNvSpPr/>
          <p:nvPr/>
        </p:nvSpPr>
        <p:spPr>
          <a:xfrm>
            <a:off x="463761" y="2935799"/>
            <a:ext cx="8357348" cy="3831818"/>
          </a:xfrm>
          <a:prstGeom prst="rect">
            <a:avLst/>
          </a:prstGeom>
          <a:noFill/>
          <a:ln>
            <a:noFill/>
          </a:ln>
        </p:spPr>
        <p:txBody>
          <a:bodyPr wrap="square">
            <a:spAutoFit/>
          </a:bodyPr>
          <a:lstStyle/>
          <a:p>
            <a:pPr>
              <a:lnSpc>
                <a:spcPct val="150000"/>
              </a:lnSpc>
            </a:pPr>
            <a:r>
              <a:rPr lang="ja-JP" altLang="en-US" dirty="0">
                <a:latin typeface="メイリオ" panose="020B0604030504040204" pitchFamily="50" charset="-128"/>
                <a:ea typeface="メイリオ" panose="020B0604030504040204" pitchFamily="50" charset="-128"/>
              </a:rPr>
              <a:t>◆１分間あたりの呼吸数を測る</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呼吸が苦しそう（呼吸困難）でないか</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呼吸の深さやリズムを観察</a:t>
            </a:r>
          </a:p>
          <a:p>
            <a:pPr>
              <a:lnSpc>
                <a:spcPct val="150000"/>
              </a:lnSpc>
            </a:pPr>
            <a:r>
              <a:rPr lang="ja-JP" altLang="en-US" dirty="0">
                <a:latin typeface="メイリオ" panose="020B0604030504040204" pitchFamily="50" charset="-128"/>
                <a:ea typeface="メイリオ" panose="020B0604030504040204" pitchFamily="50" charset="-128"/>
              </a:rPr>
              <a:t>◆ 正常な呼吸数</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≫成人：約</a:t>
            </a:r>
            <a:r>
              <a:rPr lang="en-US" altLang="ja-JP" dirty="0">
                <a:latin typeface="メイリオ" panose="020B0604030504040204" pitchFamily="50" charset="-128"/>
                <a:ea typeface="メイリオ" panose="020B0604030504040204" pitchFamily="50" charset="-128"/>
              </a:rPr>
              <a:t>14〜20</a:t>
            </a:r>
            <a:r>
              <a:rPr lang="ja-JP" altLang="en-US" dirty="0">
                <a:latin typeface="メイリオ" panose="020B0604030504040204" pitchFamily="50" charset="-128"/>
                <a:ea typeface="メイリオ" panose="020B0604030504040204" pitchFamily="50" charset="-128"/>
              </a:rPr>
              <a:t>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　≫小児：約</a:t>
            </a:r>
            <a:r>
              <a:rPr lang="en-US" altLang="ja-JP" dirty="0">
                <a:latin typeface="メイリオ" panose="020B0604030504040204" pitchFamily="50" charset="-128"/>
                <a:ea typeface="メイリオ" panose="020B0604030504040204" pitchFamily="50" charset="-128"/>
              </a:rPr>
              <a:t>20〜30</a:t>
            </a:r>
            <a:r>
              <a:rPr lang="ja-JP" altLang="en-US" dirty="0">
                <a:latin typeface="メイリオ" panose="020B0604030504040204" pitchFamily="50" charset="-128"/>
                <a:ea typeface="メイリオ" panose="020B0604030504040204" pitchFamily="50" charset="-128"/>
              </a:rPr>
              <a:t>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　≫乳児：約</a:t>
            </a:r>
            <a:r>
              <a:rPr lang="en-US" altLang="ja-JP" dirty="0">
                <a:latin typeface="メイリオ" panose="020B0604030504040204" pitchFamily="50" charset="-128"/>
                <a:ea typeface="メイリオ" panose="020B0604030504040204" pitchFamily="50" charset="-128"/>
              </a:rPr>
              <a:t>30〜40</a:t>
            </a:r>
            <a:r>
              <a:rPr lang="ja-JP" altLang="en-US" dirty="0">
                <a:latin typeface="メイリオ" panose="020B0604030504040204" pitchFamily="50" charset="-128"/>
                <a:ea typeface="メイリオ" panose="020B0604030504040204" pitchFamily="50" charset="-128"/>
              </a:rPr>
              <a:t>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頻呼吸 ⇒ 低酸素状態 ＝ チアノーゼ（口唇や爪床が暗紫色になった状態）</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過呼吸症候群（過換気症候群）：チアノーゼは認められない</a:t>
            </a:r>
          </a:p>
          <a:p>
            <a:pPr>
              <a:lnSpc>
                <a:spcPct val="150000"/>
              </a:lnSpc>
            </a:pPr>
            <a:r>
              <a:rPr lang="ja-JP" altLang="en-US" dirty="0">
                <a:latin typeface="メイリオ" panose="020B0604030504040204" pitchFamily="50" charset="-128"/>
                <a:ea typeface="メイリオ" panose="020B0604030504040204" pitchFamily="50" charset="-128"/>
              </a:rPr>
              <a:t>◆意識障害＋吸気時に瞬間的に下顎をしゃくりあげるかつ比較的長い呼気</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a:t>
            </a:r>
            <a:r>
              <a:rPr lang="ja-JP" altLang="en-US" dirty="0">
                <a:solidFill>
                  <a:srgbClr val="0000CC"/>
                </a:solidFill>
                <a:latin typeface="メイリオ" panose="020B0604030504040204" pitchFamily="50" charset="-128"/>
                <a:ea typeface="メイリオ" panose="020B0604030504040204" pitchFamily="50" charset="-128"/>
              </a:rPr>
              <a:t> ⇒ “死戦期呼吸（下顎呼吸）” ＝ 心停止（特に心室細動）に</a:t>
            </a:r>
            <a:endParaRPr lang="en-US" altLang="ja-JP" dirty="0">
              <a:solidFill>
                <a:srgbClr val="0000CC"/>
              </a:solidFill>
              <a:latin typeface="メイリオ" panose="020B0604030504040204" pitchFamily="50" charset="-128"/>
              <a:ea typeface="メイリオ" panose="020B0604030504040204" pitchFamily="50" charset="-128"/>
            </a:endParaRPr>
          </a:p>
          <a:p>
            <a:pPr>
              <a:lnSpc>
                <a:spcPct val="150000"/>
              </a:lnSpc>
            </a:pPr>
            <a:r>
              <a:rPr lang="en-US" altLang="ja-JP" dirty="0">
                <a:solidFill>
                  <a:srgbClr val="0000CC"/>
                </a:solidFill>
                <a:latin typeface="メイリオ" panose="020B0604030504040204" pitchFamily="50" charset="-128"/>
                <a:ea typeface="メイリオ" panose="020B0604030504040204" pitchFamily="50" charset="-128"/>
              </a:rPr>
              <a:t>         </a:t>
            </a:r>
            <a:r>
              <a:rPr lang="ja-JP" altLang="en-US" dirty="0">
                <a:solidFill>
                  <a:srgbClr val="0000CC"/>
                </a:solidFill>
                <a:latin typeface="メイリオ" panose="020B0604030504040204" pitchFamily="50" charset="-128"/>
                <a:ea typeface="メイリオ" panose="020B0604030504040204" pitchFamily="50" charset="-128"/>
              </a:rPr>
              <a:t>陥っている危険がある</a:t>
            </a: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17027"/>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観察の実際</a:t>
            </a: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傷病者の観察</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15" name="テキスト ボックス 14"/>
          <p:cNvSpPr txBox="1"/>
          <p:nvPr/>
        </p:nvSpPr>
        <p:spPr>
          <a:xfrm>
            <a:off x="44304" y="549928"/>
            <a:ext cx="1462524" cy="369332"/>
          </a:xfrm>
          <a:prstGeom prst="rect">
            <a:avLst/>
          </a:prstGeom>
          <a:noFill/>
        </p:spPr>
        <p:txBody>
          <a:bodyPr wrap="square" rtlCol="0">
            <a:spAutoFit/>
          </a:bodyPr>
          <a:lstStyle/>
          <a:p>
            <a:r>
              <a:rPr kumimoji="1" lang="en-US" altLang="ja-JP" dirty="0"/>
              <a:t>P139</a:t>
            </a:r>
          </a:p>
        </p:txBody>
      </p:sp>
    </p:spTree>
    <p:extLst>
      <p:ext uri="{BB962C8B-B14F-4D97-AF65-F5344CB8AC3E}">
        <p14:creationId xmlns:p14="http://schemas.microsoft.com/office/powerpoint/2010/main" val="25161488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29DB86E-A67E-4739-BD0A-5306A5234B4B}"/>
              </a:ext>
            </a:extLst>
          </p:cNvPr>
          <p:cNvSpPr/>
          <p:nvPr/>
        </p:nvSpPr>
        <p:spPr>
          <a:xfrm>
            <a:off x="1088846" y="1935081"/>
            <a:ext cx="1976325"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③脈の観察</a:t>
            </a:r>
          </a:p>
        </p:txBody>
      </p:sp>
      <p:sp>
        <p:nvSpPr>
          <p:cNvPr id="10" name="四角形: 角を丸くする 9">
            <a:extLst>
              <a:ext uri="{FF2B5EF4-FFF2-40B4-BE49-F238E27FC236}">
                <a16:creationId xmlns:a16="http://schemas.microsoft.com/office/drawing/2014/main" id="{F551A83F-796C-4E4F-9C20-61980A8650AC}"/>
              </a:ext>
            </a:extLst>
          </p:cNvPr>
          <p:cNvSpPr/>
          <p:nvPr/>
        </p:nvSpPr>
        <p:spPr>
          <a:xfrm>
            <a:off x="2815933" y="1885896"/>
            <a:ext cx="5632607" cy="7622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・脈拍の速さや強さを調べる</a:t>
            </a:r>
            <a:endParaRPr lang="en-US" altLang="ja-JP" sz="2000" dirty="0">
              <a:solidFill>
                <a:schemeClr val="tx1"/>
              </a:solidFill>
              <a:latin typeface="メイリオ" panose="020B0604030504040204" pitchFamily="50" charset="-128"/>
              <a:ea typeface="メイリオ" panose="020B0604030504040204" pitchFamily="50" charset="-128"/>
            </a:endParaRPr>
          </a:p>
          <a:p>
            <a:r>
              <a:rPr lang="ja-JP" altLang="en-US" sz="2000" dirty="0">
                <a:solidFill>
                  <a:schemeClr val="tx1"/>
                </a:solidFill>
                <a:latin typeface="メイリオ" panose="020B0604030504040204" pitchFamily="50" charset="-128"/>
                <a:ea typeface="メイリオ" panose="020B0604030504040204" pitchFamily="50" charset="-128"/>
              </a:rPr>
              <a:t>　（頚動脈、橈骨動脈、大腿動脈などで）</a:t>
            </a:r>
          </a:p>
        </p:txBody>
      </p:sp>
      <p:sp>
        <p:nvSpPr>
          <p:cNvPr id="2" name="正方形/長方形 1">
            <a:extLst>
              <a:ext uri="{FF2B5EF4-FFF2-40B4-BE49-F238E27FC236}">
                <a16:creationId xmlns:a16="http://schemas.microsoft.com/office/drawing/2014/main" id="{A4BC0410-77B2-48BB-BCE3-62ADA6B791F2}"/>
              </a:ext>
            </a:extLst>
          </p:cNvPr>
          <p:cNvSpPr/>
          <p:nvPr/>
        </p:nvSpPr>
        <p:spPr>
          <a:xfrm>
            <a:off x="505330" y="2853245"/>
            <a:ext cx="8546837" cy="3831818"/>
          </a:xfrm>
          <a:prstGeom prst="rect">
            <a:avLst/>
          </a:prstGeom>
        </p:spPr>
        <p:txBody>
          <a:bodyPr wrap="square">
            <a:spAutoFit/>
          </a:bodyPr>
          <a:lstStyle/>
          <a:p>
            <a:pPr>
              <a:lnSpc>
                <a:spcPct val="150000"/>
              </a:lnSpc>
            </a:pPr>
            <a:r>
              <a:rPr lang="ja-JP" altLang="en-US" dirty="0">
                <a:latin typeface="メイリオ" panose="020B0604030504040204" pitchFamily="50" charset="-128"/>
                <a:ea typeface="メイリオ" panose="020B0604030504040204" pitchFamily="50" charset="-128"/>
              </a:rPr>
              <a:t>◆１分間の脈拍数・強弱・リズムを確認</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脈拍数目安</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≫成人：</a:t>
            </a:r>
            <a:r>
              <a:rPr lang="en-US" altLang="ja-JP" dirty="0">
                <a:latin typeface="メイリオ" panose="020B0604030504040204" pitchFamily="50" charset="-128"/>
                <a:ea typeface="メイリオ" panose="020B0604030504040204" pitchFamily="50" charset="-128"/>
              </a:rPr>
              <a:t>60〜80</a:t>
            </a:r>
            <a:r>
              <a:rPr lang="ja-JP" altLang="en-US" dirty="0">
                <a:latin typeface="メイリオ" panose="020B0604030504040204" pitchFamily="50" charset="-128"/>
                <a:ea typeface="メイリオ" panose="020B0604030504040204" pitchFamily="50" charset="-128"/>
              </a:rPr>
              <a:t>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　≫小児：</a:t>
            </a:r>
            <a:r>
              <a:rPr lang="en-US" altLang="ja-JP" dirty="0">
                <a:latin typeface="メイリオ" panose="020B0604030504040204" pitchFamily="50" charset="-128"/>
                <a:ea typeface="メイリオ" panose="020B0604030504040204" pitchFamily="50" charset="-128"/>
              </a:rPr>
              <a:t>70〜120</a:t>
            </a:r>
            <a:r>
              <a:rPr lang="ja-JP" altLang="en-US" dirty="0">
                <a:latin typeface="メイリオ" panose="020B0604030504040204" pitchFamily="50" charset="-128"/>
                <a:ea typeface="メイリオ" panose="020B0604030504040204" pitchFamily="50" charset="-128"/>
              </a:rPr>
              <a:t>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　≫乳児：</a:t>
            </a:r>
            <a:r>
              <a:rPr lang="en-US" altLang="ja-JP" dirty="0">
                <a:latin typeface="メイリオ" panose="020B0604030504040204" pitchFamily="50" charset="-128"/>
                <a:ea typeface="メイリオ" panose="020B0604030504040204" pitchFamily="50" charset="-128"/>
              </a:rPr>
              <a:t>80〜140</a:t>
            </a:r>
            <a:r>
              <a:rPr lang="ja-JP" altLang="en-US" dirty="0">
                <a:latin typeface="メイリオ" panose="020B0604030504040204" pitchFamily="50" charset="-128"/>
                <a:ea typeface="メイリオ" panose="020B0604030504040204" pitchFamily="50" charset="-128"/>
              </a:rPr>
              <a:t>回</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脈拍の数え方</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15</a:t>
            </a:r>
            <a:r>
              <a:rPr lang="ja-JP" altLang="en-US" dirty="0">
                <a:latin typeface="メイリオ" panose="020B0604030504040204" pitchFamily="50" charset="-128"/>
                <a:ea typeface="メイリオ" panose="020B0604030504040204" pitchFamily="50" charset="-128"/>
              </a:rPr>
              <a:t>秒間数え</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倍（リズムが不整⇒１分間の脈拍を数えた方がよい）</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脈拍が触れにくい場合⇒血圧低下の可能性</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医療機関で原因を精査する必要性がある場合</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≫頻脈：</a:t>
            </a:r>
            <a:r>
              <a:rPr lang="en-US" altLang="ja-JP" dirty="0">
                <a:latin typeface="メイリオ" panose="020B0604030504040204" pitchFamily="50" charset="-128"/>
                <a:ea typeface="メイリオ" panose="020B0604030504040204" pitchFamily="50" charset="-128"/>
              </a:rPr>
              <a:t>100</a:t>
            </a:r>
            <a:r>
              <a:rPr lang="ja-JP" altLang="en-US" dirty="0">
                <a:latin typeface="メイリオ" panose="020B0604030504040204" pitchFamily="50" charset="-128"/>
                <a:ea typeface="メイリオ" panose="020B0604030504040204" pitchFamily="50" charset="-128"/>
              </a:rPr>
              <a:t>回以上</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≫徐脈：  </a:t>
            </a:r>
            <a:r>
              <a:rPr lang="en-US" altLang="ja-JP" dirty="0">
                <a:latin typeface="メイリオ" panose="020B0604030504040204" pitchFamily="50" charset="-128"/>
                <a:ea typeface="メイリオ" panose="020B0604030504040204" pitchFamily="50" charset="-128"/>
              </a:rPr>
              <a:t>50</a:t>
            </a:r>
            <a:r>
              <a:rPr lang="ja-JP" altLang="en-US" dirty="0">
                <a:latin typeface="メイリオ" panose="020B0604030504040204" pitchFamily="50" charset="-128"/>
                <a:ea typeface="メイリオ" panose="020B0604030504040204" pitchFamily="50" charset="-128"/>
              </a:rPr>
              <a:t>回以下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分</a:t>
            </a: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17027"/>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観察の実際</a:t>
            </a: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傷病者の観察</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15" name="テキスト ボックス 14"/>
          <p:cNvSpPr txBox="1"/>
          <p:nvPr/>
        </p:nvSpPr>
        <p:spPr>
          <a:xfrm>
            <a:off x="44304" y="549928"/>
            <a:ext cx="1462524" cy="369332"/>
          </a:xfrm>
          <a:prstGeom prst="rect">
            <a:avLst/>
          </a:prstGeom>
          <a:noFill/>
        </p:spPr>
        <p:txBody>
          <a:bodyPr wrap="square" rtlCol="0">
            <a:spAutoFit/>
          </a:bodyPr>
          <a:lstStyle/>
          <a:p>
            <a:r>
              <a:rPr kumimoji="1" lang="en-US" altLang="ja-JP" dirty="0"/>
              <a:t>P140</a:t>
            </a:r>
          </a:p>
        </p:txBody>
      </p:sp>
    </p:spTree>
    <p:extLst>
      <p:ext uri="{BB962C8B-B14F-4D97-AF65-F5344CB8AC3E}">
        <p14:creationId xmlns:p14="http://schemas.microsoft.com/office/powerpoint/2010/main" val="4221087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29DB86E-A67E-4739-BD0A-5306A5234B4B}"/>
              </a:ext>
            </a:extLst>
          </p:cNvPr>
          <p:cNvSpPr/>
          <p:nvPr/>
        </p:nvSpPr>
        <p:spPr>
          <a:xfrm>
            <a:off x="1093405" y="1932138"/>
            <a:ext cx="4572000" cy="400110"/>
          </a:xfrm>
          <a:prstGeom prst="rect">
            <a:avLst/>
          </a:prstGeom>
        </p:spPr>
        <p:txBody>
          <a:bodyPr>
            <a:spAutoFit/>
          </a:bodyPr>
          <a:lstStyle/>
          <a:p>
            <a:r>
              <a:rPr lang="ja-JP" altLang="en-US" sz="2000" dirty="0">
                <a:latin typeface="メイリオ" panose="020B0604030504040204" pitchFamily="50" charset="-128"/>
                <a:ea typeface="メイリオ" panose="020B0604030504040204" pitchFamily="50" charset="-128"/>
              </a:rPr>
              <a:t>④体温の異常</a:t>
            </a:r>
          </a:p>
        </p:txBody>
      </p:sp>
      <p:sp>
        <p:nvSpPr>
          <p:cNvPr id="10" name="四角形: 角を丸くする 9">
            <a:extLst>
              <a:ext uri="{FF2B5EF4-FFF2-40B4-BE49-F238E27FC236}">
                <a16:creationId xmlns:a16="http://schemas.microsoft.com/office/drawing/2014/main" id="{F551A83F-796C-4E4F-9C20-61980A8650AC}"/>
              </a:ext>
            </a:extLst>
          </p:cNvPr>
          <p:cNvSpPr/>
          <p:nvPr/>
        </p:nvSpPr>
        <p:spPr>
          <a:xfrm>
            <a:off x="2936012" y="1884679"/>
            <a:ext cx="2696224" cy="4475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・体温計で調べる</a:t>
            </a: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D58D6B55-6F23-4F5B-AAE5-F850BE039A23}"/>
              </a:ext>
            </a:extLst>
          </p:cNvPr>
          <p:cNvSpPr/>
          <p:nvPr/>
        </p:nvSpPr>
        <p:spPr>
          <a:xfrm>
            <a:off x="967137" y="2659520"/>
            <a:ext cx="7867770" cy="3000821"/>
          </a:xfrm>
          <a:prstGeom prst="rect">
            <a:avLst/>
          </a:prstGeom>
        </p:spPr>
        <p:txBody>
          <a:bodyPr wrap="square">
            <a:spAutoFit/>
          </a:bodyPr>
          <a:lstStyle/>
          <a:p>
            <a:pPr>
              <a:lnSpc>
                <a:spcPct val="150000"/>
              </a:lnSpc>
            </a:pPr>
            <a:r>
              <a:rPr lang="ja-JP" altLang="en-US" dirty="0">
                <a:latin typeface="メイリオ" panose="020B0604030504040204" pitchFamily="50" charset="-128"/>
                <a:ea typeface="メイリオ" panose="020B0604030504040204" pitchFamily="50" charset="-128"/>
              </a:rPr>
              <a:t>◆ 体温：</a:t>
            </a:r>
            <a:r>
              <a:rPr lang="en-US" altLang="ja-JP" dirty="0">
                <a:latin typeface="メイリオ" panose="020B0604030504040204" pitchFamily="50" charset="-128"/>
                <a:ea typeface="メイリオ" panose="020B0604030504040204" pitchFamily="50" charset="-128"/>
              </a:rPr>
              <a:t>35℃</a:t>
            </a:r>
            <a:r>
              <a:rPr lang="ja-JP" altLang="en-US" dirty="0">
                <a:latin typeface="メイリオ" panose="020B0604030504040204" pitchFamily="50" charset="-128"/>
                <a:ea typeface="メイリオ" panose="020B0604030504040204" pitchFamily="50" charset="-128"/>
              </a:rPr>
              <a:t>以上</a:t>
            </a:r>
            <a:r>
              <a:rPr lang="en-US" altLang="ja-JP" dirty="0">
                <a:latin typeface="メイリオ" panose="020B0604030504040204" pitchFamily="50" charset="-128"/>
                <a:ea typeface="メイリオ" panose="020B0604030504040204" pitchFamily="50" charset="-128"/>
              </a:rPr>
              <a:t>37℃</a:t>
            </a:r>
            <a:r>
              <a:rPr lang="ja-JP" altLang="en-US" dirty="0">
                <a:latin typeface="メイリオ" panose="020B0604030504040204" pitchFamily="50" charset="-128"/>
                <a:ea typeface="メイリオ" panose="020B0604030504040204" pitchFamily="50" charset="-128"/>
              </a:rPr>
              <a:t>未満くらいの範囲で保たれている</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体温が上昇 ⇒ 感染症・熱中症・内分泌疾患</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a:t>
            </a:r>
            <a:r>
              <a:rPr lang="ja-JP" altLang="en-US" dirty="0">
                <a:solidFill>
                  <a:srgbClr val="0000CC"/>
                </a:solidFill>
                <a:latin typeface="メイリオ" panose="020B0604030504040204" pitchFamily="50" charset="-128"/>
                <a:ea typeface="メイリオ" panose="020B0604030504040204" pitchFamily="50" charset="-128"/>
              </a:rPr>
              <a:t>体温が低下 ⇒ 低体温症</a:t>
            </a:r>
            <a:endParaRPr lang="en-US" altLang="ja-JP" dirty="0">
              <a:solidFill>
                <a:srgbClr val="0000CC"/>
              </a:solidFill>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・水中や</a:t>
            </a:r>
            <a:r>
              <a:rPr lang="ja-JP" altLang="en-US" dirty="0">
                <a:solidFill>
                  <a:srgbClr val="0000CC"/>
                </a:solidFill>
                <a:latin typeface="メイリオ" panose="020B0604030504040204" pitchFamily="50" charset="-128"/>
                <a:ea typeface="メイリオ" panose="020B0604030504040204" pitchFamily="50" charset="-128"/>
              </a:rPr>
              <a:t>寒冷環境下に長時間いる</a:t>
            </a:r>
            <a:r>
              <a:rPr lang="ja-JP" altLang="en-US" dirty="0">
                <a:latin typeface="メイリオ" panose="020B0604030504040204" pitchFamily="50" charset="-128"/>
                <a:ea typeface="メイリオ" panose="020B0604030504040204" pitchFamily="50" charset="-128"/>
              </a:rPr>
              <a:t>ことを強いられる</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・若しくは寒冷環境下から自ら逃れることができず発症</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 飲酒や睡眠剤の服用、脳卒中などの意識障害によるもの</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 高齢者では原因がわからず低体温になる場合もある</a:t>
            </a: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17027"/>
            <a:ext cx="708099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観察の実際</a:t>
            </a:r>
          </a:p>
        </p:txBody>
      </p:sp>
      <p:sp>
        <p:nvSpPr>
          <p:cNvPr id="14" name="テキスト ボックス 13">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傷病者の観察</a:t>
            </a:r>
          </a:p>
        </p:txBody>
      </p:sp>
      <p:sp useBgFill="1">
        <p:nvSpPr>
          <p:cNvPr id="15" name="テキスト ボックス 14">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16" name="テキスト ボックス 15"/>
          <p:cNvSpPr txBox="1"/>
          <p:nvPr/>
        </p:nvSpPr>
        <p:spPr>
          <a:xfrm>
            <a:off x="44304" y="549928"/>
            <a:ext cx="1462524" cy="369332"/>
          </a:xfrm>
          <a:prstGeom prst="rect">
            <a:avLst/>
          </a:prstGeom>
          <a:noFill/>
        </p:spPr>
        <p:txBody>
          <a:bodyPr wrap="square" rtlCol="0">
            <a:spAutoFit/>
          </a:bodyPr>
          <a:lstStyle/>
          <a:p>
            <a:r>
              <a:rPr kumimoji="1" lang="en-US" altLang="ja-JP" dirty="0"/>
              <a:t>P140</a:t>
            </a:r>
          </a:p>
        </p:txBody>
      </p:sp>
    </p:spTree>
    <p:extLst>
      <p:ext uri="{BB962C8B-B14F-4D97-AF65-F5344CB8AC3E}">
        <p14:creationId xmlns:p14="http://schemas.microsoft.com/office/powerpoint/2010/main" val="3420509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28650" y="1535127"/>
            <a:ext cx="3943350" cy="488961"/>
          </a:xfrm>
        </p:spPr>
        <p:txBody>
          <a:bodyPr>
            <a:normAutofit/>
          </a:bodyPr>
          <a:lstStyle/>
          <a:p>
            <a:pPr>
              <a:buBlip>
                <a:blip r:embed="rId2"/>
              </a:buBlip>
            </a:pPr>
            <a:r>
              <a:rPr kumimoji="1" lang="en-US" altLang="ja-JP" sz="2400" b="1" dirty="0">
                <a:latin typeface="メイリオ" panose="020B0604030504040204" pitchFamily="50" charset="-128"/>
                <a:ea typeface="メイリオ" panose="020B0604030504040204" pitchFamily="50" charset="-128"/>
              </a:rPr>
              <a:t>1.</a:t>
            </a:r>
            <a:r>
              <a:rPr kumimoji="1" lang="ja-JP" altLang="en-US" sz="2400" b="1" dirty="0">
                <a:latin typeface="メイリオ" panose="020B0604030504040204" pitchFamily="50" charset="-128"/>
                <a:ea typeface="メイリオ" panose="020B0604030504040204" pitchFamily="50" charset="-128"/>
              </a:rPr>
              <a:t>水泳の頭頚部外傷</a:t>
            </a:r>
            <a:endParaRPr kumimoji="1" lang="ja-JP" altLang="en-US" sz="24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プール・ライフガードの必要性</a:t>
            </a:r>
          </a:p>
        </p:txBody>
      </p:sp>
      <p:sp useBgFill="1">
        <p:nvSpPr>
          <p:cNvPr id="6" name="テキスト ボックス 5">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r>
              <a:rPr lang="ja-JP" altLang="en-US" sz="2100" dirty="0">
                <a:latin typeface="メイリオ" panose="020B0604030504040204" pitchFamily="50" charset="-128"/>
                <a:ea typeface="メイリオ" panose="020B0604030504040204" pitchFamily="50" charset="-128"/>
              </a:rPr>
              <a:t>　</a:t>
            </a:r>
          </a:p>
        </p:txBody>
      </p:sp>
      <p:pic>
        <p:nvPicPr>
          <p:cNvPr id="13" name="図 12">
            <a:extLst>
              <a:ext uri="{FF2B5EF4-FFF2-40B4-BE49-F238E27FC236}">
                <a16:creationId xmlns:a16="http://schemas.microsoft.com/office/drawing/2014/main" id="{A4E01F46-F98E-4690-ABF7-69F6E7BFE2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149" y="2054661"/>
            <a:ext cx="5997093" cy="3308905"/>
          </a:xfrm>
          <a:prstGeom prst="rect">
            <a:avLst/>
          </a:prstGeom>
        </p:spPr>
      </p:pic>
      <p:sp>
        <p:nvSpPr>
          <p:cNvPr id="8" name="正方形/長方形 7">
            <a:extLst>
              <a:ext uri="{FF2B5EF4-FFF2-40B4-BE49-F238E27FC236}">
                <a16:creationId xmlns:a16="http://schemas.microsoft.com/office/drawing/2014/main" id="{E6018701-0360-49E5-8AB6-9FDC52AE264D}"/>
              </a:ext>
            </a:extLst>
          </p:cNvPr>
          <p:cNvSpPr/>
          <p:nvPr/>
        </p:nvSpPr>
        <p:spPr>
          <a:xfrm>
            <a:off x="1223785" y="2880179"/>
            <a:ext cx="6337080" cy="2451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latin typeface="メイリオ" panose="020B0604030504040204" pitchFamily="50" charset="-128"/>
              <a:ea typeface="メイリオ" panose="020B0604030504040204" pitchFamily="50" charset="-128"/>
            </a:endParaRP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１</a:t>
            </a:r>
            <a:r>
              <a:rPr kumimoji="1" lang="ja-JP" altLang="en-US" sz="2400" dirty="0">
                <a:latin typeface="メイリオ" panose="020B0604030504040204" pitchFamily="50" charset="-128"/>
                <a:ea typeface="メイリオ" panose="020B0604030504040204" pitchFamily="50" charset="-128"/>
              </a:rPr>
              <a:t>章　プール・ライフガーディングについて</a:t>
            </a:r>
          </a:p>
        </p:txBody>
      </p:sp>
      <p:sp>
        <p:nvSpPr>
          <p:cNvPr id="9" name="テキスト ボックス 8"/>
          <p:cNvSpPr txBox="1"/>
          <p:nvPr/>
        </p:nvSpPr>
        <p:spPr>
          <a:xfrm>
            <a:off x="628650" y="5444239"/>
            <a:ext cx="8310634" cy="1200329"/>
          </a:xfrm>
          <a:prstGeom prst="rect">
            <a:avLst/>
          </a:prstGeom>
          <a:noFill/>
        </p:spPr>
        <p:txBody>
          <a:bodyPr wrap="square" rtlCol="0">
            <a:spAutoFit/>
          </a:bodyPr>
          <a:lstStyle/>
          <a:p>
            <a:r>
              <a:rPr lang="ja-JP" altLang="en-US" sz="2400" dirty="0">
                <a:solidFill>
                  <a:srgbClr val="0000CC"/>
                </a:solidFill>
                <a:latin typeface="メイリオ" panose="020B0604030504040204" pitchFamily="50" charset="-128"/>
                <a:ea typeface="メイリオ" panose="020B0604030504040204" pitchFamily="50" charset="-128"/>
              </a:rPr>
              <a:t>溺水事故の対応、頭頚部外傷等の特殊な事故の応急手当</a:t>
            </a:r>
            <a:r>
              <a:rPr lang="ja-JP" altLang="en-US" sz="2400" dirty="0">
                <a:latin typeface="メイリオ" panose="020B0604030504040204" pitchFamily="50" charset="-128"/>
                <a:ea typeface="メイリオ" panose="020B0604030504040204" pitchFamily="50" charset="-128"/>
              </a:rPr>
              <a:t>やそれらを防ぐ</a:t>
            </a:r>
            <a:r>
              <a:rPr lang="ja-JP" altLang="en-US" sz="2400" dirty="0">
                <a:solidFill>
                  <a:srgbClr val="0000CC"/>
                </a:solidFill>
                <a:latin typeface="メイリオ" panose="020B0604030504040204" pitchFamily="50" charset="-128"/>
                <a:ea typeface="メイリオ" panose="020B0604030504040204" pitchFamily="50" charset="-128"/>
              </a:rPr>
              <a:t>事故防止が出来る知識と技能</a:t>
            </a:r>
            <a:r>
              <a:rPr lang="ja-JP" altLang="en-US" sz="2400" dirty="0">
                <a:latin typeface="メイリオ" panose="020B0604030504040204" pitchFamily="50" charset="-128"/>
                <a:ea typeface="メイリオ" panose="020B0604030504040204" pitchFamily="50" charset="-128"/>
              </a:rPr>
              <a:t>を有するライフガードを</a:t>
            </a:r>
            <a:r>
              <a:rPr lang="ja-JP" altLang="en-US" sz="2400" dirty="0">
                <a:solidFill>
                  <a:srgbClr val="0000CC"/>
                </a:solidFill>
                <a:latin typeface="メイリオ" panose="020B0604030504040204" pitchFamily="50" charset="-128"/>
                <a:ea typeface="メイリオ" panose="020B0604030504040204" pitchFamily="50" charset="-128"/>
              </a:rPr>
              <a:t>常時配置</a:t>
            </a:r>
            <a:r>
              <a:rPr lang="ja-JP" altLang="en-US" sz="2400" dirty="0">
                <a:latin typeface="メイリオ" panose="020B0604030504040204" pitchFamily="50" charset="-128"/>
                <a:ea typeface="メイリオ" panose="020B0604030504040204" pitchFamily="50" charset="-128"/>
              </a:rPr>
              <a:t>する必要性がある。　</a:t>
            </a:r>
            <a:r>
              <a:rPr kumimoji="1" lang="ja-JP" altLang="en-US" sz="1400" dirty="0">
                <a:latin typeface="メイリオ" panose="020B0604030504040204" pitchFamily="50" charset="-128"/>
                <a:ea typeface="メイリオ" panose="020B0604030504040204" pitchFamily="50" charset="-128"/>
              </a:rPr>
              <a:t>（</a:t>
            </a:r>
            <a:r>
              <a:rPr kumimoji="1" lang="en-US" altLang="ja-JP" sz="1400" dirty="0">
                <a:latin typeface="メイリオ" panose="020B0604030504040204" pitchFamily="50" charset="-128"/>
                <a:ea typeface="メイリオ" panose="020B0604030504040204" pitchFamily="50" charset="-128"/>
              </a:rPr>
              <a:t>P3</a:t>
            </a:r>
            <a:r>
              <a:rPr kumimoji="1" lang="ja-JP" altLang="en-US" sz="1400" dirty="0">
                <a:latin typeface="メイリオ" panose="020B0604030504040204" pitchFamily="50" charset="-128"/>
                <a:ea typeface="メイリオ" panose="020B0604030504040204" pitchFamily="50" charset="-128"/>
              </a:rPr>
              <a:t>の最後</a:t>
            </a:r>
            <a:r>
              <a:rPr kumimoji="1" lang="en-US" altLang="ja-JP" sz="1400" dirty="0">
                <a:latin typeface="メイリオ" panose="020B0604030504040204" pitchFamily="50" charset="-128"/>
                <a:ea typeface="メイリオ" panose="020B0604030504040204" pitchFamily="50" charset="-128"/>
              </a:rPr>
              <a:t>~P4</a:t>
            </a:r>
            <a:r>
              <a:rPr kumimoji="1" lang="ja-JP" altLang="en-US" sz="1400" dirty="0">
                <a:latin typeface="メイリオ" panose="020B0604030504040204" pitchFamily="50" charset="-128"/>
                <a:ea typeface="メイリオ" panose="020B0604030504040204" pitchFamily="50" charset="-128"/>
              </a:rPr>
              <a:t>の始め）</a:t>
            </a:r>
          </a:p>
        </p:txBody>
      </p:sp>
      <p:sp>
        <p:nvSpPr>
          <p:cNvPr id="10" name="テキスト ボックス 9"/>
          <p:cNvSpPr txBox="1"/>
          <p:nvPr/>
        </p:nvSpPr>
        <p:spPr>
          <a:xfrm>
            <a:off x="44304" y="549928"/>
            <a:ext cx="584343" cy="369332"/>
          </a:xfrm>
          <a:prstGeom prst="rect">
            <a:avLst/>
          </a:prstGeom>
          <a:noFill/>
        </p:spPr>
        <p:txBody>
          <a:bodyPr wrap="square" rtlCol="0">
            <a:spAutoFit/>
          </a:bodyPr>
          <a:lstStyle/>
          <a:p>
            <a:r>
              <a:rPr kumimoji="1" lang="en-US" altLang="ja-JP" dirty="0"/>
              <a:t>P3</a:t>
            </a:r>
            <a:endParaRPr kumimoji="1" lang="ja-JP" altLang="en-US" dirty="0"/>
          </a:p>
        </p:txBody>
      </p:sp>
    </p:spTree>
    <p:extLst>
      <p:ext uri="{BB962C8B-B14F-4D97-AF65-F5344CB8AC3E}">
        <p14:creationId xmlns:p14="http://schemas.microsoft.com/office/powerpoint/2010/main" val="1105943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F551A83F-796C-4E4F-9C20-61980A8650AC}"/>
              </a:ext>
            </a:extLst>
          </p:cNvPr>
          <p:cNvSpPr/>
          <p:nvPr/>
        </p:nvSpPr>
        <p:spPr>
          <a:xfrm>
            <a:off x="933660" y="2471756"/>
            <a:ext cx="4891490" cy="4475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・顔色、皮膚の色やその状態を調べる</a:t>
            </a: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633E3AE1-3CA4-4D5B-8C5D-659C006904F5}"/>
              </a:ext>
            </a:extLst>
          </p:cNvPr>
          <p:cNvSpPr/>
          <p:nvPr/>
        </p:nvSpPr>
        <p:spPr>
          <a:xfrm>
            <a:off x="884103" y="4855162"/>
            <a:ext cx="4891490" cy="4475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メイリオ" panose="020B0604030504040204" pitchFamily="50" charset="-128"/>
                <a:ea typeface="メイリオ" panose="020B0604030504040204" pitchFamily="50" charset="-128"/>
              </a:rPr>
              <a:t>・手足を動かせるかを調べる</a:t>
            </a:r>
            <a:endParaRPr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4D5A2A72-4D32-46D7-A795-B227358480C7}"/>
              </a:ext>
            </a:extLst>
          </p:cNvPr>
          <p:cNvSpPr/>
          <p:nvPr/>
        </p:nvSpPr>
        <p:spPr>
          <a:xfrm>
            <a:off x="933660" y="2902122"/>
            <a:ext cx="7281530" cy="1754326"/>
          </a:xfrm>
          <a:prstGeom prst="rect">
            <a:avLst/>
          </a:prstGeom>
        </p:spPr>
        <p:txBody>
          <a:bodyPr wrap="square">
            <a:spAutoFit/>
          </a:bodyPr>
          <a:lstStyle/>
          <a:p>
            <a:pPr>
              <a:lnSpc>
                <a:spcPct val="150000"/>
              </a:lnSpc>
            </a:pPr>
            <a:r>
              <a:rPr lang="ja-JP" altLang="en-US" dirty="0">
                <a:latin typeface="メイリオ" panose="020B0604030504040204" pitchFamily="50" charset="-128"/>
                <a:ea typeface="メイリオ" panose="020B0604030504040204" pitchFamily="50" charset="-128"/>
              </a:rPr>
              <a:t>◆チアノーゼ：血液中の酸素が不足</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◆蒼白：血液循環が悪く、ショックや血圧の低下、心臓機能の低下</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◆紅潮：血圧が高い状態や、熱中症</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血圧計を揃えるとよい（傷病者記録表への記載）</a:t>
            </a:r>
            <a:endParaRPr lang="en-US" altLang="ja-JP"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A4D7EDD6-F7CA-490C-AB6A-5D4C830A987E}"/>
              </a:ext>
            </a:extLst>
          </p:cNvPr>
          <p:cNvGrpSpPr/>
          <p:nvPr/>
        </p:nvGrpSpPr>
        <p:grpSpPr>
          <a:xfrm>
            <a:off x="7289889" y="1533779"/>
            <a:ext cx="1619226" cy="1741224"/>
            <a:chOff x="9114493" y="1992278"/>
            <a:chExt cx="2995907" cy="2805717"/>
          </a:xfrm>
        </p:grpSpPr>
        <p:pic>
          <p:nvPicPr>
            <p:cNvPr id="1026" name="Picture 2" descr="https://www.jrs.or.jp/uploads/uploads/images/disease_qa/a30.jpg">
              <a:extLst>
                <a:ext uri="{FF2B5EF4-FFF2-40B4-BE49-F238E27FC236}">
                  <a16:creationId xmlns:a16="http://schemas.microsoft.com/office/drawing/2014/main" id="{AB430C84-2A64-43F0-AE38-06DDED488A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14493" y="1992278"/>
              <a:ext cx="2995907" cy="240957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6B3218B4-4066-45BD-9C4E-84502399F9D4}"/>
                </a:ext>
              </a:extLst>
            </p:cNvPr>
            <p:cNvSpPr txBox="1"/>
            <p:nvPr/>
          </p:nvSpPr>
          <p:spPr>
            <a:xfrm>
              <a:off x="9178296" y="4490219"/>
              <a:ext cx="2868300" cy="307776"/>
            </a:xfrm>
            <a:prstGeom prst="rect">
              <a:avLst/>
            </a:prstGeom>
            <a:noFill/>
          </p:spPr>
          <p:txBody>
            <a:bodyPr wrap="square" rtlCol="0">
              <a:spAutoFit/>
            </a:bodyPr>
            <a:lstStyle/>
            <a:p>
              <a:pPr algn="ctr"/>
              <a:r>
                <a:rPr lang="ja-JP" altLang="en-US" sz="900" dirty="0"/>
                <a:t>引用：一般社団法人 日本呼吸器学会</a:t>
              </a:r>
            </a:p>
          </p:txBody>
        </p:sp>
      </p:grpSp>
      <p:sp>
        <p:nvSpPr>
          <p:cNvPr id="8" name="正方形/長方形 7">
            <a:extLst>
              <a:ext uri="{FF2B5EF4-FFF2-40B4-BE49-F238E27FC236}">
                <a16:creationId xmlns:a16="http://schemas.microsoft.com/office/drawing/2014/main" id="{3ADDEE39-9F29-48F2-8E3B-B717AC18E65D}"/>
              </a:ext>
            </a:extLst>
          </p:cNvPr>
          <p:cNvSpPr/>
          <p:nvPr/>
        </p:nvSpPr>
        <p:spPr>
          <a:xfrm>
            <a:off x="933660" y="5305760"/>
            <a:ext cx="7920907" cy="1338828"/>
          </a:xfrm>
          <a:prstGeom prst="rect">
            <a:avLst/>
          </a:prstGeom>
        </p:spPr>
        <p:txBody>
          <a:bodyPr wrap="square">
            <a:spAutoFit/>
          </a:bodyPr>
          <a:lstStyle/>
          <a:p>
            <a:pPr>
              <a:lnSpc>
                <a:spcPct val="150000"/>
              </a:lnSpc>
            </a:pPr>
            <a:r>
              <a:rPr lang="ja-JP" altLang="en-US" dirty="0">
                <a:latin typeface="メイリオ" panose="020B0604030504040204" pitchFamily="50" charset="-128"/>
                <a:ea typeface="メイリオ" panose="020B0604030504040204" pitchFamily="50" charset="-128"/>
              </a:rPr>
              <a:t>◆左右の手足のいずれかが動かせない場合：脳や神経、骨、筋・腱の損傷</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◆両手や両足が動かせない場合：脊髄の損傷</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◆片側のみ手足ともに動かせない場合：脳の損傷</a:t>
            </a:r>
          </a:p>
        </p:txBody>
      </p:sp>
      <p:sp>
        <p:nvSpPr>
          <p:cNvPr id="16" name="正方形/長方形 15"/>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17027"/>
            <a:ext cx="319192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4"/>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観察の実際</a:t>
            </a:r>
          </a:p>
        </p:txBody>
      </p:sp>
      <p:sp>
        <p:nvSpPr>
          <p:cNvPr id="17" name="テキスト ボックス 1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傷病者の観察</a:t>
            </a:r>
          </a:p>
        </p:txBody>
      </p:sp>
      <p:sp useBgFill="1">
        <p:nvSpPr>
          <p:cNvPr id="18" name="テキスト ボックス 17">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p>
        </p:txBody>
      </p:sp>
      <p:sp>
        <p:nvSpPr>
          <p:cNvPr id="19" name="テキスト ボックス 18"/>
          <p:cNvSpPr txBox="1"/>
          <p:nvPr/>
        </p:nvSpPr>
        <p:spPr>
          <a:xfrm>
            <a:off x="44304" y="549928"/>
            <a:ext cx="1462524" cy="369332"/>
          </a:xfrm>
          <a:prstGeom prst="rect">
            <a:avLst/>
          </a:prstGeom>
          <a:noFill/>
        </p:spPr>
        <p:txBody>
          <a:bodyPr wrap="square" rtlCol="0">
            <a:spAutoFit/>
          </a:bodyPr>
          <a:lstStyle/>
          <a:p>
            <a:r>
              <a:rPr kumimoji="1" lang="en-US" altLang="ja-JP" dirty="0"/>
              <a:t>P140</a:t>
            </a:r>
            <a:r>
              <a:rPr kumimoji="1" lang="ja-JP" altLang="en-US" dirty="0" err="1"/>
              <a:t>、</a:t>
            </a:r>
            <a:r>
              <a:rPr kumimoji="1" lang="en-US" altLang="ja-JP" dirty="0"/>
              <a:t>P141</a:t>
            </a:r>
          </a:p>
        </p:txBody>
      </p:sp>
      <p:sp>
        <p:nvSpPr>
          <p:cNvPr id="21" name="正方形/長方形 20">
            <a:extLst>
              <a:ext uri="{FF2B5EF4-FFF2-40B4-BE49-F238E27FC236}">
                <a16:creationId xmlns:a16="http://schemas.microsoft.com/office/drawing/2014/main" id="{A29DB86E-A67E-4739-BD0A-5306A5234B4B}"/>
              </a:ext>
            </a:extLst>
          </p:cNvPr>
          <p:cNvSpPr/>
          <p:nvPr/>
        </p:nvSpPr>
        <p:spPr>
          <a:xfrm>
            <a:off x="1093405" y="1932138"/>
            <a:ext cx="4572000" cy="400110"/>
          </a:xfrm>
          <a:prstGeom prst="rect">
            <a:avLst/>
          </a:prstGeom>
        </p:spPr>
        <p:txBody>
          <a:bodyPr>
            <a:spAutoFit/>
          </a:bodyPr>
          <a:lstStyle/>
          <a:p>
            <a:r>
              <a:rPr lang="ja-JP" altLang="en-US" sz="2000" dirty="0">
                <a:latin typeface="メイリオ" panose="020B0604030504040204" pitchFamily="50" charset="-128"/>
                <a:ea typeface="メイリオ" panose="020B0604030504040204" pitchFamily="50" charset="-128"/>
              </a:rPr>
              <a:t>⑤そのほか</a:t>
            </a:r>
          </a:p>
        </p:txBody>
      </p:sp>
      <p:sp>
        <p:nvSpPr>
          <p:cNvPr id="22" name="正方形/長方形 21">
            <a:extLst>
              <a:ext uri="{FF2B5EF4-FFF2-40B4-BE49-F238E27FC236}">
                <a16:creationId xmlns:a16="http://schemas.microsoft.com/office/drawing/2014/main" id="{A29DB86E-A67E-4739-BD0A-5306A5234B4B}"/>
              </a:ext>
            </a:extLst>
          </p:cNvPr>
          <p:cNvSpPr/>
          <p:nvPr/>
        </p:nvSpPr>
        <p:spPr>
          <a:xfrm>
            <a:off x="7068541" y="1501925"/>
            <a:ext cx="2061919" cy="307777"/>
          </a:xfrm>
          <a:prstGeom prst="rect">
            <a:avLst/>
          </a:prstGeom>
          <a:solidFill>
            <a:schemeClr val="bg1"/>
          </a:solidFill>
        </p:spPr>
        <p:txBody>
          <a:bodyPr wrap="square">
            <a:spAutoFit/>
          </a:bodyPr>
          <a:lstStyle/>
          <a:p>
            <a:r>
              <a:rPr lang="ja-JP" altLang="en-US" sz="1400">
                <a:latin typeface="メイリオ" panose="020B0604030504040204" pitchFamily="50" charset="-128"/>
                <a:ea typeface="メイリオ" panose="020B0604030504040204" pitchFamily="50" charset="-128"/>
              </a:rPr>
              <a:t>パルスオキシメーター</a:t>
            </a:r>
            <a:endParaRPr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4045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495A82E-9DF6-41D8-8D27-69994FFC6A61}"/>
              </a:ext>
            </a:extLst>
          </p:cNvPr>
          <p:cNvSpPr/>
          <p:nvPr/>
        </p:nvSpPr>
        <p:spPr>
          <a:xfrm>
            <a:off x="628649" y="1913768"/>
            <a:ext cx="8511990" cy="1477328"/>
          </a:xfrm>
          <a:prstGeom prst="rect">
            <a:avLst/>
          </a:prstGeom>
        </p:spPr>
        <p:txBody>
          <a:bodyPr wrap="square">
            <a:spAutoFit/>
          </a:bodyPr>
          <a:lstStyle/>
          <a:p>
            <a:pPr>
              <a:lnSpc>
                <a:spcPct val="150000"/>
              </a:lnSpc>
            </a:pPr>
            <a:r>
              <a:rPr lang="ja-JP" altLang="en-US" sz="2000" dirty="0">
                <a:latin typeface="メイリオ" panose="020B0604030504040204" pitchFamily="50" charset="-128"/>
                <a:ea typeface="メイリオ" panose="020B0604030504040204" pitchFamily="50" charset="-128"/>
              </a:rPr>
              <a:t>◆感染予防用グローブの装着（出血の有無に関わらず）</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◆プールサイドに血液などが付着しないような配慮（手当を行う場所）</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◆プール・ライフガードは平素からうがい、手洗いを励行</a:t>
            </a:r>
            <a:endParaRPr lang="en-US" altLang="ja-JP" sz="200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605C7433-AD0F-4C1D-9D1D-24BF302D1C31}"/>
              </a:ext>
            </a:extLst>
          </p:cNvPr>
          <p:cNvSpPr/>
          <p:nvPr/>
        </p:nvSpPr>
        <p:spPr>
          <a:xfrm>
            <a:off x="628649" y="4127812"/>
            <a:ext cx="8113923" cy="1477328"/>
          </a:xfrm>
          <a:prstGeom prst="rect">
            <a:avLst/>
          </a:prstGeom>
        </p:spPr>
        <p:txBody>
          <a:bodyPr wrap="square">
            <a:spAutoFit/>
          </a:bodyPr>
          <a:lstStyle/>
          <a:p>
            <a:pPr>
              <a:lnSpc>
                <a:spcPct val="150000"/>
              </a:lnSpc>
            </a:pPr>
            <a:r>
              <a:rPr lang="ja-JP" altLang="en-US" sz="2000" dirty="0">
                <a:latin typeface="メイリオ" panose="020B0604030504040204" pitchFamily="50" charset="-128"/>
                <a:ea typeface="メイリオ" panose="020B0604030504040204" pitchFamily="50" charset="-128"/>
              </a:rPr>
              <a:t>◆プール清掃用クリーナー</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◆プールサイド用タイマー</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◆脱水機</a:t>
            </a:r>
            <a:endParaRPr lang="en-US" altLang="ja-JP" sz="2000"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1494301"/>
            <a:ext cx="319192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感染症対策</a:t>
            </a:r>
          </a:p>
        </p:txBody>
      </p:sp>
      <p:sp>
        <p:nvSpPr>
          <p:cNvPr id="10" name="テキスト ボックス 9">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応急手当の現場での留意点</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p>
        </p:txBody>
      </p:sp>
      <p:sp>
        <p:nvSpPr>
          <p:cNvPr id="15" name="テキスト ボックス 14"/>
          <p:cNvSpPr txBox="1"/>
          <p:nvPr/>
        </p:nvSpPr>
        <p:spPr>
          <a:xfrm>
            <a:off x="44304" y="549928"/>
            <a:ext cx="1462524" cy="369332"/>
          </a:xfrm>
          <a:prstGeom prst="rect">
            <a:avLst/>
          </a:prstGeom>
          <a:noFill/>
        </p:spPr>
        <p:txBody>
          <a:bodyPr wrap="square" rtlCol="0">
            <a:spAutoFit/>
          </a:bodyPr>
          <a:lstStyle/>
          <a:p>
            <a:r>
              <a:rPr kumimoji="1" lang="en-US" altLang="ja-JP" dirty="0"/>
              <a:t>P142</a:t>
            </a:r>
          </a:p>
        </p:txBody>
      </p:sp>
      <p:sp>
        <p:nvSpPr>
          <p:cNvPr id="1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1" y="3698436"/>
            <a:ext cx="3191924" cy="518054"/>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感電防止</a:t>
            </a:r>
          </a:p>
        </p:txBody>
      </p:sp>
      <p:sp>
        <p:nvSpPr>
          <p:cNvPr id="4" name="正方形/長方形 3"/>
          <p:cNvSpPr/>
          <p:nvPr/>
        </p:nvSpPr>
        <p:spPr>
          <a:xfrm>
            <a:off x="5199045" y="4097362"/>
            <a:ext cx="2776107" cy="1477328"/>
          </a:xfrm>
          <a:prstGeom prst="rect">
            <a:avLst/>
          </a:prstGeom>
        </p:spPr>
        <p:txBody>
          <a:bodyPr wrap="square">
            <a:spAutoFit/>
          </a:bodyPr>
          <a:lstStyle/>
          <a:p>
            <a:pPr>
              <a:lnSpc>
                <a:spcPct val="150000"/>
              </a:lnSpc>
            </a:pPr>
            <a:r>
              <a:rPr lang="ja-JP" altLang="en-US" sz="2000" dirty="0">
                <a:latin typeface="メイリオ" panose="020B0604030504040204" pitchFamily="50" charset="-128"/>
                <a:ea typeface="メイリオ" panose="020B0604030504040204" pitchFamily="50" charset="-128"/>
              </a:rPr>
              <a:t>劣化、破損、</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延長コード接続部の</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漏電・防滴不良</a:t>
            </a:r>
            <a:endParaRPr lang="en-US" altLang="ja-JP" sz="2000"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891276" y="5605140"/>
            <a:ext cx="6978192" cy="646331"/>
          </a:xfrm>
          <a:prstGeom prst="rect">
            <a:avLst/>
          </a:prstGeom>
        </p:spPr>
        <p:txBody>
          <a:bodyPr wrap="none">
            <a:spAutoFit/>
          </a:bodyPr>
          <a:lstStyle/>
          <a:p>
            <a:pPr algn="ctr">
              <a:lnSpc>
                <a:spcPct val="150000"/>
              </a:lnSpc>
            </a:pPr>
            <a:r>
              <a:rPr lang="ja-JP" altLang="en-US" sz="2400" dirty="0">
                <a:solidFill>
                  <a:srgbClr val="0000CC"/>
                </a:solidFill>
                <a:latin typeface="メイリオ" panose="020B0604030504040204" pitchFamily="50" charset="-128"/>
                <a:ea typeface="メイリオ" panose="020B0604030504040204" pitchFamily="50" charset="-128"/>
              </a:rPr>
              <a:t>≪濡れた身体で電気系統には触れてはいけない</a:t>
            </a:r>
            <a:r>
              <a:rPr lang="en-US" altLang="ja-JP" sz="2400" dirty="0">
                <a:solidFill>
                  <a:srgbClr val="0000CC"/>
                </a:solidFill>
                <a:latin typeface="メイリオ" panose="020B0604030504040204" pitchFamily="50" charset="-128"/>
                <a:ea typeface="メイリオ" panose="020B0604030504040204" pitchFamily="50" charset="-128"/>
              </a:rPr>
              <a:t>!!</a:t>
            </a:r>
            <a:r>
              <a:rPr lang="ja-JP" altLang="en-US" sz="2400" dirty="0">
                <a:solidFill>
                  <a:srgbClr val="0000CC"/>
                </a:solidFill>
                <a:latin typeface="メイリオ" panose="020B0604030504040204" pitchFamily="50" charset="-128"/>
                <a:ea typeface="メイリオ" panose="020B0604030504040204" pitchFamily="50" charset="-128"/>
              </a:rPr>
              <a:t>≫</a:t>
            </a:r>
            <a:endParaRPr lang="en-US" altLang="ja-JP" sz="2400" dirty="0">
              <a:solidFill>
                <a:srgbClr val="0000CC"/>
              </a:solidFill>
              <a:latin typeface="メイリオ" panose="020B0604030504040204" pitchFamily="50" charset="-128"/>
              <a:ea typeface="メイリオ" panose="020B0604030504040204" pitchFamily="50" charset="-128"/>
            </a:endParaRPr>
          </a:p>
        </p:txBody>
      </p:sp>
      <p:sp>
        <p:nvSpPr>
          <p:cNvPr id="8" name="右矢印 7"/>
          <p:cNvSpPr/>
          <p:nvPr/>
        </p:nvSpPr>
        <p:spPr>
          <a:xfrm>
            <a:off x="4206244" y="4544504"/>
            <a:ext cx="450761" cy="583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5071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1900A2B9-6C5E-4DEA-B0A4-A8FC79BCF4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2900" y="3476292"/>
            <a:ext cx="4887923" cy="3381707"/>
          </a:xfrm>
          <a:prstGeom prst="rect">
            <a:avLst/>
          </a:prstGeom>
        </p:spPr>
      </p:pic>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solidFill>
            <a:schemeClr val="bg1"/>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転倒による傷害</a:t>
            </a:r>
          </a:p>
        </p:txBody>
      </p:sp>
      <p:sp>
        <p:nvSpPr>
          <p:cNvPr id="10" name="テキスト ボックス 9">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3" name="テキスト ボックス 12"/>
          <p:cNvSpPr txBox="1"/>
          <p:nvPr/>
        </p:nvSpPr>
        <p:spPr>
          <a:xfrm>
            <a:off x="44304" y="549928"/>
            <a:ext cx="1462524" cy="369332"/>
          </a:xfrm>
          <a:prstGeom prst="rect">
            <a:avLst/>
          </a:prstGeom>
          <a:noFill/>
        </p:spPr>
        <p:txBody>
          <a:bodyPr wrap="square" rtlCol="0">
            <a:spAutoFit/>
          </a:bodyPr>
          <a:lstStyle/>
          <a:p>
            <a:r>
              <a:rPr kumimoji="1" lang="en-US" altLang="ja-JP" dirty="0"/>
              <a:t>P143</a:t>
            </a:r>
            <a:r>
              <a:rPr kumimoji="1" lang="ja-JP" altLang="en-US" dirty="0" err="1"/>
              <a:t>、</a:t>
            </a:r>
            <a:r>
              <a:rPr kumimoji="1" lang="en-US" altLang="ja-JP" dirty="0"/>
              <a:t>P144</a:t>
            </a:r>
          </a:p>
        </p:txBody>
      </p:sp>
      <p:grpSp>
        <p:nvGrpSpPr>
          <p:cNvPr id="14" name="グループ化 13"/>
          <p:cNvGrpSpPr/>
          <p:nvPr/>
        </p:nvGrpSpPr>
        <p:grpSpPr>
          <a:xfrm>
            <a:off x="2686627" y="3603484"/>
            <a:ext cx="5609640" cy="3027587"/>
            <a:chOff x="2424036" y="2334915"/>
            <a:chExt cx="5609640" cy="3027587"/>
          </a:xfrm>
        </p:grpSpPr>
        <p:sp>
          <p:nvSpPr>
            <p:cNvPr id="8" name="円形吹き出し 7"/>
            <p:cNvSpPr/>
            <p:nvPr/>
          </p:nvSpPr>
          <p:spPr>
            <a:xfrm>
              <a:off x="3017786" y="2334915"/>
              <a:ext cx="2299530" cy="1080715"/>
            </a:xfrm>
            <a:prstGeom prst="wedgeEllipseCallout">
              <a:avLst>
                <a:gd name="adj1" fmla="val 12433"/>
                <a:gd name="adj2" fmla="val 689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Ｒ：</a:t>
              </a:r>
              <a:r>
                <a:rPr lang="en-US" altLang="ja-JP" dirty="0">
                  <a:solidFill>
                    <a:schemeClr val="tx1"/>
                  </a:solidFill>
                  <a:latin typeface="メイリオ" panose="020B0604030504040204" pitchFamily="50" charset="-128"/>
                  <a:ea typeface="メイリオ" panose="020B0604030504040204" pitchFamily="50" charset="-128"/>
                </a:rPr>
                <a:t>Rest</a:t>
              </a:r>
            </a:p>
            <a:p>
              <a:pPr algn="ctr"/>
              <a:r>
                <a:rPr lang="ja-JP" altLang="en-US" dirty="0">
                  <a:solidFill>
                    <a:schemeClr val="tx1"/>
                  </a:solidFill>
                  <a:latin typeface="メイリオ" panose="020B0604030504040204" pitchFamily="50" charset="-128"/>
                  <a:ea typeface="メイリオ" panose="020B0604030504040204" pitchFamily="50" charset="-128"/>
                </a:rPr>
                <a:t>安静</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5" name="円形吹き出し 14"/>
            <p:cNvSpPr/>
            <p:nvPr/>
          </p:nvSpPr>
          <p:spPr>
            <a:xfrm>
              <a:off x="5594270" y="2696461"/>
              <a:ext cx="1960615" cy="832189"/>
            </a:xfrm>
            <a:prstGeom prst="wedgeEllipseCallout">
              <a:avLst>
                <a:gd name="adj1" fmla="val 24057"/>
                <a:gd name="adj2" fmla="val 759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Ｉ：</a:t>
              </a:r>
              <a:r>
                <a:rPr lang="en-US" altLang="ja-JP" dirty="0">
                  <a:solidFill>
                    <a:schemeClr val="tx1"/>
                  </a:solidFill>
                  <a:latin typeface="メイリオ" panose="020B0604030504040204" pitchFamily="50" charset="-128"/>
                  <a:ea typeface="メイリオ" panose="020B0604030504040204" pitchFamily="50" charset="-128"/>
                </a:rPr>
                <a:t>Ice</a:t>
              </a:r>
            </a:p>
            <a:p>
              <a:pPr algn="ctr"/>
              <a:r>
                <a:rPr lang="ja-JP" altLang="en-US" dirty="0">
                  <a:solidFill>
                    <a:schemeClr val="tx1"/>
                  </a:solidFill>
                  <a:latin typeface="メイリオ" panose="020B0604030504040204" pitchFamily="50" charset="-128"/>
                  <a:ea typeface="メイリオ" panose="020B0604030504040204" pitchFamily="50" charset="-128"/>
                </a:rPr>
                <a:t>冷却</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7" name="円形吹き出し 16"/>
            <p:cNvSpPr/>
            <p:nvPr/>
          </p:nvSpPr>
          <p:spPr>
            <a:xfrm>
              <a:off x="2424036" y="4449652"/>
              <a:ext cx="3142609" cy="912850"/>
            </a:xfrm>
            <a:prstGeom prst="wedgeEllipseCallout">
              <a:avLst>
                <a:gd name="adj1" fmla="val 69297"/>
                <a:gd name="adj2" fmla="val -1065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Ｃ：</a:t>
              </a:r>
              <a:r>
                <a:rPr lang="en-US" altLang="ja-JP" dirty="0">
                  <a:solidFill>
                    <a:schemeClr val="tx1"/>
                  </a:solidFill>
                  <a:latin typeface="メイリオ" panose="020B0604030504040204" pitchFamily="50" charset="-128"/>
                  <a:ea typeface="メイリオ" panose="020B0604030504040204" pitchFamily="50" charset="-128"/>
                </a:rPr>
                <a:t>Compression</a:t>
              </a:r>
            </a:p>
            <a:p>
              <a:pPr algn="ctr"/>
              <a:r>
                <a:rPr lang="ja-JP" altLang="en-US" dirty="0">
                  <a:solidFill>
                    <a:schemeClr val="tx1"/>
                  </a:solidFill>
                  <a:latin typeface="メイリオ" panose="020B0604030504040204" pitchFamily="50" charset="-128"/>
                  <a:ea typeface="メイリオ" panose="020B0604030504040204" pitchFamily="50" charset="-128"/>
                </a:rPr>
                <a:t>圧迫</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8" name="円形吹き出し 17"/>
            <p:cNvSpPr/>
            <p:nvPr/>
          </p:nvSpPr>
          <p:spPr>
            <a:xfrm>
              <a:off x="5581391" y="4626856"/>
              <a:ext cx="2452285" cy="709887"/>
            </a:xfrm>
            <a:prstGeom prst="wedgeEllipseCallout">
              <a:avLst>
                <a:gd name="adj1" fmla="val -23987"/>
                <a:gd name="adj2" fmla="val -1116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Ｅ：</a:t>
              </a:r>
              <a:r>
                <a:rPr lang="en-US" altLang="ja-JP" dirty="0">
                  <a:solidFill>
                    <a:schemeClr val="tx1"/>
                  </a:solidFill>
                  <a:latin typeface="メイリオ" panose="020B0604030504040204" pitchFamily="50" charset="-128"/>
                  <a:ea typeface="メイリオ" panose="020B0604030504040204" pitchFamily="50" charset="-128"/>
                </a:rPr>
                <a:t>Elevation</a:t>
              </a:r>
            </a:p>
            <a:p>
              <a:pPr algn="ctr"/>
              <a:r>
                <a:rPr kumimoji="1" lang="ja-JP" altLang="en-US" dirty="0">
                  <a:solidFill>
                    <a:schemeClr val="tx1"/>
                  </a:solidFill>
                  <a:latin typeface="メイリオ" panose="020B0604030504040204" pitchFamily="50" charset="-128"/>
                  <a:ea typeface="メイリオ" panose="020B0604030504040204" pitchFamily="50" charset="-128"/>
                </a:rPr>
                <a:t>挙上</a:t>
              </a:r>
            </a:p>
          </p:txBody>
        </p:sp>
      </p:grpSp>
      <p:sp>
        <p:nvSpPr>
          <p:cNvPr id="19" name="正方形/長方形 18"/>
          <p:cNvSpPr/>
          <p:nvPr/>
        </p:nvSpPr>
        <p:spPr>
          <a:xfrm>
            <a:off x="260258" y="2033026"/>
            <a:ext cx="1989786" cy="2308324"/>
          </a:xfrm>
          <a:prstGeom prst="rect">
            <a:avLst/>
          </a:prstGeom>
        </p:spPr>
        <p:txBody>
          <a:bodyPr wrap="square">
            <a:spAutoFit/>
          </a:bodyPr>
          <a:lstStyle/>
          <a:p>
            <a:pPr algn="ctr">
              <a:lnSpc>
                <a:spcPct val="150000"/>
              </a:lnSpc>
            </a:pPr>
            <a:r>
              <a:rPr lang="ja-JP" altLang="en-US" sz="2400" dirty="0">
                <a:solidFill>
                  <a:srgbClr val="0000CC"/>
                </a:solidFill>
                <a:latin typeface="メイリオ" panose="020B0604030504040204" pitchFamily="50" charset="-128"/>
                <a:ea typeface="メイリオ" panose="020B0604030504040204" pitchFamily="50" charset="-128"/>
              </a:rPr>
              <a:t>① 骨折</a:t>
            </a:r>
            <a:endParaRPr lang="en-US" altLang="ja-JP" sz="2400" dirty="0">
              <a:solidFill>
                <a:srgbClr val="0000CC"/>
              </a:solidFill>
              <a:latin typeface="メイリオ" panose="020B0604030504040204" pitchFamily="50" charset="-128"/>
              <a:ea typeface="メイリオ" panose="020B0604030504040204" pitchFamily="50" charset="-128"/>
            </a:endParaRPr>
          </a:p>
          <a:p>
            <a:pPr algn="ctr">
              <a:lnSpc>
                <a:spcPct val="150000"/>
              </a:lnSpc>
            </a:pPr>
            <a:r>
              <a:rPr lang="ja-JP" altLang="en-US" sz="2400" dirty="0">
                <a:solidFill>
                  <a:srgbClr val="0000CC"/>
                </a:solidFill>
                <a:latin typeface="メイリオ" panose="020B0604030504040204" pitchFamily="50" charset="-128"/>
                <a:ea typeface="メイリオ" panose="020B0604030504040204" pitchFamily="50" charset="-128"/>
              </a:rPr>
              <a:t>② 打撲</a:t>
            </a:r>
            <a:endParaRPr lang="en-US" altLang="ja-JP" sz="2400" dirty="0">
              <a:solidFill>
                <a:srgbClr val="0000CC"/>
              </a:solidFill>
              <a:latin typeface="メイリオ" panose="020B0604030504040204" pitchFamily="50" charset="-128"/>
              <a:ea typeface="メイリオ" panose="020B0604030504040204" pitchFamily="50" charset="-128"/>
            </a:endParaRPr>
          </a:p>
          <a:p>
            <a:pPr algn="ctr">
              <a:lnSpc>
                <a:spcPct val="150000"/>
              </a:lnSpc>
            </a:pPr>
            <a:r>
              <a:rPr lang="ja-JP" altLang="en-US" sz="2400" dirty="0">
                <a:solidFill>
                  <a:srgbClr val="0000CC"/>
                </a:solidFill>
                <a:latin typeface="メイリオ" panose="020B0604030504040204" pitchFamily="50" charset="-128"/>
                <a:ea typeface="メイリオ" panose="020B0604030504040204" pitchFamily="50" charset="-128"/>
              </a:rPr>
              <a:t>③ 捻挫</a:t>
            </a:r>
            <a:endParaRPr lang="en-US" altLang="ja-JP" sz="2400" dirty="0">
              <a:solidFill>
                <a:srgbClr val="0000CC"/>
              </a:solidFill>
              <a:latin typeface="メイリオ" panose="020B0604030504040204" pitchFamily="50" charset="-128"/>
              <a:ea typeface="メイリオ" panose="020B0604030504040204" pitchFamily="50" charset="-128"/>
            </a:endParaRPr>
          </a:p>
          <a:p>
            <a:pPr algn="ctr">
              <a:lnSpc>
                <a:spcPct val="150000"/>
              </a:lnSpc>
            </a:pPr>
            <a:r>
              <a:rPr lang="ja-JP" altLang="en-US" sz="2400" dirty="0">
                <a:solidFill>
                  <a:srgbClr val="0000CC"/>
                </a:solidFill>
                <a:latin typeface="メイリオ" panose="020B0604030504040204" pitchFamily="50" charset="-128"/>
                <a:ea typeface="メイリオ" panose="020B0604030504040204" pitchFamily="50" charset="-128"/>
              </a:rPr>
              <a:t>④ 脱臼</a:t>
            </a:r>
          </a:p>
        </p:txBody>
      </p:sp>
      <p:sp>
        <p:nvSpPr>
          <p:cNvPr id="3" name="正方形/長方形 2">
            <a:extLst>
              <a:ext uri="{FF2B5EF4-FFF2-40B4-BE49-F238E27FC236}">
                <a16:creationId xmlns:a16="http://schemas.microsoft.com/office/drawing/2014/main" id="{67655BD9-787B-4B84-9BF4-7FE612FEA702}"/>
              </a:ext>
            </a:extLst>
          </p:cNvPr>
          <p:cNvSpPr/>
          <p:nvPr/>
        </p:nvSpPr>
        <p:spPr>
          <a:xfrm>
            <a:off x="2911642" y="1911850"/>
            <a:ext cx="5509966" cy="180049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ja-JP" altLang="en-US" sz="2000" dirty="0">
                <a:solidFill>
                  <a:srgbClr val="0000CC"/>
                </a:solidFill>
                <a:latin typeface="メイリオ" panose="020B0604030504040204" pitchFamily="50" charset="-128"/>
                <a:ea typeface="メイリオ" panose="020B0604030504040204" pitchFamily="50" charset="-128"/>
              </a:rPr>
              <a:t>≪ </a:t>
            </a:r>
            <a:r>
              <a:rPr lang="en-US" altLang="ja-JP" sz="2000" dirty="0">
                <a:solidFill>
                  <a:srgbClr val="0000CC"/>
                </a:solidFill>
                <a:latin typeface="メイリオ" panose="020B0604030504040204" pitchFamily="50" charset="-128"/>
                <a:ea typeface="メイリオ" panose="020B0604030504040204" pitchFamily="50" charset="-128"/>
              </a:rPr>
              <a:t>RICE</a:t>
            </a:r>
            <a:r>
              <a:rPr lang="ja-JP" altLang="en-US" sz="2000" dirty="0">
                <a:solidFill>
                  <a:srgbClr val="0000CC"/>
                </a:solidFill>
                <a:latin typeface="メイリオ" panose="020B0604030504040204" pitchFamily="50" charset="-128"/>
                <a:ea typeface="メイリオ" panose="020B0604030504040204" pitchFamily="50" charset="-128"/>
              </a:rPr>
              <a:t>処置 ≫</a:t>
            </a:r>
            <a:endParaRPr lang="en-US" altLang="ja-JP" sz="2000" dirty="0">
              <a:solidFill>
                <a:srgbClr val="0000CC"/>
              </a:solidFill>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◆筋腱や骨、関節の炎症による腫れを抑えて</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痛みを軽減させる</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◆受傷直後、</a:t>
            </a:r>
            <a:r>
              <a:rPr lang="en-US" altLang="ja-JP" dirty="0">
                <a:latin typeface="メイリオ" panose="020B0604030504040204" pitchFamily="50" charset="-128"/>
                <a:ea typeface="メイリオ" panose="020B0604030504040204" pitchFamily="50" charset="-128"/>
              </a:rPr>
              <a:t>72</a:t>
            </a:r>
            <a:r>
              <a:rPr lang="ja-JP" altLang="en-US" dirty="0">
                <a:latin typeface="メイリオ" panose="020B0604030504040204" pitchFamily="50" charset="-128"/>
                <a:ea typeface="メイリオ" panose="020B0604030504040204" pitchFamily="50" charset="-128"/>
              </a:rPr>
              <a:t>時間くらいまで行う</a:t>
            </a:r>
          </a:p>
        </p:txBody>
      </p:sp>
      <p:sp>
        <p:nvSpPr>
          <p:cNvPr id="20" name="右中かっこ 19"/>
          <p:cNvSpPr/>
          <p:nvPr/>
        </p:nvSpPr>
        <p:spPr>
          <a:xfrm>
            <a:off x="2123693" y="2190653"/>
            <a:ext cx="373487" cy="1993069"/>
          </a:xfrm>
          <a:prstGeom prst="rightBrace">
            <a:avLst>
              <a:gd name="adj1" fmla="val 8333"/>
              <a:gd name="adj2" fmla="val 39015"/>
            </a:avLst>
          </a:prstGeom>
          <a:ln w="3175">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033084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BB5219FB-4FD4-4462-BF65-840FF84DA086}"/>
              </a:ext>
            </a:extLst>
          </p:cNvPr>
          <p:cNvSpPr txBox="1"/>
          <p:nvPr/>
        </p:nvSpPr>
        <p:spPr>
          <a:xfrm>
            <a:off x="636223" y="2258359"/>
            <a:ext cx="7266806" cy="4124206"/>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⑤ 擦り傷（擦過傷）</a:t>
            </a:r>
            <a:endParaRPr lang="en-US" altLang="ja-JP" sz="2000"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◇手当 ≫ </a:t>
            </a:r>
            <a:r>
              <a:rPr lang="ja-JP" altLang="en-US" dirty="0">
                <a:solidFill>
                  <a:srgbClr val="0000CC"/>
                </a:solidFill>
                <a:latin typeface="メイリオ" panose="020B0604030504040204" pitchFamily="50" charset="-128"/>
                <a:ea typeface="メイリオ" panose="020B0604030504040204" pitchFamily="50" charset="-128"/>
              </a:rPr>
              <a:t>水道水などで洗浄</a:t>
            </a:r>
            <a:endParaRPr lang="en-US" altLang="ja-JP" dirty="0">
              <a:solidFill>
                <a:srgbClr val="0000CC"/>
              </a:solidFill>
              <a:latin typeface="メイリオ" panose="020B0604030504040204" pitchFamily="50" charset="-128"/>
              <a:ea typeface="メイリオ" panose="020B0604030504040204" pitchFamily="50" charset="-128"/>
            </a:endParaRPr>
          </a:p>
          <a:p>
            <a:r>
              <a:rPr lang="ja-JP" altLang="en-US" dirty="0">
                <a:solidFill>
                  <a:srgbClr val="0000CC"/>
                </a:solidFill>
                <a:latin typeface="メイリオ" panose="020B0604030504040204" pitchFamily="50" charset="-128"/>
                <a:ea typeface="メイリオ" panose="020B0604030504040204" pitchFamily="50" charset="-128"/>
              </a:rPr>
              <a:t>　　　　　   ⇒ 保護ガーゼを当て直接圧迫止血</a:t>
            </a:r>
            <a:endParaRPr lang="en-US" altLang="ja-JP" dirty="0">
              <a:solidFill>
                <a:srgbClr val="0000CC"/>
              </a:solidFill>
              <a:latin typeface="メイリオ" panose="020B0604030504040204" pitchFamily="50" charset="-128"/>
              <a:ea typeface="メイリオ" panose="020B0604030504040204" pitchFamily="50" charset="-128"/>
            </a:endParaRPr>
          </a:p>
          <a:p>
            <a:r>
              <a:rPr lang="ja-JP" altLang="en-US" dirty="0">
                <a:solidFill>
                  <a:srgbClr val="0000CC"/>
                </a:solidFill>
                <a:latin typeface="メイリオ" panose="020B0604030504040204" pitchFamily="50" charset="-128"/>
                <a:ea typeface="メイリオ" panose="020B0604030504040204" pitchFamily="50" charset="-128"/>
              </a:rPr>
              <a:t>　　　　　   ⇒ 包帯</a:t>
            </a:r>
            <a:endParaRPr lang="en-US" altLang="ja-JP" dirty="0">
              <a:solidFill>
                <a:srgbClr val="0000CC"/>
              </a:solidFill>
              <a:latin typeface="メイリオ" panose="020B0604030504040204" pitchFamily="50" charset="-128"/>
              <a:ea typeface="メイリオ" panose="020B0604030504040204" pitchFamily="50" charset="-128"/>
            </a:endParaRPr>
          </a:p>
          <a:p>
            <a:r>
              <a:rPr lang="ja-JP" altLang="en-US" dirty="0">
                <a:solidFill>
                  <a:srgbClr val="0000CC"/>
                </a:solidFill>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（症状によっては）</a:t>
            </a:r>
            <a:r>
              <a:rPr lang="ja-JP" altLang="en-US" dirty="0">
                <a:solidFill>
                  <a:srgbClr val="0000CC"/>
                </a:solidFill>
                <a:latin typeface="メイリオ" panose="020B0604030504040204" pitchFamily="50" charset="-128"/>
                <a:ea typeface="メイリオ" panose="020B0604030504040204" pitchFamily="50" charset="-128"/>
              </a:rPr>
              <a:t>医療機関へ</a:t>
            </a:r>
            <a:endParaRPr lang="en-US" altLang="ja-JP" dirty="0">
              <a:solidFill>
                <a:srgbClr val="0000CC"/>
              </a:solidFill>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⑥ 鼻血（鼻出血）</a:t>
            </a:r>
            <a:endParaRPr lang="en-US" altLang="ja-JP" sz="2000"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◇手当 ≫下を向く ⇒ 鼻をつまむ・冷却・安静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15</a:t>
            </a:r>
            <a:r>
              <a:rPr lang="ja-JP" altLang="en-US" dirty="0">
                <a:latin typeface="メイリオ" panose="020B0604030504040204" pitchFamily="50" charset="-128"/>
                <a:ea typeface="メイリオ" panose="020B0604030504040204" pitchFamily="50" charset="-128"/>
              </a:rPr>
              <a:t>分経っても出血が続く場合はただちに医療機関へ</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⑦ 足指の爪（し爪）の傷害</a:t>
            </a:r>
            <a:endParaRPr lang="en-US" altLang="ja-JP" sz="2000"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◇手当  ≫爪ははがさない  ⇒ 保護ガーゼ・包帯⇒医療機関へ</a:t>
            </a:r>
            <a:endParaRPr lang="en-US" altLang="ja-JP"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2C1A9C80-3F18-47C4-AAED-005BD820D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1001" y="2238325"/>
            <a:ext cx="1729082" cy="2308325"/>
          </a:xfrm>
          <a:prstGeom prst="rect">
            <a:avLst/>
          </a:prstGeom>
        </p:spPr>
      </p:pic>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4" name="テキスト ボックス 13"/>
          <p:cNvSpPr txBox="1"/>
          <p:nvPr/>
        </p:nvSpPr>
        <p:spPr>
          <a:xfrm>
            <a:off x="44304" y="549928"/>
            <a:ext cx="1462524" cy="369332"/>
          </a:xfrm>
          <a:prstGeom prst="rect">
            <a:avLst/>
          </a:prstGeom>
          <a:noFill/>
        </p:spPr>
        <p:txBody>
          <a:bodyPr wrap="square" rtlCol="0">
            <a:spAutoFit/>
          </a:bodyPr>
          <a:lstStyle/>
          <a:p>
            <a:r>
              <a:rPr kumimoji="1" lang="en-US" altLang="ja-JP" dirty="0"/>
              <a:t>P145</a:t>
            </a:r>
          </a:p>
        </p:txBody>
      </p:sp>
      <p:sp>
        <p:nvSpPr>
          <p:cNvPr id="15"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solidFill>
            <a:schemeClr val="bg1"/>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転倒による傷害</a:t>
            </a:r>
          </a:p>
        </p:txBody>
      </p:sp>
    </p:spTree>
    <p:extLst>
      <p:ext uri="{BB962C8B-B14F-4D97-AF65-F5344CB8AC3E}">
        <p14:creationId xmlns:p14="http://schemas.microsoft.com/office/powerpoint/2010/main" val="2133116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5DA40580-FA24-4DBC-95E8-7F605E1083DE}"/>
              </a:ext>
            </a:extLst>
          </p:cNvPr>
          <p:cNvSpPr txBox="1"/>
          <p:nvPr/>
        </p:nvSpPr>
        <p:spPr>
          <a:xfrm>
            <a:off x="540084" y="2100341"/>
            <a:ext cx="8127899" cy="3477875"/>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 こむらがえり（筋痙攣）</a:t>
            </a:r>
            <a:endParaRPr lang="en-US" altLang="ja-JP" sz="2000" b="1"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◇手当 ≫ つま先を手前（傷病者側）に向け</a:t>
            </a:r>
            <a:r>
              <a:rPr lang="ja-JP" altLang="en-US" sz="2000" dirty="0">
                <a:solidFill>
                  <a:srgbClr val="0000CC"/>
                </a:solidFill>
                <a:latin typeface="メイリオ" panose="020B0604030504040204" pitchFamily="50" charset="-128"/>
                <a:ea typeface="メイリオ" panose="020B0604030504040204" pitchFamily="50" charset="-128"/>
              </a:rPr>
              <a:t>ふくらはぎ（筋・腱）                            </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en-US" altLang="ja-JP" sz="2000" dirty="0">
                <a:solidFill>
                  <a:srgbClr val="0000CC"/>
                </a:solidFill>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を伸ばす</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◇留意点 ≫ 痛みが残る場合は</a:t>
            </a:r>
            <a:r>
              <a:rPr lang="ja-JP" altLang="en-US" sz="2000" dirty="0">
                <a:solidFill>
                  <a:srgbClr val="0000CC"/>
                </a:solidFill>
                <a:latin typeface="メイリオ" panose="020B0604030504040204" pitchFamily="50" charset="-128"/>
                <a:ea typeface="メイリオ" panose="020B0604030504040204" pitchFamily="50" charset="-128"/>
              </a:rPr>
              <a:t>冷やす</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sz="2000" dirty="0">
                <a:solidFill>
                  <a:srgbClr val="0000CC"/>
                </a:solidFill>
                <a:latin typeface="メイリオ" panose="020B0604030504040204" pitchFamily="50" charset="-128"/>
                <a:ea typeface="メイリオ" panose="020B0604030504040204" pitchFamily="50" charset="-128"/>
              </a:rPr>
              <a:t>　　　　　　 水中での発生は溺水の原因になることも</a:t>
            </a:r>
            <a:endParaRPr lang="en-US" altLang="ja-JP" sz="2000" dirty="0">
              <a:solidFill>
                <a:srgbClr val="0000CC"/>
              </a:solidFill>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◇予防のために</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a:solidFill>
                  <a:srgbClr val="0000CC"/>
                </a:solidFill>
                <a:latin typeface="メイリオ" panose="020B0604030504040204" pitchFamily="50" charset="-128"/>
                <a:ea typeface="メイリオ" panose="020B0604030504040204" pitchFamily="50" charset="-128"/>
              </a:rPr>
              <a:t>・十分な準備運動</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sz="2000" dirty="0">
                <a:solidFill>
                  <a:srgbClr val="0000CC"/>
                </a:solidFill>
                <a:latin typeface="メイリオ" panose="020B0604030504040204" pitchFamily="50" charset="-128"/>
                <a:ea typeface="メイリオ" panose="020B0604030504040204" pitchFamily="50" charset="-128"/>
              </a:rPr>
              <a:t>　　　・疲労時は無理をしない</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sz="2000" dirty="0">
                <a:solidFill>
                  <a:srgbClr val="0000CC"/>
                </a:solidFill>
                <a:latin typeface="メイリオ" panose="020B0604030504040204" pitchFamily="50" charset="-128"/>
                <a:ea typeface="メイリオ" panose="020B0604030504040204" pitchFamily="50" charset="-128"/>
              </a:rPr>
              <a:t>　　　・水分やミネラル成分の補給</a:t>
            </a:r>
            <a:endParaRPr lang="en-US" altLang="ja-JP" sz="2000" dirty="0">
              <a:solidFill>
                <a:srgbClr val="0000CC"/>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961E974F-92C5-4111-8926-A334B0158002}"/>
              </a:ext>
            </a:extLst>
          </p:cNvPr>
          <p:cNvPicPr>
            <a:picLocks noChangeAspect="1"/>
          </p:cNvPicPr>
          <p:nvPr/>
        </p:nvPicPr>
        <p:blipFill>
          <a:blip r:embed="rId2"/>
          <a:stretch>
            <a:fillRect/>
          </a:stretch>
        </p:blipFill>
        <p:spPr>
          <a:xfrm>
            <a:off x="5361360" y="4092426"/>
            <a:ext cx="3319502" cy="2562240"/>
          </a:xfrm>
          <a:prstGeom prst="rect">
            <a:avLst/>
          </a:prstGeom>
        </p:spPr>
      </p:pic>
      <p:cxnSp>
        <p:nvCxnSpPr>
          <p:cNvPr id="7" name="直線矢印コネクタ 6">
            <a:extLst>
              <a:ext uri="{FF2B5EF4-FFF2-40B4-BE49-F238E27FC236}">
                <a16:creationId xmlns:a16="http://schemas.microsoft.com/office/drawing/2014/main" id="{9F0A5C73-C9F3-4E03-8079-988167E0E060}"/>
              </a:ext>
            </a:extLst>
          </p:cNvPr>
          <p:cNvCxnSpPr/>
          <p:nvPr/>
        </p:nvCxnSpPr>
        <p:spPr>
          <a:xfrm flipH="1">
            <a:off x="6689591" y="5524654"/>
            <a:ext cx="521472" cy="3022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9E38F133-4D03-4D8A-A382-2E9A9404E592}"/>
              </a:ext>
            </a:extLst>
          </p:cNvPr>
          <p:cNvSpPr/>
          <p:nvPr/>
        </p:nvSpPr>
        <p:spPr>
          <a:xfrm rot="20793772">
            <a:off x="5713198" y="6123345"/>
            <a:ext cx="1801678" cy="39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3" name="テキスト ボックス 12"/>
          <p:cNvSpPr txBox="1"/>
          <p:nvPr/>
        </p:nvSpPr>
        <p:spPr>
          <a:xfrm>
            <a:off x="44304" y="549928"/>
            <a:ext cx="1462524" cy="369332"/>
          </a:xfrm>
          <a:prstGeom prst="rect">
            <a:avLst/>
          </a:prstGeom>
          <a:noFill/>
        </p:spPr>
        <p:txBody>
          <a:bodyPr wrap="square" rtlCol="0">
            <a:spAutoFit/>
          </a:bodyPr>
          <a:lstStyle/>
          <a:p>
            <a:r>
              <a:rPr kumimoji="1" lang="en-US" altLang="ja-JP" dirty="0"/>
              <a:t>P145</a:t>
            </a:r>
          </a:p>
        </p:txBody>
      </p:sp>
      <p:sp>
        <p:nvSpPr>
          <p:cNvPr id="14"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そのほかの傷害</a:t>
            </a:r>
          </a:p>
        </p:txBody>
      </p:sp>
    </p:spTree>
    <p:extLst>
      <p:ext uri="{BB962C8B-B14F-4D97-AF65-F5344CB8AC3E}">
        <p14:creationId xmlns:p14="http://schemas.microsoft.com/office/powerpoint/2010/main" val="23427493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4B970568-CD67-4888-95F1-8BC8D8A29CD4}"/>
              </a:ext>
            </a:extLst>
          </p:cNvPr>
          <p:cNvSpPr txBox="1"/>
          <p:nvPr/>
        </p:nvSpPr>
        <p:spPr>
          <a:xfrm>
            <a:off x="633100" y="2146821"/>
            <a:ext cx="8533959" cy="4278094"/>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①熱中症</a:t>
            </a:r>
            <a:r>
              <a:rPr lang="ja-JP" altLang="en-US" sz="2000" dirty="0">
                <a:latin typeface="メイリオ" panose="020B0604030504040204" pitchFamily="50" charset="-128"/>
                <a:ea typeface="メイリオ" panose="020B0604030504040204" pitchFamily="50" charset="-128"/>
              </a:rPr>
              <a:t>：</a:t>
            </a:r>
            <a:r>
              <a:rPr lang="ja-JP" altLang="en-US" sz="2000" dirty="0">
                <a:solidFill>
                  <a:srgbClr val="0000CC"/>
                </a:solidFill>
                <a:latin typeface="メイリオ" panose="020B0604030504040204" pitchFamily="50" charset="-128"/>
                <a:ea typeface="メイリオ" panose="020B0604030504040204" pitchFamily="50" charset="-128"/>
              </a:rPr>
              <a:t>体内に熱がこもった状態</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◇症状≫</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）熱失神：日射病：</a:t>
            </a:r>
            <a:r>
              <a:rPr lang="ja-JP" altLang="en-US" dirty="0">
                <a:solidFill>
                  <a:srgbClr val="0000CC"/>
                </a:solidFill>
                <a:latin typeface="メイリオ" panose="020B0604030504040204" pitchFamily="50" charset="-128"/>
                <a:ea typeface="メイリオ" panose="020B0604030504040204" pitchFamily="50" charset="-128"/>
              </a:rPr>
              <a:t>立ちくらみ</a:t>
            </a:r>
            <a:r>
              <a:rPr lang="ja-JP" altLang="en-US" dirty="0">
                <a:latin typeface="メイリオ" panose="020B0604030504040204" pitchFamily="50" charset="-128"/>
                <a:ea typeface="メイリオ" panose="020B0604030504040204" pitchFamily="50" charset="-128"/>
              </a:rPr>
              <a:t>、体温は上昇しない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）熱痙攣：</a:t>
            </a:r>
            <a:r>
              <a:rPr lang="ja-JP" altLang="en-US" dirty="0">
                <a:solidFill>
                  <a:srgbClr val="0000CC"/>
                </a:solidFill>
                <a:latin typeface="メイリオ" panose="020B0604030504040204" pitchFamily="50" charset="-128"/>
                <a:ea typeface="メイリオ" panose="020B0604030504040204" pitchFamily="50" charset="-128"/>
              </a:rPr>
              <a:t>有痛性の痙攣、吐き気、腹痛</a:t>
            </a:r>
            <a:r>
              <a:rPr lang="ja-JP" altLang="en-US" dirty="0">
                <a:latin typeface="メイリオ" panose="020B0604030504040204" pitchFamily="50" charset="-128"/>
                <a:ea typeface="メイリオ" panose="020B0604030504040204" pitchFamily="50" charset="-128"/>
              </a:rPr>
              <a:t>、体温上昇はわずか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）熱疲労：</a:t>
            </a:r>
            <a:r>
              <a:rPr lang="ja-JP" altLang="en-US" dirty="0">
                <a:solidFill>
                  <a:srgbClr val="0000CC"/>
                </a:solidFill>
                <a:latin typeface="メイリオ" panose="020B0604030504040204" pitchFamily="50" charset="-128"/>
                <a:ea typeface="メイリオ" panose="020B0604030504040204" pitchFamily="50" charset="-128"/>
              </a:rPr>
              <a:t>大量の発汗、全身倦怠感、頭痛感、嘔吐</a:t>
            </a:r>
            <a:endParaRPr lang="en-US" altLang="ja-JP" dirty="0">
              <a:solidFill>
                <a:srgbClr val="0000CC"/>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）熱射病：</a:t>
            </a:r>
            <a:r>
              <a:rPr lang="ja-JP" altLang="en-US" dirty="0">
                <a:solidFill>
                  <a:srgbClr val="0000CC"/>
                </a:solidFill>
                <a:latin typeface="メイリオ" panose="020B0604030504040204" pitchFamily="50" charset="-128"/>
                <a:ea typeface="メイリオ" panose="020B0604030504040204" pitchFamily="50" charset="-128"/>
              </a:rPr>
              <a:t>異常高体温、発汗停止、意識障害</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◇手当≫</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a:t>
            </a:r>
            <a:r>
              <a:rPr lang="ja-JP" altLang="en-US" dirty="0">
                <a:solidFill>
                  <a:srgbClr val="0000CC"/>
                </a:solidFill>
                <a:latin typeface="メイリオ" panose="020B0604030504040204" pitchFamily="50" charset="-128"/>
                <a:ea typeface="メイリオ" panose="020B0604030504040204" pitchFamily="50" charset="-128"/>
              </a:rPr>
              <a:t>風通しのよい涼しいところに移動</a:t>
            </a:r>
            <a:endParaRPr lang="en-US" altLang="ja-JP" dirty="0">
              <a:solidFill>
                <a:srgbClr val="0000CC"/>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水平位もしくは上半身高位</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顔色が蒼白で脈が弱い⇒足を高くする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意識があり、吐き気や嘔吐がない</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a:t>
            </a:r>
            <a:r>
              <a:rPr lang="ja-JP" altLang="en-US" dirty="0">
                <a:solidFill>
                  <a:srgbClr val="0000CC"/>
                </a:solidFill>
                <a:latin typeface="メイリオ" panose="020B0604030504040204" pitchFamily="50" charset="-128"/>
                <a:ea typeface="メイリオ" panose="020B0604030504040204" pitchFamily="50" charset="-128"/>
              </a:rPr>
              <a:t>塩分を含んだ水分（スポーツドリンクなど）を摂らせる</a:t>
            </a:r>
            <a:endParaRPr lang="en-US" altLang="ja-JP" dirty="0">
              <a:solidFill>
                <a:srgbClr val="0000CC"/>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体温が高い ⇒ 全身を水で濡らし</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風を送って体温を下げる（気化熱）</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意識障害 ⇒ 回復体位 ⇒ 一刻も早く</a:t>
            </a:r>
            <a:r>
              <a:rPr lang="ja-JP" altLang="en-US" dirty="0">
                <a:solidFill>
                  <a:srgbClr val="0000CC"/>
                </a:solidFill>
                <a:latin typeface="メイリオ" panose="020B0604030504040204" pitchFamily="50" charset="-128"/>
                <a:ea typeface="メイリオ" panose="020B0604030504040204" pitchFamily="50" charset="-128"/>
              </a:rPr>
              <a:t>医療機関へ搬送</a:t>
            </a:r>
            <a:endParaRPr lang="en-US" altLang="ja-JP" dirty="0">
              <a:solidFill>
                <a:srgbClr val="0000CC"/>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8" name="テキスト ボックス 7">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9" name="テキスト ボックス 8"/>
          <p:cNvSpPr txBox="1"/>
          <p:nvPr/>
        </p:nvSpPr>
        <p:spPr>
          <a:xfrm>
            <a:off x="69791" y="2476175"/>
            <a:ext cx="724723" cy="646331"/>
          </a:xfrm>
          <a:prstGeom prst="rect">
            <a:avLst/>
          </a:prstGeom>
          <a:noFill/>
        </p:spPr>
        <p:txBody>
          <a:bodyPr wrap="square" rtlCol="0">
            <a:spAutoFit/>
          </a:bodyPr>
          <a:lstStyle/>
          <a:p>
            <a:r>
              <a:rPr kumimoji="1" lang="en-US" altLang="ja-JP" dirty="0"/>
              <a:t>P146</a:t>
            </a:r>
            <a:endParaRPr lang="en-US" altLang="ja-JP" dirty="0"/>
          </a:p>
          <a:p>
            <a:r>
              <a:rPr kumimoji="1" lang="en-US" altLang="ja-JP" dirty="0"/>
              <a:t>P147</a:t>
            </a: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起こりやすい急病</a:t>
            </a:r>
          </a:p>
        </p:txBody>
      </p:sp>
      <p:sp>
        <p:nvSpPr>
          <p:cNvPr id="14" name="テキスト ボックス 13"/>
          <p:cNvSpPr txBox="1"/>
          <p:nvPr/>
        </p:nvSpPr>
        <p:spPr>
          <a:xfrm>
            <a:off x="69791" y="4098913"/>
            <a:ext cx="724723" cy="369332"/>
          </a:xfrm>
          <a:prstGeom prst="rect">
            <a:avLst/>
          </a:prstGeom>
          <a:noFill/>
        </p:spPr>
        <p:txBody>
          <a:bodyPr wrap="square" rtlCol="0">
            <a:spAutoFit/>
          </a:bodyPr>
          <a:lstStyle/>
          <a:p>
            <a:r>
              <a:rPr kumimoji="1" lang="en-US" altLang="ja-JP" dirty="0"/>
              <a:t>P148</a:t>
            </a:r>
            <a:endParaRPr lang="en-US" altLang="ja-JP" dirty="0"/>
          </a:p>
        </p:txBody>
      </p:sp>
    </p:spTree>
    <p:extLst>
      <p:ext uri="{BB962C8B-B14F-4D97-AF65-F5344CB8AC3E}">
        <p14:creationId xmlns:p14="http://schemas.microsoft.com/office/powerpoint/2010/main" val="3751279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8" name="テキスト ボックス 7">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9" name="テキスト ボックス 8"/>
          <p:cNvSpPr txBox="1"/>
          <p:nvPr/>
        </p:nvSpPr>
        <p:spPr>
          <a:xfrm>
            <a:off x="44304" y="549928"/>
            <a:ext cx="844338" cy="369332"/>
          </a:xfrm>
          <a:prstGeom prst="rect">
            <a:avLst/>
          </a:prstGeom>
          <a:noFill/>
        </p:spPr>
        <p:txBody>
          <a:bodyPr wrap="square" rtlCol="0">
            <a:spAutoFit/>
          </a:bodyPr>
          <a:lstStyle/>
          <a:p>
            <a:r>
              <a:rPr kumimoji="1" lang="en-US" altLang="ja-JP" dirty="0"/>
              <a:t>P148</a:t>
            </a:r>
          </a:p>
        </p:txBody>
      </p:sp>
      <p:sp>
        <p:nvSpPr>
          <p:cNvPr id="11"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3.</a:t>
            </a:r>
            <a:r>
              <a:rPr lang="ja-JP" altLang="en-US" sz="2400" b="1" dirty="0">
                <a:solidFill>
                  <a:prstClr val="black"/>
                </a:solidFill>
                <a:latin typeface="メイリオ" panose="020B0604030504040204" pitchFamily="50" charset="-128"/>
                <a:ea typeface="メイリオ" panose="020B0604030504040204" pitchFamily="50" charset="-128"/>
              </a:rPr>
              <a:t>起こりやすい急病</a:t>
            </a:r>
          </a:p>
        </p:txBody>
      </p:sp>
      <p:sp>
        <p:nvSpPr>
          <p:cNvPr id="15" name="テキスト ボックス 14">
            <a:extLst>
              <a:ext uri="{FF2B5EF4-FFF2-40B4-BE49-F238E27FC236}">
                <a16:creationId xmlns:a16="http://schemas.microsoft.com/office/drawing/2014/main" id="{4B970568-CD67-4888-95F1-8BC8D8A29CD4}"/>
              </a:ext>
            </a:extLst>
          </p:cNvPr>
          <p:cNvSpPr txBox="1"/>
          <p:nvPr/>
        </p:nvSpPr>
        <p:spPr>
          <a:xfrm>
            <a:off x="633100" y="2030910"/>
            <a:ext cx="6579069" cy="3462486"/>
          </a:xfrm>
          <a:prstGeom prst="rect">
            <a:avLst/>
          </a:prstGeom>
          <a:noFill/>
        </p:spPr>
        <p:txBody>
          <a:bodyPr wrap="square" rtlCol="0">
            <a:spAutoFit/>
          </a:bodyPr>
          <a:lstStyle/>
          <a:p>
            <a:pPr>
              <a:lnSpc>
                <a:spcPct val="150000"/>
              </a:lnSpc>
            </a:pPr>
            <a:r>
              <a:rPr lang="ja-JP" altLang="en-US" sz="2000" b="1" dirty="0">
                <a:latin typeface="メイリオ" panose="020B0604030504040204" pitchFamily="50" charset="-128"/>
                <a:ea typeface="メイリオ" panose="020B0604030504040204" pitchFamily="50" charset="-128"/>
              </a:rPr>
              <a:t>①熱中症</a:t>
            </a:r>
            <a:endParaRPr lang="en-US" altLang="ja-JP" sz="2000" dirty="0">
              <a:solidFill>
                <a:srgbClr val="0000CC"/>
              </a:solidFill>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　◇</a:t>
            </a:r>
            <a:r>
              <a:rPr lang="ja-JP" altLang="en-US" dirty="0">
                <a:solidFill>
                  <a:srgbClr val="0000CC"/>
                </a:solidFill>
                <a:latin typeface="メイリオ" panose="020B0604030504040204" pitchFamily="50" charset="-128"/>
                <a:ea typeface="メイリオ" panose="020B0604030504040204" pitchFamily="50" charset="-128"/>
              </a:rPr>
              <a:t>予防</a:t>
            </a:r>
            <a:r>
              <a:rPr lang="ja-JP" altLang="en-US" dirty="0">
                <a:latin typeface="メイリオ" panose="020B0604030504040204" pitchFamily="50" charset="-128"/>
                <a:ea typeface="メイリオ" panose="020B0604030504040204" pitchFamily="50" charset="-128"/>
              </a:rPr>
              <a:t> ≫</a:t>
            </a:r>
          </a:p>
          <a:p>
            <a:pPr>
              <a:lnSpc>
                <a:spcPct val="150000"/>
              </a:lnSpc>
            </a:pPr>
            <a:r>
              <a:rPr lang="ja-JP" altLang="en-US" dirty="0">
                <a:latin typeface="メイリオ" panose="020B0604030504040204" pitchFamily="50" charset="-128"/>
                <a:ea typeface="メイリオ" panose="020B0604030504040204" pitchFamily="50" charset="-128"/>
              </a:rPr>
              <a:t>　　◆施設内の通気、室温、湿度の環境調整</a:t>
            </a:r>
          </a:p>
          <a:p>
            <a:pPr>
              <a:lnSpc>
                <a:spcPct val="150000"/>
              </a:lnSpc>
            </a:pPr>
            <a:r>
              <a:rPr lang="ja-JP" altLang="en-US" dirty="0">
                <a:latin typeface="メイリオ" panose="020B0604030504040204" pitchFamily="50" charset="-128"/>
                <a:ea typeface="メイリオ" panose="020B0604030504040204" pitchFamily="50" charset="-128"/>
              </a:rPr>
              <a:t>　　◆屋外施設では</a:t>
            </a:r>
            <a:r>
              <a:rPr lang="ja-JP" altLang="en-US" dirty="0">
                <a:solidFill>
                  <a:srgbClr val="0000CC"/>
                </a:solidFill>
                <a:latin typeface="メイリオ" panose="020B0604030504040204" pitchFamily="50" charset="-128"/>
                <a:ea typeface="メイリオ" panose="020B0604030504040204" pitchFamily="50" charset="-128"/>
              </a:rPr>
              <a:t>日除けとなる場所や休憩施設</a:t>
            </a:r>
            <a:r>
              <a:rPr lang="ja-JP" altLang="en-US" dirty="0">
                <a:latin typeface="メイリオ" panose="020B0604030504040204" pitchFamily="50" charset="-128"/>
                <a:ea typeface="メイリオ" panose="020B0604030504040204" pitchFamily="50" charset="-128"/>
              </a:rPr>
              <a:t>を整える</a:t>
            </a:r>
          </a:p>
          <a:p>
            <a:pPr>
              <a:lnSpc>
                <a:spcPct val="150000"/>
              </a:lnSpc>
            </a:pPr>
            <a:r>
              <a:rPr lang="ja-JP" altLang="en-US" dirty="0">
                <a:latin typeface="メイリオ" panose="020B0604030504040204" pitchFamily="50" charset="-128"/>
                <a:ea typeface="メイリオ" panose="020B0604030504040204" pitchFamily="50" charset="-128"/>
              </a:rPr>
              <a:t>　　　  ⇒利用者への配慮</a:t>
            </a:r>
          </a:p>
          <a:p>
            <a:pPr>
              <a:lnSpc>
                <a:spcPct val="150000"/>
              </a:lnSpc>
            </a:pPr>
            <a:r>
              <a:rPr lang="ja-JP" altLang="en-US" dirty="0">
                <a:latin typeface="メイリオ" panose="020B0604030504040204" pitchFamily="50" charset="-128"/>
                <a:ea typeface="メイリオ" panose="020B0604030504040204" pitchFamily="50" charset="-128"/>
              </a:rPr>
              <a:t>　　◆利用者には</a:t>
            </a:r>
            <a:r>
              <a:rPr lang="ja-JP" altLang="en-US" dirty="0">
                <a:solidFill>
                  <a:srgbClr val="0000CC"/>
                </a:solidFill>
                <a:latin typeface="メイリオ" panose="020B0604030504040204" pitchFamily="50" charset="-128"/>
                <a:ea typeface="メイリオ" panose="020B0604030504040204" pitchFamily="50" charset="-128"/>
              </a:rPr>
              <a:t>こまめな水分補給</a:t>
            </a:r>
            <a:r>
              <a:rPr lang="ja-JP" altLang="en-US" dirty="0">
                <a:latin typeface="メイリオ" panose="020B0604030504040204" pitchFamily="50" charset="-128"/>
                <a:ea typeface="メイリオ" panose="020B0604030504040204" pitchFamily="50" charset="-128"/>
              </a:rPr>
              <a:t>を促す</a:t>
            </a:r>
          </a:p>
          <a:p>
            <a:pPr>
              <a:lnSpc>
                <a:spcPct val="150000"/>
              </a:lnSpc>
            </a:pPr>
            <a:r>
              <a:rPr lang="ja-JP" altLang="en-US" dirty="0">
                <a:latin typeface="メイリオ" panose="020B0604030504040204" pitchFamily="50" charset="-128"/>
                <a:ea typeface="メイリオ" panose="020B0604030504040204" pitchFamily="50" charset="-128"/>
              </a:rPr>
              <a:t>　　◆気象と施設内環境の状況によって注意喚起</a:t>
            </a:r>
          </a:p>
          <a:p>
            <a:pPr>
              <a:lnSpc>
                <a:spcPct val="150000"/>
              </a:lnSpc>
            </a:pPr>
            <a:r>
              <a:rPr lang="ja-JP" altLang="en-US" dirty="0">
                <a:latin typeface="メイリオ" panose="020B0604030504040204" pitchFamily="50" charset="-128"/>
                <a:ea typeface="メイリオ" panose="020B0604030504040204" pitchFamily="50" charset="-128"/>
              </a:rPr>
              <a:t>　　　  ⇒場内アナウンスの有効活用</a:t>
            </a:r>
          </a:p>
        </p:txBody>
      </p:sp>
    </p:spTree>
    <p:extLst>
      <p:ext uri="{BB962C8B-B14F-4D97-AF65-F5344CB8AC3E}">
        <p14:creationId xmlns:p14="http://schemas.microsoft.com/office/powerpoint/2010/main" val="3767679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CE8CFC1-CB35-45D9-AAC5-4D120966D7F3}"/>
              </a:ext>
            </a:extLst>
          </p:cNvPr>
          <p:cNvPicPr>
            <a:picLocks noChangeAspect="1"/>
          </p:cNvPicPr>
          <p:nvPr/>
        </p:nvPicPr>
        <p:blipFill>
          <a:blip r:embed="rId2"/>
          <a:stretch>
            <a:fillRect/>
          </a:stretch>
        </p:blipFill>
        <p:spPr>
          <a:xfrm>
            <a:off x="2856503" y="960249"/>
            <a:ext cx="5592040" cy="4474796"/>
          </a:xfrm>
          <a:prstGeom prst="rect">
            <a:avLst/>
          </a:prstGeom>
        </p:spPr>
      </p:pic>
      <p:sp>
        <p:nvSpPr>
          <p:cNvPr id="6" name="正方形/長方形 5"/>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62CF6709-1812-44E0-A658-FA80589F4988}"/>
              </a:ext>
            </a:extLst>
          </p:cNvPr>
          <p:cNvSpPr/>
          <p:nvPr/>
        </p:nvSpPr>
        <p:spPr>
          <a:xfrm>
            <a:off x="302752" y="5501363"/>
            <a:ext cx="8718998" cy="1169551"/>
          </a:xfrm>
          <a:prstGeom prst="rect">
            <a:avLst/>
          </a:prstGeom>
        </p:spPr>
        <p:txBody>
          <a:bodyPr wrap="square">
            <a:spAutoFit/>
          </a:bodyPr>
          <a:lstStyle/>
          <a:p>
            <a:r>
              <a:rPr lang="en-US" altLang="ja-JP" sz="1600" dirty="0">
                <a:latin typeface="メイリオ" panose="020B0604030504040204" pitchFamily="50" charset="-128"/>
                <a:ea typeface="メイリオ" panose="020B0604030504040204" pitchFamily="50" charset="-128"/>
              </a:rPr>
              <a:t>【WBGT</a:t>
            </a:r>
            <a:r>
              <a:rPr lang="ja-JP" altLang="en-US" sz="1600" dirty="0">
                <a:latin typeface="メイリオ" panose="020B0604030504040204" pitchFamily="50" charset="-128"/>
                <a:ea typeface="メイリオ" panose="020B0604030504040204" pitchFamily="50" charset="-128"/>
              </a:rPr>
              <a:t>とは</a:t>
            </a:r>
            <a:r>
              <a:rPr lang="en-US" altLang="ja-JP" sz="1600" dirty="0">
                <a:latin typeface="メイリオ" panose="020B0604030504040204" pitchFamily="50" charset="-128"/>
                <a:ea typeface="メイリオ" panose="020B0604030504040204" pitchFamily="50" charset="-128"/>
              </a:rPr>
              <a:t>】</a:t>
            </a:r>
          </a:p>
          <a:p>
            <a:r>
              <a:rPr lang="ja-JP" altLang="en-US" sz="1400" dirty="0">
                <a:latin typeface="メイリオ" panose="020B0604030504040204" pitchFamily="50" charset="-128"/>
                <a:ea typeface="メイリオ" panose="020B0604030504040204" pitchFamily="50" charset="-128"/>
              </a:rPr>
              <a:t>熱中症予防の温度指標として、</a:t>
            </a:r>
            <a:r>
              <a:rPr lang="en-US" altLang="ja-JP" sz="1400" dirty="0">
                <a:latin typeface="メイリオ" panose="020B0604030504040204" pitchFamily="50" charset="-128"/>
                <a:ea typeface="メイリオ" panose="020B0604030504040204" pitchFamily="50" charset="-128"/>
              </a:rPr>
              <a:t>WBGT</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Wet-bulb Globe Temperature</a:t>
            </a:r>
            <a:r>
              <a:rPr lang="ja-JP" altLang="en-US" sz="1400" dirty="0">
                <a:latin typeface="メイリオ" panose="020B0604030504040204" pitchFamily="50" charset="-128"/>
                <a:ea typeface="メイリオ" panose="020B0604030504040204" pitchFamily="50" charset="-128"/>
              </a:rPr>
              <a:t>）が用いられます。</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WBGT</a:t>
            </a:r>
            <a:r>
              <a:rPr lang="ja-JP" altLang="en-US" sz="1400" dirty="0">
                <a:latin typeface="メイリオ" panose="020B0604030504040204" pitchFamily="50" charset="-128"/>
                <a:ea typeface="メイリオ" panose="020B0604030504040204" pitchFamily="50" charset="-128"/>
              </a:rPr>
              <a:t>は　気温（乾球温度）、湿度（湿球温度）と輻射熱（黒球温度）および気流の影響も反映された、</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総合的に暑さを評価できる温熱指標です。　　　　　　　</a:t>
            </a:r>
            <a:endParaRPr lang="en-US" altLang="ja-JP" sz="14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（引用：日本体育協会ホームページ　</a:t>
            </a:r>
            <a:r>
              <a:rPr lang="en-US" altLang="ja-JP" sz="1200" dirty="0">
                <a:latin typeface="メイリオ" panose="020B0604030504040204" pitchFamily="50" charset="-128"/>
                <a:ea typeface="メイリオ" panose="020B0604030504040204" pitchFamily="50" charset="-128"/>
                <a:hlinkClick r:id="rId3"/>
              </a:rPr>
              <a:t>http://www.japan-sports.or.jp/medicine/tabid/922/Default.aspx</a:t>
            </a:r>
            <a:r>
              <a:rPr lang="ja-JP" altLang="en-US" sz="1200" dirty="0">
                <a:latin typeface="メイリオ" panose="020B0604030504040204" pitchFamily="50" charset="-128"/>
                <a:ea typeface="メイリオ" panose="020B0604030504040204" pitchFamily="50" charset="-128"/>
              </a:rPr>
              <a:t>）</a:t>
            </a:r>
          </a:p>
        </p:txBody>
      </p:sp>
      <p:sp>
        <p:nvSpPr>
          <p:cNvPr id="8" name="正方形/長方形 7">
            <a:extLst>
              <a:ext uri="{FF2B5EF4-FFF2-40B4-BE49-F238E27FC236}">
                <a16:creationId xmlns:a16="http://schemas.microsoft.com/office/drawing/2014/main" id="{62CF6709-1812-44E0-A658-FA80589F4988}"/>
              </a:ext>
            </a:extLst>
          </p:cNvPr>
          <p:cNvSpPr/>
          <p:nvPr/>
        </p:nvSpPr>
        <p:spPr>
          <a:xfrm>
            <a:off x="2801154" y="778093"/>
            <a:ext cx="2847658" cy="338554"/>
          </a:xfrm>
          <a:prstGeom prst="rect">
            <a:avLst/>
          </a:prstGeom>
          <a:solidFill>
            <a:schemeClr val="bg1"/>
          </a:solidFill>
        </p:spPr>
        <p:txBody>
          <a:bodyPr wrap="square">
            <a:spAutoFit/>
          </a:bodyPr>
          <a:lstStyle/>
          <a:p>
            <a:r>
              <a:rPr lang="ja-JP" altLang="en-US" sz="1600" dirty="0">
                <a:latin typeface="メイリオ" panose="020B0604030504040204" pitchFamily="50" charset="-128"/>
                <a:ea typeface="メイリオ" panose="020B0604030504040204" pitchFamily="50" charset="-128"/>
              </a:rPr>
              <a:t>図</a:t>
            </a:r>
            <a:r>
              <a:rPr lang="en-US" altLang="ja-JP" sz="1600" dirty="0">
                <a:latin typeface="メイリオ" panose="020B0604030504040204" pitchFamily="50" charset="-128"/>
                <a:ea typeface="メイリオ" panose="020B0604030504040204" pitchFamily="50" charset="-128"/>
              </a:rPr>
              <a:t>9-7</a:t>
            </a:r>
            <a:r>
              <a:rPr lang="ja-JP" altLang="en-US" sz="1600" dirty="0">
                <a:latin typeface="メイリオ" panose="020B0604030504040204" pitchFamily="50" charset="-128"/>
                <a:ea typeface="メイリオ" panose="020B0604030504040204" pitchFamily="50" charset="-128"/>
              </a:rPr>
              <a:t>　熱中症予防運動指針</a:t>
            </a:r>
          </a:p>
        </p:txBody>
      </p:sp>
      <p:sp>
        <p:nvSpPr>
          <p:cNvPr id="9" name="正方形/長方形 8">
            <a:extLst>
              <a:ext uri="{FF2B5EF4-FFF2-40B4-BE49-F238E27FC236}">
                <a16:creationId xmlns:a16="http://schemas.microsoft.com/office/drawing/2014/main" id="{62CF6709-1812-44E0-A658-FA80589F4988}"/>
              </a:ext>
            </a:extLst>
          </p:cNvPr>
          <p:cNvSpPr/>
          <p:nvPr/>
        </p:nvSpPr>
        <p:spPr>
          <a:xfrm>
            <a:off x="302752" y="1767741"/>
            <a:ext cx="2847658" cy="2677656"/>
          </a:xfrm>
          <a:prstGeom prst="rect">
            <a:avLst/>
          </a:prstGeom>
          <a:noFill/>
          <a:ln>
            <a:noFill/>
          </a:ln>
        </p:spPr>
        <p:txBody>
          <a:bodyPr wrap="square">
            <a:spAutoFit/>
          </a:bodyPr>
          <a:lstStyle/>
          <a:p>
            <a:pPr>
              <a:lnSpc>
                <a:spcPct val="150000"/>
              </a:lnSpc>
            </a:pPr>
            <a:r>
              <a:rPr lang="ja-JP" altLang="en-US" sz="1600" dirty="0">
                <a:latin typeface="メイリオ" panose="020B0604030504040204" pitchFamily="50" charset="-128"/>
                <a:ea typeface="メイリオ" panose="020B0604030504040204" pitchFamily="50" charset="-128"/>
              </a:rPr>
              <a:t>屋外プールにおいて</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熱中症予防のための</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アナウンスを行う場合、</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アナウンスの判断を</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例えば、右の表</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「熱中症予防運動指針」</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を参考にしても良い。</a:t>
            </a:r>
          </a:p>
        </p:txBody>
      </p:sp>
      <p:sp>
        <p:nvSpPr>
          <p:cNvPr id="10" name="テキスト ボックス 9"/>
          <p:cNvSpPr txBox="1"/>
          <p:nvPr/>
        </p:nvSpPr>
        <p:spPr>
          <a:xfrm>
            <a:off x="44304" y="549928"/>
            <a:ext cx="844338" cy="369332"/>
          </a:xfrm>
          <a:prstGeom prst="rect">
            <a:avLst/>
          </a:prstGeom>
          <a:noFill/>
        </p:spPr>
        <p:txBody>
          <a:bodyPr wrap="square" rtlCol="0">
            <a:spAutoFit/>
          </a:bodyPr>
          <a:lstStyle/>
          <a:p>
            <a:r>
              <a:rPr kumimoji="1" lang="en-US" altLang="ja-JP" dirty="0"/>
              <a:t>P147</a:t>
            </a:r>
          </a:p>
        </p:txBody>
      </p:sp>
    </p:spTree>
    <p:extLst>
      <p:ext uri="{BB962C8B-B14F-4D97-AF65-F5344CB8AC3E}">
        <p14:creationId xmlns:p14="http://schemas.microsoft.com/office/powerpoint/2010/main" val="202737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4B970568-CD67-4888-95F1-8BC8D8A29CD4}"/>
              </a:ext>
            </a:extLst>
          </p:cNvPr>
          <p:cNvSpPr txBox="1"/>
          <p:nvPr/>
        </p:nvSpPr>
        <p:spPr>
          <a:xfrm>
            <a:off x="416859" y="2012355"/>
            <a:ext cx="5391513" cy="4678204"/>
          </a:xfrm>
          <a:prstGeom prst="rect">
            <a:avLst/>
          </a:prstGeom>
          <a:noFill/>
          <a:ln>
            <a:noFill/>
          </a:ln>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① 咽頭結膜熱（プール熱）</a:t>
            </a:r>
            <a:endParaRPr lang="en-US" altLang="ja-JP" sz="2000"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◇症状≫</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39</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40</a:t>
            </a:r>
            <a:r>
              <a:rPr lang="ja-JP" altLang="en-US" dirty="0">
                <a:latin typeface="メイリオ" panose="020B0604030504040204" pitchFamily="50" charset="-128"/>
                <a:ea typeface="メイリオ" panose="020B0604030504040204" pitchFamily="50" charset="-128"/>
              </a:rPr>
              <a:t>℃の高熱（</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日）</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◆喉の痛みや食欲減退、目の充血、脱水症状</a:t>
            </a:r>
            <a:endParaRPr lang="en-US" altLang="ja-JP"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② 流行性角結膜炎（はやり目）</a:t>
            </a:r>
            <a:endParaRPr lang="en-US" altLang="ja-JP" sz="2000"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◇症状≫</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◆目の充血・目やに・流涙、まぶたの腫れ</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◆片目発症後、</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日後に反対側に発症</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◆痛みや視力障害</a:t>
            </a:r>
            <a:endParaRPr lang="en-US" altLang="ja-JP"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③ 白癬菌（水虫）</a:t>
            </a:r>
            <a:endParaRPr lang="en-US" altLang="ja-JP" sz="2000" b="1"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◇症状≫</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◆皮膚が赤く腫れる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◆ただれ、かゆみ、水泡、指と</a:t>
            </a:r>
            <a:endParaRPr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指の間の皮膚がむける</a:t>
            </a:r>
            <a:endParaRPr lang="en-US" altLang="ja-JP" dirty="0">
              <a:latin typeface="メイリオ" panose="020B0604030504040204" pitchFamily="50" charset="-128"/>
              <a:ea typeface="メイリオ" panose="020B0604030504040204" pitchFamily="50" charset="-128"/>
            </a:endParaRPr>
          </a:p>
        </p:txBody>
      </p:sp>
      <p:sp>
        <p:nvSpPr>
          <p:cNvPr id="2" name="吹き出し: 角を丸めた四角形 1">
            <a:extLst>
              <a:ext uri="{FF2B5EF4-FFF2-40B4-BE49-F238E27FC236}">
                <a16:creationId xmlns:a16="http://schemas.microsoft.com/office/drawing/2014/main" id="{5188CA0C-0D7B-4547-9F11-34E34CDD8DE9}"/>
              </a:ext>
            </a:extLst>
          </p:cNvPr>
          <p:cNvSpPr/>
          <p:nvPr/>
        </p:nvSpPr>
        <p:spPr>
          <a:xfrm>
            <a:off x="5663895" y="1595764"/>
            <a:ext cx="3358760" cy="4186849"/>
          </a:xfrm>
          <a:prstGeom prst="wedgeRoundRectCallout">
            <a:avLst>
              <a:gd name="adj1" fmla="val 38319"/>
              <a:gd name="adj2" fmla="val 12984"/>
              <a:gd name="adj3" fmla="val 16667"/>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メイリオ" panose="020B0604030504040204" pitchFamily="50" charset="-128"/>
                <a:ea typeface="メイリオ" panose="020B0604030504040204" pitchFamily="50" charset="-128"/>
              </a:rPr>
              <a:t>①②③共通して</a:t>
            </a:r>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rPr>
              <a:t>これらの症状を確認したら</a:t>
            </a:r>
            <a:r>
              <a:rPr lang="en-US" altLang="ja-JP" sz="1600" dirty="0">
                <a:solidFill>
                  <a:schemeClr val="tx1"/>
                </a:solidFill>
                <a:latin typeface="メイリオ" panose="020B0604030504040204" pitchFamily="50" charset="-128"/>
                <a:ea typeface="メイリオ" panose="020B0604030504040204" pitchFamily="50" charset="-128"/>
              </a:rPr>
              <a:t>…</a:t>
            </a:r>
          </a:p>
          <a:p>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b="1" dirty="0">
                <a:solidFill>
                  <a:schemeClr val="tx1"/>
                </a:solidFill>
                <a:latin typeface="メイリオ" panose="020B0604030504040204" pitchFamily="50" charset="-128"/>
                <a:ea typeface="メイリオ" panose="020B0604030504040204" pitchFamily="50" charset="-128"/>
              </a:rPr>
              <a:t>◇手当≫</a:t>
            </a:r>
            <a:endParaRPr lang="en-US" altLang="ja-JP" b="1"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rPr>
              <a:t>◆医療機関の受診を促す</a:t>
            </a:r>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rPr>
              <a:t>◆ライフガードは感染予防の</a:t>
            </a:r>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rPr>
              <a:t>　対策を取り、対応に当たる</a:t>
            </a:r>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tx1"/>
                </a:solidFill>
                <a:latin typeface="メイリオ" panose="020B0604030504040204" pitchFamily="50" charset="-128"/>
                <a:ea typeface="メイリオ" panose="020B0604030504040204" pitchFamily="50" charset="-128"/>
              </a:rPr>
              <a:t>  （マスク、グローブ等）</a:t>
            </a:r>
            <a:endParaRPr lang="en-US" altLang="ja-JP" sz="1600" dirty="0">
              <a:solidFill>
                <a:schemeClr val="tx1"/>
              </a:solidFill>
              <a:latin typeface="メイリオ" panose="020B0604030504040204" pitchFamily="50" charset="-128"/>
              <a:ea typeface="メイリオ" panose="020B0604030504040204" pitchFamily="50" charset="-128"/>
            </a:endParaRPr>
          </a:p>
          <a:p>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b="1" dirty="0">
                <a:solidFill>
                  <a:srgbClr val="0000CC"/>
                </a:solidFill>
                <a:latin typeface="メイリオ" panose="020B0604030504040204" pitchFamily="50" charset="-128"/>
                <a:ea typeface="メイリオ" panose="020B0604030504040204" pitchFamily="50" charset="-128"/>
              </a:rPr>
              <a:t>◇予防≫</a:t>
            </a:r>
          </a:p>
          <a:p>
            <a:r>
              <a:rPr lang="ja-JP" altLang="en-US" sz="1600" dirty="0">
                <a:solidFill>
                  <a:srgbClr val="0000CC"/>
                </a:solidFill>
                <a:latin typeface="メイリオ" panose="020B0604030504040204" pitchFamily="50" charset="-128"/>
                <a:ea typeface="メイリオ" panose="020B0604030504040204" pitchFamily="50" charset="-128"/>
              </a:rPr>
              <a:t>① 手洗い</a:t>
            </a:r>
            <a:r>
              <a:rPr lang="en-US" altLang="ja-JP" sz="1600" dirty="0">
                <a:solidFill>
                  <a:srgbClr val="0000CC"/>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うがい</a:t>
            </a:r>
            <a:r>
              <a:rPr lang="en-US" altLang="ja-JP" sz="1600" dirty="0">
                <a:solidFill>
                  <a:srgbClr val="0000CC"/>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シャワー</a:t>
            </a:r>
          </a:p>
          <a:p>
            <a:r>
              <a:rPr lang="ja-JP" altLang="en-US" sz="1600" dirty="0">
                <a:solidFill>
                  <a:srgbClr val="0000CC"/>
                </a:solidFill>
                <a:latin typeface="メイリオ" panose="020B0604030504040204" pitchFamily="50" charset="-128"/>
                <a:ea typeface="メイリオ" panose="020B0604030504040204" pitchFamily="50" charset="-128"/>
              </a:rPr>
              <a:t>② 手洗い</a:t>
            </a:r>
            <a:r>
              <a:rPr lang="en-US" altLang="ja-JP" sz="1600" dirty="0">
                <a:solidFill>
                  <a:srgbClr val="0000CC"/>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消毒</a:t>
            </a:r>
            <a:r>
              <a:rPr lang="en-US" altLang="ja-JP" sz="1600" dirty="0">
                <a:solidFill>
                  <a:srgbClr val="0000CC"/>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接触を避ける</a:t>
            </a:r>
          </a:p>
          <a:p>
            <a:r>
              <a:rPr lang="ja-JP" altLang="en-US" sz="1600" dirty="0">
                <a:solidFill>
                  <a:srgbClr val="0000CC"/>
                </a:solidFill>
                <a:latin typeface="メイリオ" panose="020B0604030504040204" pitchFamily="50" charset="-128"/>
                <a:ea typeface="メイリオ" panose="020B0604030504040204" pitchFamily="50" charset="-128"/>
              </a:rPr>
              <a:t>③ 足ふきマット等を使用⇒</a:t>
            </a:r>
          </a:p>
          <a:p>
            <a:r>
              <a:rPr lang="ja-JP" altLang="en-US" sz="1600" dirty="0">
                <a:solidFill>
                  <a:srgbClr val="0000CC"/>
                </a:solidFill>
                <a:latin typeface="メイリオ" panose="020B0604030504040204" pitchFamily="50" charset="-128"/>
                <a:ea typeface="メイリオ" panose="020B0604030504040204" pitchFamily="50" charset="-128"/>
              </a:rPr>
              <a:t>　 乾燥させ靴下等を履く</a:t>
            </a:r>
          </a:p>
          <a:p>
            <a:r>
              <a:rPr lang="en-US" altLang="ja-JP" sz="1600" dirty="0">
                <a:solidFill>
                  <a:srgbClr val="0000CC"/>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施設内の共有物の消毒・清潔</a:t>
            </a:r>
          </a:p>
        </p:txBody>
      </p:sp>
      <p:sp>
        <p:nvSpPr>
          <p:cNvPr id="14" name="正方形/長方形 13"/>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10" name="テキスト ボックス 9">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5" name="テキスト ボックス 14"/>
          <p:cNvSpPr txBox="1"/>
          <p:nvPr/>
        </p:nvSpPr>
        <p:spPr>
          <a:xfrm>
            <a:off x="44303" y="549928"/>
            <a:ext cx="1475403" cy="369332"/>
          </a:xfrm>
          <a:prstGeom prst="rect">
            <a:avLst/>
          </a:prstGeom>
          <a:noFill/>
        </p:spPr>
        <p:txBody>
          <a:bodyPr wrap="square" rtlCol="0">
            <a:spAutoFit/>
          </a:bodyPr>
          <a:lstStyle/>
          <a:p>
            <a:r>
              <a:rPr kumimoji="1" lang="en-US" altLang="ja-JP" dirty="0"/>
              <a:t>P148</a:t>
            </a:r>
            <a:r>
              <a:rPr lang="ja-JP" altLang="en-US" dirty="0" err="1"/>
              <a:t>、</a:t>
            </a:r>
            <a:r>
              <a:rPr lang="en-US" altLang="ja-JP" dirty="0"/>
              <a:t>P149</a:t>
            </a:r>
            <a:endParaRPr kumimoji="1" lang="en-US" altLang="ja-JP" dirty="0"/>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3"/>
              </a:buBlip>
              <a:defRPr/>
            </a:pPr>
            <a:r>
              <a:rPr lang="en-US" altLang="ja-JP" sz="2400" b="1" dirty="0">
                <a:solidFill>
                  <a:prstClr val="black"/>
                </a:solidFill>
                <a:latin typeface="メイリオ" panose="020B0604030504040204" pitchFamily="50" charset="-128"/>
                <a:ea typeface="メイリオ" panose="020B0604030504040204" pitchFamily="50" charset="-128"/>
              </a:rPr>
              <a:t>4.</a:t>
            </a:r>
            <a:r>
              <a:rPr lang="ja-JP" altLang="en-US" sz="2400" b="1" dirty="0">
                <a:solidFill>
                  <a:prstClr val="black"/>
                </a:solidFill>
                <a:latin typeface="メイリオ" panose="020B0604030504040204" pitchFamily="50" charset="-128"/>
                <a:ea typeface="メイリオ" panose="020B0604030504040204" pitchFamily="50" charset="-128"/>
              </a:rPr>
              <a:t>注意の必要な感染症など</a:t>
            </a:r>
          </a:p>
        </p:txBody>
      </p:sp>
      <p:sp>
        <p:nvSpPr>
          <p:cNvPr id="3" name="角丸四角形 2"/>
          <p:cNvSpPr/>
          <p:nvPr/>
        </p:nvSpPr>
        <p:spPr>
          <a:xfrm>
            <a:off x="5486400" y="5950039"/>
            <a:ext cx="3536255" cy="740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0000CC"/>
                </a:solidFill>
                <a:latin typeface="メイリオ" panose="020B0604030504040204" pitchFamily="50" charset="-128"/>
                <a:ea typeface="メイリオ" panose="020B0604030504040204" pitchFamily="50" charset="-128"/>
              </a:rPr>
              <a:t>これらの感染症は</a:t>
            </a:r>
            <a:endParaRPr lang="en-US" altLang="ja-JP" sz="2000" dirty="0">
              <a:solidFill>
                <a:srgbClr val="0000CC"/>
              </a:solidFill>
              <a:latin typeface="メイリオ" panose="020B0604030504040204" pitchFamily="50" charset="-128"/>
              <a:ea typeface="メイリオ" panose="020B0604030504040204" pitchFamily="50" charset="-128"/>
            </a:endParaRPr>
          </a:p>
          <a:p>
            <a:pPr algn="ctr"/>
            <a:r>
              <a:rPr lang="ja-JP" altLang="en-US" sz="2000" dirty="0">
                <a:solidFill>
                  <a:srgbClr val="0000CC"/>
                </a:solidFill>
                <a:latin typeface="メイリオ" panose="020B0604030504040204" pitchFamily="50" charset="-128"/>
                <a:ea typeface="メイリオ" panose="020B0604030504040204" pitchFamily="50" charset="-128"/>
              </a:rPr>
              <a:t>予防がとても大切です！</a:t>
            </a:r>
            <a:endParaRPr kumimoji="1" lang="en-US" altLang="ja-JP" sz="2000" dirty="0">
              <a:solidFill>
                <a:srgbClr val="0000CC"/>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680389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53AC5C7-283B-41DB-8D7D-8E5A216F7D74}"/>
              </a:ext>
            </a:extLst>
          </p:cNvPr>
          <p:cNvSpPr txBox="1"/>
          <p:nvPr/>
        </p:nvSpPr>
        <p:spPr>
          <a:xfrm>
            <a:off x="782004" y="2012355"/>
            <a:ext cx="7871537" cy="3724096"/>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○日焼け</a:t>
            </a:r>
            <a:r>
              <a:rPr lang="ja-JP" altLang="en-US" sz="2000" dirty="0">
                <a:latin typeface="メイリオ" panose="020B0604030504040204" pitchFamily="50" charset="-128"/>
                <a:ea typeface="メイリオ" panose="020B0604030504040204" pitchFamily="50" charset="-128"/>
              </a:rPr>
              <a:t>：紫外線が原因となる</a:t>
            </a:r>
            <a:r>
              <a:rPr lang="ja-JP" altLang="en-US" sz="2000" dirty="0">
                <a:solidFill>
                  <a:srgbClr val="0000CC"/>
                </a:solidFill>
                <a:latin typeface="メイリオ" panose="020B0604030504040204" pitchFamily="50" charset="-128"/>
                <a:ea typeface="メイリオ" panose="020B0604030504040204" pitchFamily="50" charset="-128"/>
              </a:rPr>
              <a:t>「熱傷（やけど）」</a:t>
            </a:r>
            <a:endParaRPr lang="en-US" altLang="ja-JP" sz="2000" dirty="0">
              <a:solidFill>
                <a:srgbClr val="0000CC"/>
              </a:solidFill>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◇症状≫</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I</a:t>
            </a:r>
            <a:r>
              <a:rPr lang="ja-JP" altLang="en-US" dirty="0">
                <a:latin typeface="メイリオ" panose="020B0604030504040204" pitchFamily="50" charset="-128"/>
                <a:ea typeface="メイリオ" panose="020B0604030504040204" pitchFamily="50" charset="-128"/>
              </a:rPr>
              <a:t>度）ヒリヒリと痛み，皮膚は赤く，熱感あり</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II</a:t>
            </a:r>
            <a:r>
              <a:rPr lang="ja-JP" altLang="en-US" dirty="0">
                <a:latin typeface="メイリオ" panose="020B0604030504040204" pitchFamily="50" charset="-128"/>
                <a:ea typeface="メイリオ" panose="020B0604030504040204" pitchFamily="50" charset="-128"/>
              </a:rPr>
              <a:t>度）熱感と痛みが強い，皮膚に水泡が発生</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◇手当≫</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涼しい風通しのよい日陰で安静にする</a:t>
            </a:r>
          </a:p>
          <a:p>
            <a:r>
              <a:rPr lang="ja-JP" altLang="en-US" dirty="0">
                <a:latin typeface="メイリオ" panose="020B0604030504040204" pitchFamily="50" charset="-128"/>
                <a:ea typeface="メイリオ" panose="020B0604030504040204" pitchFamily="50" charset="-128"/>
              </a:rPr>
              <a:t>　　◆ 日焼けした部位全体を冷やす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冷たいシャワーを浴びたり、水風呂に浸かったりする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皮膚（肌）に強い刺激を与えないよう注意する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塩分を含んだ水分（スポーツドリンクなど）を摂らせる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水分を十分に摂る</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発熱や水泡・衰弱がひどい場合 ⇒ 医療機関（皮膚科）を受診</a:t>
            </a:r>
            <a:endParaRPr lang="en-US" altLang="ja-JP"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2" name="テキスト ボックス 11"/>
          <p:cNvSpPr txBox="1"/>
          <p:nvPr/>
        </p:nvSpPr>
        <p:spPr>
          <a:xfrm>
            <a:off x="44303" y="549928"/>
            <a:ext cx="1475403" cy="369332"/>
          </a:xfrm>
          <a:prstGeom prst="rect">
            <a:avLst/>
          </a:prstGeom>
          <a:noFill/>
        </p:spPr>
        <p:txBody>
          <a:bodyPr wrap="square" rtlCol="0">
            <a:spAutoFit/>
          </a:bodyPr>
          <a:lstStyle/>
          <a:p>
            <a:r>
              <a:rPr kumimoji="1" lang="en-US" altLang="ja-JP" dirty="0"/>
              <a:t>P148</a:t>
            </a:r>
            <a:r>
              <a:rPr lang="ja-JP" altLang="en-US" dirty="0" err="1"/>
              <a:t>、</a:t>
            </a:r>
            <a:r>
              <a:rPr lang="en-US" altLang="ja-JP" dirty="0"/>
              <a:t>P149</a:t>
            </a:r>
            <a:endParaRPr kumimoji="1" lang="en-US" altLang="ja-JP" dirty="0"/>
          </a:p>
        </p:txBody>
      </p:sp>
      <p:sp>
        <p:nvSpPr>
          <p:cNvPr id="1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5.</a:t>
            </a:r>
            <a:r>
              <a:rPr lang="ja-JP" altLang="en-US" sz="2400" b="1" dirty="0">
                <a:solidFill>
                  <a:prstClr val="black"/>
                </a:solidFill>
                <a:latin typeface="メイリオ" panose="020B0604030504040204" pitchFamily="50" charset="-128"/>
                <a:ea typeface="メイリオ" panose="020B0604030504040204" pitchFamily="50" charset="-128"/>
              </a:rPr>
              <a:t>そのほか</a:t>
            </a:r>
          </a:p>
        </p:txBody>
      </p:sp>
    </p:spTree>
    <p:extLst>
      <p:ext uri="{BB962C8B-B14F-4D97-AF65-F5344CB8AC3E}">
        <p14:creationId xmlns:p14="http://schemas.microsoft.com/office/powerpoint/2010/main" val="2806137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2">
            <a:extLst>
              <a:ext uri="{FF2B5EF4-FFF2-40B4-BE49-F238E27FC236}">
                <a16:creationId xmlns:a16="http://schemas.microsoft.com/office/drawing/2014/main" id="{93D08DAD-B47E-4117-9A3C-6C4C3F9FD642}"/>
              </a:ext>
            </a:extLst>
          </p:cNvPr>
          <p:cNvSpPr txBox="1">
            <a:spLocks/>
          </p:cNvSpPr>
          <p:nvPr/>
        </p:nvSpPr>
        <p:spPr>
          <a:xfrm>
            <a:off x="628649" y="2199380"/>
            <a:ext cx="8228748" cy="2114620"/>
          </a:xfrm>
          <a:prstGeom prst="rect">
            <a:avLst/>
          </a:prstGeom>
        </p:spPr>
        <p:txBody>
          <a:bodyPr vert="horz" lIns="68580" tIns="32400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None/>
            </a:pPr>
            <a:r>
              <a:rPr lang="ja-JP" altLang="en-US" sz="2400" dirty="0">
                <a:latin typeface="メイリオ" panose="020B0604030504040204" pitchFamily="50" charset="-128"/>
                <a:ea typeface="メイリオ" panose="020B0604030504040204" pitchFamily="50" charset="-128"/>
              </a:rPr>
              <a:t>日本では、プール・ライフガードに必要な プールにおける</a:t>
            </a:r>
            <a:endParaRPr lang="en-US" altLang="ja-JP" sz="2400" dirty="0">
              <a:latin typeface="メイリオ" panose="020B0604030504040204" pitchFamily="50" charset="-128"/>
              <a:ea typeface="メイリオ" panose="020B0604030504040204" pitchFamily="50" charset="-128"/>
            </a:endParaRPr>
          </a:p>
          <a:p>
            <a:pPr marL="0" indent="0">
              <a:lnSpc>
                <a:spcPct val="80000"/>
              </a:lnSpc>
              <a:buNone/>
            </a:pPr>
            <a:r>
              <a:rPr lang="ja-JP" altLang="en-US" sz="2400" dirty="0">
                <a:solidFill>
                  <a:srgbClr val="0000CC"/>
                </a:solidFill>
                <a:latin typeface="メイリオ" panose="020B0604030504040204" pitchFamily="50" charset="-128"/>
                <a:ea typeface="メイリオ" panose="020B0604030504040204" pitchFamily="50" charset="-128"/>
              </a:rPr>
              <a:t>事故防止のための 監視・救助を含む 知識と技術</a:t>
            </a:r>
            <a:r>
              <a:rPr lang="ja-JP" altLang="en-US" sz="2400" dirty="0">
                <a:latin typeface="メイリオ" panose="020B0604030504040204" pitchFamily="50" charset="-128"/>
                <a:ea typeface="メイリオ" panose="020B0604030504040204" pitchFamily="50" charset="-128"/>
              </a:rPr>
              <a:t>を</a:t>
            </a:r>
            <a:endParaRPr lang="en-US" altLang="ja-JP" sz="2400" dirty="0">
              <a:latin typeface="メイリオ" panose="020B0604030504040204" pitchFamily="50" charset="-128"/>
              <a:ea typeface="メイリオ" panose="020B0604030504040204" pitchFamily="50" charset="-128"/>
            </a:endParaRPr>
          </a:p>
          <a:p>
            <a:pPr marL="0" indent="0">
              <a:lnSpc>
                <a:spcPct val="80000"/>
              </a:lnSpc>
              <a:buNone/>
            </a:pPr>
            <a:r>
              <a:rPr lang="ja-JP" altLang="en-US" sz="2400" dirty="0">
                <a:latin typeface="メイリオ" panose="020B0604030504040204" pitchFamily="50" charset="-128"/>
                <a:ea typeface="メイリオ" panose="020B0604030504040204" pitchFamily="50" charset="-128"/>
              </a:rPr>
              <a:t>プール・ライフガードとして教育するシステムが乏しい。</a:t>
            </a:r>
            <a:endParaRPr lang="en-US" altLang="ja-JP" sz="2400" dirty="0">
              <a:latin typeface="メイリオ" panose="020B0604030504040204" pitchFamily="50" charset="-128"/>
              <a:ea typeface="メイリオ" panose="020B0604030504040204" pitchFamily="50" charset="-128"/>
            </a:endParaRPr>
          </a:p>
          <a:p>
            <a:pPr marL="0" indent="0">
              <a:lnSpc>
                <a:spcPct val="80000"/>
              </a:lnSpc>
              <a:buNone/>
            </a:pPr>
            <a:r>
              <a:rPr lang="ja-JP" altLang="en-US" sz="2400" dirty="0">
                <a:latin typeface="メイリオ" panose="020B0604030504040204" pitchFamily="50" charset="-128"/>
                <a:ea typeface="メイリオ" panose="020B0604030504040204" pitchFamily="50" charset="-128"/>
              </a:rPr>
              <a:t>今後は、その</a:t>
            </a:r>
            <a:r>
              <a:rPr lang="ja-JP" altLang="en-US" sz="2400" dirty="0">
                <a:solidFill>
                  <a:srgbClr val="0000CC"/>
                </a:solidFill>
                <a:latin typeface="メイリオ" panose="020B0604030504040204" pitchFamily="50" charset="-128"/>
                <a:ea typeface="メイリオ" panose="020B0604030504040204" pitchFamily="50" charset="-128"/>
              </a:rPr>
              <a:t>養成が急務</a:t>
            </a:r>
            <a:r>
              <a:rPr lang="ja-JP" altLang="en-US" sz="2400" dirty="0">
                <a:latin typeface="メイリオ" panose="020B0604030504040204" pitchFamily="50" charset="-128"/>
                <a:ea typeface="メイリオ" panose="020B0604030504040204" pitchFamily="50" charset="-128"/>
              </a:rPr>
              <a:t>である。</a:t>
            </a:r>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P4</a:t>
            </a:r>
            <a:r>
              <a:rPr lang="ja-JP" altLang="en-US" sz="1600" dirty="0">
                <a:latin typeface="メイリオ" panose="020B0604030504040204" pitchFamily="50" charset="-128"/>
                <a:ea typeface="メイリオ" panose="020B0604030504040204" pitchFamily="50" charset="-128"/>
              </a:rPr>
              <a:t>の最後）</a:t>
            </a:r>
          </a:p>
          <a:p>
            <a:pPr marL="0" indent="0">
              <a:lnSpc>
                <a:spcPct val="80000"/>
              </a:lnSpc>
              <a:buNone/>
            </a:pPr>
            <a:endParaRPr lang="en-US" altLang="ja-JP" sz="2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9E440B53-BF15-4F15-8F6A-FD66054EC5AB}"/>
              </a:ext>
            </a:extLst>
          </p:cNvPr>
          <p:cNvSpPr txBox="1"/>
          <p:nvPr/>
        </p:nvSpPr>
        <p:spPr>
          <a:xfrm>
            <a:off x="1307306" y="4833912"/>
            <a:ext cx="7246108" cy="1631216"/>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プール・ライフガードに必要な知識と技術とは・・・</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・監視方法　　　　　・救助方法</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・応急手当　　　　　・一次救命処置</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・緊急時の対応方法　・水質や施設の管理</a:t>
            </a:r>
            <a:endParaRPr lang="en-US" altLang="ja-JP" sz="2000"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　　など</a:t>
            </a:r>
            <a:r>
              <a:rPr lang="ja-JP" altLang="en-US" dirty="0" err="1">
                <a:latin typeface="メイリオ" panose="020B0604030504040204" pitchFamily="50" charset="-128"/>
                <a:ea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１</a:t>
            </a:r>
            <a:r>
              <a:rPr kumimoji="1" lang="ja-JP" altLang="en-US" sz="2400" dirty="0">
                <a:latin typeface="メイリオ" panose="020B0604030504040204" pitchFamily="50" charset="-128"/>
                <a:ea typeface="メイリオ" panose="020B0604030504040204" pitchFamily="50" charset="-128"/>
              </a:rPr>
              <a:t>章　プール・ライフガーディングについて</a:t>
            </a:r>
          </a:p>
        </p:txBody>
      </p:sp>
      <p:sp>
        <p:nvSpPr>
          <p:cNvPr id="10" name="テキスト ボックス 9">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プール・ライフガードの必要性</a:t>
            </a:r>
          </a:p>
        </p:txBody>
      </p:sp>
      <p:sp useBgFill="1">
        <p:nvSpPr>
          <p:cNvPr id="12" name="テキスト ボックス 11">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2</a:t>
            </a:r>
            <a:r>
              <a:rPr lang="ja-JP" altLang="en-US" sz="2100" dirty="0">
                <a:latin typeface="メイリオ" panose="020B0604030504040204" pitchFamily="50" charset="-128"/>
                <a:ea typeface="メイリオ" panose="020B0604030504040204" pitchFamily="50" charset="-128"/>
              </a:rPr>
              <a:t>　</a:t>
            </a:r>
          </a:p>
        </p:txBody>
      </p:sp>
      <p:sp>
        <p:nvSpPr>
          <p:cNvPr id="1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28649" y="1535127"/>
            <a:ext cx="6959505" cy="4889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Blip>
                <a:blip r:embed="rId2"/>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プール・ライフガード育成の必要性</a:t>
            </a:r>
            <a:endParaRPr lang="ja-JP" altLang="en-US" sz="24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44304" y="549928"/>
            <a:ext cx="584343" cy="369332"/>
          </a:xfrm>
          <a:prstGeom prst="rect">
            <a:avLst/>
          </a:prstGeom>
          <a:noFill/>
        </p:spPr>
        <p:txBody>
          <a:bodyPr wrap="square" rtlCol="0">
            <a:spAutoFit/>
          </a:bodyPr>
          <a:lstStyle/>
          <a:p>
            <a:r>
              <a:rPr kumimoji="1" lang="en-US" altLang="ja-JP" dirty="0"/>
              <a:t>P4</a:t>
            </a:r>
            <a:endParaRPr kumimoji="1" lang="ja-JP" altLang="en-US" dirty="0"/>
          </a:p>
        </p:txBody>
      </p:sp>
    </p:spTree>
    <p:extLst>
      <p:ext uri="{BB962C8B-B14F-4D97-AF65-F5344CB8AC3E}">
        <p14:creationId xmlns:p14="http://schemas.microsoft.com/office/powerpoint/2010/main" val="2443465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53AC5C7-283B-41DB-8D7D-8E5A216F7D74}"/>
              </a:ext>
            </a:extLst>
          </p:cNvPr>
          <p:cNvSpPr txBox="1"/>
          <p:nvPr/>
        </p:nvSpPr>
        <p:spPr>
          <a:xfrm>
            <a:off x="2911642" y="1537379"/>
            <a:ext cx="6533196" cy="400110"/>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rPr>
              <a:t>○日焼け</a:t>
            </a:r>
            <a:r>
              <a:rPr lang="ja-JP" altLang="en-US" sz="2000" dirty="0">
                <a:latin typeface="メイリオ" panose="020B0604030504040204" pitchFamily="50" charset="-128"/>
                <a:ea typeface="メイリオ" panose="020B0604030504040204" pitchFamily="50" charset="-128"/>
              </a:rPr>
              <a:t>：紫外線が原因となる</a:t>
            </a:r>
            <a:r>
              <a:rPr lang="ja-JP" altLang="en-US" sz="2000" dirty="0">
                <a:solidFill>
                  <a:srgbClr val="0000CC"/>
                </a:solidFill>
                <a:latin typeface="メイリオ" panose="020B0604030504040204" pitchFamily="50" charset="-128"/>
                <a:ea typeface="メイリオ" panose="020B0604030504040204" pitchFamily="50" charset="-128"/>
              </a:rPr>
              <a:t>「熱傷（やけど）」</a:t>
            </a:r>
            <a:endParaRPr lang="en-US" altLang="ja-JP" sz="2000" dirty="0">
              <a:solidFill>
                <a:srgbClr val="0000CC"/>
              </a:solidFill>
              <a:latin typeface="メイリオ" panose="020B0604030504040204" pitchFamily="50" charset="-128"/>
              <a:ea typeface="メイリオ" panose="020B0604030504040204" pitchFamily="50" charset="-128"/>
            </a:endParaRPr>
          </a:p>
        </p:txBody>
      </p:sp>
      <p:sp>
        <p:nvSpPr>
          <p:cNvPr id="10" name="正方形/長方形 9"/>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プールや施設およびプール関連施設で起こりうる傷病とその手当</a:t>
            </a:r>
          </a:p>
        </p:txBody>
      </p:sp>
      <p:sp useBgFill="1">
        <p:nvSpPr>
          <p:cNvPr id="9" name="テキスト ボックス 8">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4</a:t>
            </a:r>
          </a:p>
        </p:txBody>
      </p:sp>
      <p:sp>
        <p:nvSpPr>
          <p:cNvPr id="12" name="テキスト ボックス 11"/>
          <p:cNvSpPr txBox="1"/>
          <p:nvPr/>
        </p:nvSpPr>
        <p:spPr>
          <a:xfrm>
            <a:off x="44303" y="549928"/>
            <a:ext cx="1475403" cy="369332"/>
          </a:xfrm>
          <a:prstGeom prst="rect">
            <a:avLst/>
          </a:prstGeom>
          <a:noFill/>
        </p:spPr>
        <p:txBody>
          <a:bodyPr wrap="square" rtlCol="0">
            <a:spAutoFit/>
          </a:bodyPr>
          <a:lstStyle/>
          <a:p>
            <a:r>
              <a:rPr kumimoji="1" lang="en-US" altLang="ja-JP" dirty="0"/>
              <a:t>P149</a:t>
            </a:r>
            <a:r>
              <a:rPr lang="ja-JP" altLang="en-US" dirty="0" err="1"/>
              <a:t>、</a:t>
            </a:r>
            <a:r>
              <a:rPr lang="en-US" altLang="ja-JP" dirty="0"/>
              <a:t>P151</a:t>
            </a:r>
            <a:endParaRPr kumimoji="1" lang="en-US" altLang="ja-JP" dirty="0"/>
          </a:p>
        </p:txBody>
      </p:sp>
      <p:sp>
        <p:nvSpPr>
          <p:cNvPr id="13"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4557085"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5.</a:t>
            </a:r>
            <a:r>
              <a:rPr lang="ja-JP" altLang="en-US" sz="2400" b="1" dirty="0">
                <a:solidFill>
                  <a:prstClr val="black"/>
                </a:solidFill>
                <a:latin typeface="メイリオ" panose="020B0604030504040204" pitchFamily="50" charset="-128"/>
                <a:ea typeface="メイリオ" panose="020B0604030504040204" pitchFamily="50" charset="-128"/>
              </a:rPr>
              <a:t>そのほか</a:t>
            </a:r>
          </a:p>
        </p:txBody>
      </p:sp>
      <p:sp>
        <p:nvSpPr>
          <p:cNvPr id="2" name="正方形/長方形 1"/>
          <p:cNvSpPr/>
          <p:nvPr/>
        </p:nvSpPr>
        <p:spPr>
          <a:xfrm>
            <a:off x="152984" y="2068802"/>
            <a:ext cx="4728109" cy="3785652"/>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rPr>
              <a:t>◇症状≫</a:t>
            </a:r>
          </a:p>
          <a:p>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I</a:t>
            </a:r>
            <a:r>
              <a:rPr lang="ja-JP" altLang="en-US" sz="1600" dirty="0">
                <a:latin typeface="メイリオ" panose="020B0604030504040204" pitchFamily="50" charset="-128"/>
                <a:ea typeface="メイリオ" panose="020B0604030504040204" pitchFamily="50" charset="-128"/>
              </a:rPr>
              <a:t>度）ヒリヒリと痛み</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皮膚は赤く</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熱感あり</a:t>
            </a:r>
          </a:p>
          <a:p>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II</a:t>
            </a:r>
            <a:r>
              <a:rPr lang="ja-JP" altLang="en-US" sz="1600" dirty="0">
                <a:latin typeface="メイリオ" panose="020B0604030504040204" pitchFamily="50" charset="-128"/>
                <a:ea typeface="メイリオ" panose="020B0604030504040204" pitchFamily="50" charset="-128"/>
              </a:rPr>
              <a:t>度）熱感と痛みが強い</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皮膚に水泡が発生</a:t>
            </a:r>
          </a:p>
          <a:p>
            <a:endParaRPr lang="ja-JP" altLang="en-US"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◇手当≫</a:t>
            </a:r>
          </a:p>
          <a:p>
            <a:r>
              <a:rPr lang="ja-JP" altLang="en-US" sz="1600" dirty="0">
                <a:latin typeface="メイリオ" panose="020B0604030504040204" pitchFamily="50" charset="-128"/>
                <a:ea typeface="メイリオ" panose="020B0604030504040204" pitchFamily="50" charset="-128"/>
              </a:rPr>
              <a:t>　◆ 涼しい風通しのよい日陰で安静にする</a:t>
            </a:r>
          </a:p>
          <a:p>
            <a:r>
              <a:rPr lang="ja-JP" altLang="en-US" sz="1600" dirty="0">
                <a:latin typeface="メイリオ" panose="020B0604030504040204" pitchFamily="50" charset="-128"/>
                <a:ea typeface="メイリオ" panose="020B0604030504040204" pitchFamily="50" charset="-128"/>
              </a:rPr>
              <a:t>　◆ 日焼けした部位全体を冷やす</a:t>
            </a:r>
          </a:p>
          <a:p>
            <a:r>
              <a:rPr lang="ja-JP" altLang="en-US" sz="1600" dirty="0">
                <a:latin typeface="メイリオ" panose="020B0604030504040204" pitchFamily="50" charset="-128"/>
                <a:ea typeface="メイリオ" panose="020B0604030504040204" pitchFamily="50" charset="-128"/>
              </a:rPr>
              <a:t>　◆ 冷たいシャワーを浴びたり、水風呂に</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浸かったりする</a:t>
            </a:r>
          </a:p>
          <a:p>
            <a:r>
              <a:rPr lang="ja-JP" altLang="en-US" sz="1600" dirty="0">
                <a:latin typeface="メイリオ" panose="020B0604030504040204" pitchFamily="50" charset="-128"/>
                <a:ea typeface="メイリオ" panose="020B0604030504040204" pitchFamily="50" charset="-128"/>
              </a:rPr>
              <a:t>　◆ 皮膚（肌）に強い刺激を与えないよう</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注意する  ⇒ ｽﾎﾟｰﾂﾄﾞﾘﾝｸなど、</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塩分を含んだ水分を摂らせる</a:t>
            </a:r>
          </a:p>
          <a:p>
            <a:r>
              <a:rPr lang="ja-JP" altLang="en-US" sz="1600" dirty="0">
                <a:latin typeface="メイリオ" panose="020B0604030504040204" pitchFamily="50" charset="-128"/>
                <a:ea typeface="メイリオ" panose="020B0604030504040204" pitchFamily="50" charset="-128"/>
              </a:rPr>
              <a:t>　◆ 水分を十分に摂る</a:t>
            </a:r>
          </a:p>
          <a:p>
            <a:r>
              <a:rPr lang="ja-JP" altLang="en-US" sz="1600" dirty="0">
                <a:latin typeface="メイリオ" panose="020B0604030504040204" pitchFamily="50" charset="-128"/>
                <a:ea typeface="メイリオ" panose="020B0604030504040204" pitchFamily="50" charset="-128"/>
              </a:rPr>
              <a:t>　◆ 発熱や水泡・衰弱がひどい場合</a:t>
            </a:r>
            <a:endParaRPr lang="en-US" altLang="ja-JP" sz="1600" dirty="0">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 ⇒ 医療機関（皮膚科）を受診</a:t>
            </a:r>
          </a:p>
        </p:txBody>
      </p:sp>
      <p:sp>
        <p:nvSpPr>
          <p:cNvPr id="14" name="テキスト ボックス 13">
            <a:extLst>
              <a:ext uri="{FF2B5EF4-FFF2-40B4-BE49-F238E27FC236}">
                <a16:creationId xmlns:a16="http://schemas.microsoft.com/office/drawing/2014/main" id="{453AC5C7-283B-41DB-8D7D-8E5A216F7D74}"/>
              </a:ext>
            </a:extLst>
          </p:cNvPr>
          <p:cNvSpPr txBox="1"/>
          <p:nvPr/>
        </p:nvSpPr>
        <p:spPr>
          <a:xfrm>
            <a:off x="4714354" y="2068802"/>
            <a:ext cx="4192119" cy="4770537"/>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◇留意点≫</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◆熱い風呂やシャワーを浴びない</a:t>
            </a:r>
          </a:p>
          <a:p>
            <a:r>
              <a:rPr lang="ja-JP" altLang="en-US" sz="1600" dirty="0">
                <a:latin typeface="メイリオ" panose="020B0604030504040204" pitchFamily="50" charset="-128"/>
                <a:ea typeface="メイリオ" panose="020B0604030504040204" pitchFamily="50" charset="-128"/>
              </a:rPr>
              <a:t>　◆アルコール飲料を摂らない</a:t>
            </a:r>
          </a:p>
          <a:p>
            <a:r>
              <a:rPr lang="ja-JP" altLang="en-US" sz="1600" dirty="0">
                <a:latin typeface="メイリオ" panose="020B0604030504040204" pitchFamily="50" charset="-128"/>
                <a:ea typeface="メイリオ" panose="020B0604030504040204" pitchFamily="50" charset="-128"/>
              </a:rPr>
              <a:t>　◆痛みがとれるまで、日焼けをしない</a:t>
            </a:r>
          </a:p>
          <a:p>
            <a:r>
              <a:rPr lang="ja-JP" altLang="en-US" sz="1600" dirty="0">
                <a:latin typeface="メイリオ" panose="020B0604030504040204" pitchFamily="50" charset="-128"/>
                <a:ea typeface="メイリオ" panose="020B0604030504040204" pitchFamily="50" charset="-128"/>
              </a:rPr>
              <a:t>　◆痛みが強い場合や水泡ができた場合</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 必ず医療機関を受診</a:t>
            </a:r>
          </a:p>
          <a:p>
            <a:r>
              <a:rPr lang="ja-JP" altLang="en-US" sz="1600" dirty="0">
                <a:latin typeface="メイリオ" panose="020B0604030504040204" pitchFamily="50" charset="-128"/>
                <a:ea typeface="メイリオ" panose="020B0604030504040204" pitchFamily="50" charset="-128"/>
              </a:rPr>
              <a:t>　◆全身の状態にも注意する</a:t>
            </a:r>
          </a:p>
          <a:p>
            <a:r>
              <a:rPr lang="ja-JP" altLang="en-US" sz="1600" dirty="0">
                <a:latin typeface="メイリオ" panose="020B0604030504040204" pitchFamily="50" charset="-128"/>
                <a:ea typeface="メイリオ" panose="020B0604030504040204" pitchFamily="50" charset="-128"/>
              </a:rPr>
              <a:t>　◆水泡をつぶさない ⇒ つぶれた場合は  </a:t>
            </a:r>
            <a:endParaRPr lang="en-US" altLang="ja-JP" sz="1600" dirty="0">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感染症に注意し手当（洗浄</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保護包帯）</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a:t>
            </a:r>
            <a:r>
              <a:rPr lang="ja-JP" altLang="en-US" sz="1600" b="1" dirty="0">
                <a:solidFill>
                  <a:srgbClr val="0000CC"/>
                </a:solidFill>
                <a:latin typeface="メイリオ" panose="020B0604030504040204" pitchFamily="50" charset="-128"/>
                <a:ea typeface="メイリオ" panose="020B0604030504040204" pitchFamily="50" charset="-128"/>
              </a:rPr>
              <a:t>予防</a:t>
            </a:r>
            <a:r>
              <a:rPr lang="ja-JP" altLang="en-US" sz="1600" dirty="0">
                <a:latin typeface="メイリオ" panose="020B0604030504040204" pitchFamily="50" charset="-128"/>
                <a:ea typeface="メイリオ" panose="020B0604030504040204" pitchFamily="50" charset="-128"/>
              </a:rPr>
              <a:t>≫（プール利用に大きく関わるもの）</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◆暑い日は、屋外で長時間過ごさない</a:t>
            </a:r>
          </a:p>
          <a:p>
            <a:r>
              <a:rPr lang="ja-JP" altLang="en-US" sz="1600" dirty="0">
                <a:latin typeface="メイリオ" panose="020B0604030504040204" pitchFamily="50" charset="-128"/>
                <a:ea typeface="メイリオ" panose="020B0604030504040204" pitchFamily="50" charset="-128"/>
              </a:rPr>
              <a:t>　◆</a:t>
            </a:r>
            <a:r>
              <a:rPr lang="ja-JP" altLang="en-US" sz="1600" dirty="0">
                <a:solidFill>
                  <a:srgbClr val="0000CC"/>
                </a:solidFill>
                <a:latin typeface="メイリオ" panose="020B0604030504040204" pitchFamily="50" charset="-128"/>
                <a:ea typeface="メイリオ" panose="020B0604030504040204" pitchFamily="50" charset="-128"/>
              </a:rPr>
              <a:t>十分な水分を摂り、こまめな水分補給</a:t>
            </a:r>
            <a:endParaRPr lang="en-US" altLang="ja-JP" sz="1600" dirty="0">
              <a:solidFill>
                <a:srgbClr val="0000CC"/>
              </a:solidFill>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を心がける</a:t>
            </a:r>
          </a:p>
          <a:p>
            <a:r>
              <a:rPr lang="ja-JP" altLang="en-US" sz="1600" dirty="0">
                <a:latin typeface="メイリオ" panose="020B0604030504040204" pitchFamily="50" charset="-128"/>
                <a:ea typeface="メイリオ" panose="020B0604030504040204" pitchFamily="50" charset="-128"/>
              </a:rPr>
              <a:t>　◆</a:t>
            </a:r>
            <a:r>
              <a:rPr lang="ja-JP" altLang="en-US" sz="1600" dirty="0">
                <a:solidFill>
                  <a:srgbClr val="0000CC"/>
                </a:solidFill>
                <a:latin typeface="メイリオ" panose="020B0604030504040204" pitchFamily="50" charset="-128"/>
                <a:ea typeface="メイリオ" panose="020B0604030504040204" pitchFamily="50" charset="-128"/>
              </a:rPr>
              <a:t>長時間の水泳</a:t>
            </a:r>
            <a:r>
              <a:rPr lang="en-US" altLang="ja-JP" sz="1600" dirty="0">
                <a:solidFill>
                  <a:srgbClr val="0000CC"/>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遊泳</a:t>
            </a:r>
            <a:r>
              <a:rPr lang="en-US" altLang="ja-JP" sz="1600" dirty="0">
                <a:solidFill>
                  <a:srgbClr val="0000CC"/>
                </a:solidFill>
                <a:latin typeface="メイリオ" panose="020B0604030504040204" pitchFamily="50" charset="-128"/>
                <a:ea typeface="メイリオ" panose="020B0604030504040204" pitchFamily="50" charset="-128"/>
              </a:rPr>
              <a:t>､</a:t>
            </a:r>
            <a:r>
              <a:rPr lang="ja-JP" altLang="en-US" sz="1600" dirty="0">
                <a:solidFill>
                  <a:srgbClr val="0000CC"/>
                </a:solidFill>
                <a:latin typeface="メイリオ" panose="020B0604030504040204" pitchFamily="50" charset="-128"/>
                <a:ea typeface="メイリオ" panose="020B0604030504040204" pitchFamily="50" charset="-128"/>
              </a:rPr>
              <a:t>日光浴は行わない</a:t>
            </a:r>
          </a:p>
          <a:p>
            <a:r>
              <a:rPr lang="ja-JP" altLang="en-US" sz="1600" dirty="0">
                <a:latin typeface="メイリオ" panose="020B0604030504040204" pitchFamily="50" charset="-128"/>
                <a:ea typeface="メイリオ" panose="020B0604030504040204" pitchFamily="50" charset="-128"/>
              </a:rPr>
              <a:t>　◆</a:t>
            </a:r>
            <a:r>
              <a:rPr lang="ja-JP" altLang="en-US" sz="1600" dirty="0">
                <a:solidFill>
                  <a:srgbClr val="0000CC"/>
                </a:solidFill>
                <a:latin typeface="メイリオ" panose="020B0604030504040204" pitchFamily="50" charset="-128"/>
                <a:ea typeface="メイリオ" panose="020B0604030504040204" pitchFamily="50" charset="-128"/>
              </a:rPr>
              <a:t>日焼け止めクリームを塗る</a:t>
            </a:r>
            <a:endParaRPr lang="en-US" altLang="ja-JP" sz="1600" dirty="0">
              <a:solidFill>
                <a:srgbClr val="0000CC"/>
              </a:solidFill>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ただし</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プールによっては使用を禁止</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しているケースが多い</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en-US" sz="1600" dirty="0">
                <a:solidFill>
                  <a:srgbClr val="0000CC"/>
                </a:solidFill>
                <a:latin typeface="メイリオ" panose="020B0604030504040204" pitchFamily="50" charset="-128"/>
                <a:ea typeface="メイリオ" panose="020B0604030504040204" pitchFamily="50" charset="-128"/>
              </a:rPr>
              <a:t>ラッシュガード等の衣類を着る</a:t>
            </a:r>
          </a:p>
        </p:txBody>
      </p:sp>
      <p:sp>
        <p:nvSpPr>
          <p:cNvPr id="15" name="角丸四角形 14"/>
          <p:cNvSpPr/>
          <p:nvPr/>
        </p:nvSpPr>
        <p:spPr>
          <a:xfrm>
            <a:off x="354974" y="6061437"/>
            <a:ext cx="4324128" cy="570918"/>
          </a:xfrm>
          <a:prstGeom prst="roundRect">
            <a:avLst>
              <a:gd name="adj" fmla="val 50000"/>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0000CC"/>
                </a:solidFill>
                <a:latin typeface="メイリオ" panose="020B0604030504040204" pitchFamily="50" charset="-128"/>
                <a:ea typeface="メイリオ" panose="020B0604030504040204" pitchFamily="50" charset="-128"/>
              </a:rPr>
              <a:t>日焼けも予防がとても大切です！</a:t>
            </a:r>
            <a:endParaRPr kumimoji="1" lang="en-US" altLang="ja-JP" sz="2000" dirty="0">
              <a:solidFill>
                <a:srgbClr val="0000CC"/>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84322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265590D4-954F-43BE-9033-BEE70EAAC0DB}"/>
              </a:ext>
            </a:extLst>
          </p:cNvPr>
          <p:cNvSpPr txBox="1">
            <a:spLocks/>
          </p:cNvSpPr>
          <p:nvPr/>
        </p:nvSpPr>
        <p:spPr>
          <a:xfrm>
            <a:off x="1307306" y="1830811"/>
            <a:ext cx="5505618" cy="353851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1</a:t>
            </a:r>
            <a:r>
              <a:rPr lang="ja-JP" altLang="en-US" sz="1800" dirty="0">
                <a:solidFill>
                  <a:prstClr val="black"/>
                </a:solidFill>
                <a:latin typeface="メイリオ" panose="020B0604030504040204" pitchFamily="50" charset="-128"/>
                <a:ea typeface="メイリオ" panose="020B0604030504040204" pitchFamily="50" charset="-128"/>
              </a:rPr>
              <a:t>）傷病者のプロフィール</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2</a:t>
            </a:r>
            <a:r>
              <a:rPr lang="ja-JP" altLang="en-US" sz="1800" dirty="0">
                <a:solidFill>
                  <a:prstClr val="black"/>
                </a:solidFill>
                <a:latin typeface="メイリオ" panose="020B0604030504040204" pitchFamily="50" charset="-128"/>
                <a:ea typeface="メイリオ" panose="020B0604030504040204" pitchFamily="50" charset="-128"/>
              </a:rPr>
              <a:t>）傷病者の訴えや症状</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3</a:t>
            </a:r>
            <a:r>
              <a:rPr lang="ja-JP" altLang="en-US" sz="1800" dirty="0">
                <a:solidFill>
                  <a:prstClr val="black"/>
                </a:solidFill>
                <a:latin typeface="メイリオ" panose="020B0604030504040204" pitchFamily="50" charset="-128"/>
                <a:ea typeface="メイリオ" panose="020B0604030504040204" pitchFamily="50" charset="-128"/>
              </a:rPr>
              <a:t>）経過</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4</a:t>
            </a:r>
            <a:r>
              <a:rPr lang="ja-JP" altLang="en-US" sz="1800" dirty="0">
                <a:solidFill>
                  <a:prstClr val="black"/>
                </a:solidFill>
                <a:latin typeface="メイリオ" panose="020B0604030504040204" pitchFamily="50" charset="-128"/>
                <a:ea typeface="メイリオ" panose="020B0604030504040204" pitchFamily="50" charset="-128"/>
              </a:rPr>
              <a:t>）傷病者の現在の状態</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5</a:t>
            </a:r>
            <a:r>
              <a:rPr lang="ja-JP" altLang="en-US" sz="1800" dirty="0">
                <a:solidFill>
                  <a:prstClr val="black"/>
                </a:solidFill>
                <a:latin typeface="メイリオ" panose="020B0604030504040204" pitchFamily="50" charset="-128"/>
                <a:ea typeface="メイリオ" panose="020B0604030504040204" pitchFamily="50" charset="-128"/>
              </a:rPr>
              <a:t>）既往歴</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defTabSz="685800">
              <a:spcBef>
                <a:spcPts val="750"/>
              </a:spcBef>
              <a:buNone/>
              <a:defRPr/>
            </a:pPr>
            <a:r>
              <a:rPr lang="en-US" altLang="ja-JP" sz="1800" dirty="0">
                <a:solidFill>
                  <a:prstClr val="black"/>
                </a:solidFill>
                <a:latin typeface="メイリオ" panose="020B0604030504040204" pitchFamily="50" charset="-128"/>
                <a:ea typeface="メイリオ" panose="020B0604030504040204" pitchFamily="50" charset="-128"/>
              </a:rPr>
              <a:t>6</a:t>
            </a:r>
            <a:r>
              <a:rPr lang="ja-JP" altLang="en-US" sz="1800" dirty="0">
                <a:solidFill>
                  <a:prstClr val="black"/>
                </a:solidFill>
                <a:latin typeface="メイリオ" panose="020B0604030504040204" pitchFamily="50" charset="-128"/>
                <a:ea typeface="メイリオ" panose="020B0604030504040204" pitchFamily="50" charset="-128"/>
              </a:rPr>
              <a:t>）薬のアレルギー</a:t>
            </a:r>
            <a:endParaRPr lang="en-US" altLang="ja-JP" sz="1800" dirty="0">
              <a:solidFill>
                <a:prstClr val="black"/>
              </a:solidFill>
              <a:latin typeface="メイリオ" panose="020B0604030504040204" pitchFamily="50" charset="-128"/>
              <a:ea typeface="メイリオ" panose="020B0604030504040204" pitchFamily="50" charset="-128"/>
            </a:endParaRPr>
          </a:p>
          <a:p>
            <a:pPr marL="0" indent="0">
              <a:buNone/>
              <a:defRPr/>
            </a:pPr>
            <a:r>
              <a:rPr lang="en-US" altLang="ja-JP" sz="1800" dirty="0">
                <a:solidFill>
                  <a:prstClr val="black"/>
                </a:solidFill>
                <a:latin typeface="メイリオ" panose="020B0604030504040204" pitchFamily="50" charset="-128"/>
                <a:ea typeface="メイリオ" panose="020B0604030504040204" pitchFamily="50" charset="-128"/>
              </a:rPr>
              <a:t>7</a:t>
            </a:r>
            <a:r>
              <a:rPr lang="ja-JP" altLang="en-US" sz="1800" dirty="0">
                <a:solidFill>
                  <a:prstClr val="black"/>
                </a:solidFill>
                <a:latin typeface="メイリオ" panose="020B0604030504040204" pitchFamily="50" charset="-128"/>
                <a:ea typeface="メイリオ" panose="020B0604030504040204" pitchFamily="50" charset="-128"/>
              </a:rPr>
              <a:t>）応急手当の内容と行った時刻</a:t>
            </a:r>
          </a:p>
          <a:p>
            <a:pPr marL="0" indent="0">
              <a:buNone/>
              <a:defRPr/>
            </a:pPr>
            <a:r>
              <a:rPr lang="en-US" altLang="ja-JP" sz="1800" dirty="0">
                <a:solidFill>
                  <a:prstClr val="black"/>
                </a:solidFill>
                <a:latin typeface="メイリオ" panose="020B0604030504040204" pitchFamily="50" charset="-128"/>
                <a:ea typeface="メイリオ" panose="020B0604030504040204" pitchFamily="50" charset="-128"/>
              </a:rPr>
              <a:t>8</a:t>
            </a:r>
            <a:r>
              <a:rPr lang="ja-JP" altLang="en-US" sz="1800" dirty="0">
                <a:solidFill>
                  <a:prstClr val="black"/>
                </a:solidFill>
                <a:latin typeface="メイリオ" panose="020B0604030504040204" pitchFamily="50" charset="-128"/>
                <a:ea typeface="メイリオ" panose="020B0604030504040204" pitchFamily="50" charset="-128"/>
              </a:rPr>
              <a:t>）付き添いの人との間柄、家族への連絡の有無</a:t>
            </a:r>
          </a:p>
          <a:p>
            <a:pPr marL="0" indent="0">
              <a:buNone/>
              <a:defRPr/>
            </a:pPr>
            <a:r>
              <a:rPr lang="en-US" altLang="ja-JP" sz="1800" dirty="0">
                <a:solidFill>
                  <a:prstClr val="black"/>
                </a:solidFill>
                <a:latin typeface="メイリオ" panose="020B0604030504040204" pitchFamily="50" charset="-128"/>
                <a:ea typeface="メイリオ" panose="020B0604030504040204" pitchFamily="50" charset="-128"/>
              </a:rPr>
              <a:t>9</a:t>
            </a:r>
            <a:r>
              <a:rPr lang="ja-JP" altLang="en-US" sz="1800" dirty="0">
                <a:solidFill>
                  <a:prstClr val="black"/>
                </a:solidFill>
                <a:latin typeface="メイリオ" panose="020B0604030504040204" pitchFamily="50" charset="-128"/>
                <a:ea typeface="メイリオ" panose="020B0604030504040204" pitchFamily="50" charset="-128"/>
              </a:rPr>
              <a:t>）個人情報の取り扱いに対する注意</a:t>
            </a:r>
            <a:endParaRPr lang="en-US" altLang="ja-JP" sz="1800" dirty="0">
              <a:solidFill>
                <a:prstClr val="black"/>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F15857A5-72BC-48DE-945E-AD9F32DB3EF2}"/>
              </a:ext>
            </a:extLst>
          </p:cNvPr>
          <p:cNvSpPr txBox="1"/>
          <p:nvPr/>
        </p:nvSpPr>
        <p:spPr>
          <a:xfrm>
            <a:off x="1307306" y="5856108"/>
            <a:ext cx="6280155"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◆プールで発生するファーストエイドの傾向を把握</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　必要な資器材の配備に役立つ</a:t>
            </a:r>
            <a:endParaRPr lang="en-US" altLang="ja-JP"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９</a:t>
            </a:r>
            <a:r>
              <a:rPr kumimoji="1" lang="ja-JP" altLang="en-US" sz="2400" dirty="0">
                <a:latin typeface="メイリオ" panose="020B0604030504040204" pitchFamily="50" charset="-128"/>
                <a:ea typeface="メイリオ" panose="020B0604030504040204" pitchFamily="50" charset="-128"/>
              </a:rPr>
              <a:t>章　プール･ライフガード</a:t>
            </a:r>
            <a:r>
              <a:rPr lang="ja-JP" altLang="en-US" sz="2400" dirty="0">
                <a:latin typeface="メイリオ" panose="020B0604030504040204" pitchFamily="50" charset="-128"/>
                <a:ea typeface="メイリオ" panose="020B0604030504040204" pitchFamily="50" charset="-128"/>
              </a:rPr>
              <a:t>による応急手当</a:t>
            </a:r>
            <a:endParaRPr kumimoji="1" lang="ja-JP" altLang="en-US" sz="24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傷病者についての情報のまとめ方</a:t>
            </a:r>
          </a:p>
        </p:txBody>
      </p:sp>
      <p:sp useBgFill="1">
        <p:nvSpPr>
          <p:cNvPr id="14" name="テキスト ボックス 13">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5</a:t>
            </a:r>
          </a:p>
        </p:txBody>
      </p:sp>
      <p:sp>
        <p:nvSpPr>
          <p:cNvPr id="15" name="テキスト ボックス 14"/>
          <p:cNvSpPr txBox="1"/>
          <p:nvPr/>
        </p:nvSpPr>
        <p:spPr>
          <a:xfrm>
            <a:off x="44303" y="549928"/>
            <a:ext cx="1475403" cy="369332"/>
          </a:xfrm>
          <a:prstGeom prst="rect">
            <a:avLst/>
          </a:prstGeom>
          <a:noFill/>
        </p:spPr>
        <p:txBody>
          <a:bodyPr wrap="square" rtlCol="0">
            <a:spAutoFit/>
          </a:bodyPr>
          <a:lstStyle/>
          <a:p>
            <a:r>
              <a:rPr kumimoji="1" lang="en-US" altLang="ja-JP" dirty="0"/>
              <a:t>P152</a:t>
            </a:r>
          </a:p>
        </p:txBody>
      </p:sp>
      <p:sp>
        <p:nvSpPr>
          <p:cNvPr id="16"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1494301"/>
            <a:ext cx="7235892"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1.</a:t>
            </a:r>
            <a:r>
              <a:rPr lang="ja-JP" altLang="en-US" sz="2400" b="1" dirty="0">
                <a:solidFill>
                  <a:prstClr val="black"/>
                </a:solidFill>
                <a:latin typeface="メイリオ" panose="020B0604030504040204" pitchFamily="50" charset="-128"/>
                <a:ea typeface="メイリオ" panose="020B0604030504040204" pitchFamily="50" charset="-128"/>
              </a:rPr>
              <a:t>応急手当をした際に確認する内容</a:t>
            </a:r>
          </a:p>
        </p:txBody>
      </p:sp>
      <p:sp>
        <p:nvSpPr>
          <p:cNvPr id="17" name="コンテンツ プレースホルダー 2">
            <a:extLst>
              <a:ext uri="{FF2B5EF4-FFF2-40B4-BE49-F238E27FC236}">
                <a16:creationId xmlns:a16="http://schemas.microsoft.com/office/drawing/2014/main" id="{0FF3AF68-776A-4E90-89FB-DF55E54AFBF8}"/>
              </a:ext>
            </a:extLst>
          </p:cNvPr>
          <p:cNvSpPr txBox="1">
            <a:spLocks/>
          </p:cNvSpPr>
          <p:nvPr/>
        </p:nvSpPr>
        <p:spPr>
          <a:xfrm>
            <a:off x="633100" y="5338054"/>
            <a:ext cx="7235892" cy="518054"/>
          </a:xfrm>
          <a:prstGeom prst="rect">
            <a:avLst/>
          </a:prstGeom>
          <a:noFill/>
          <a:ln>
            <a:no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defTabSz="685800">
              <a:spcBef>
                <a:spcPts val="750"/>
              </a:spcBef>
              <a:buBlip>
                <a:blip r:embed="rId2"/>
              </a:buBlip>
              <a:defRPr/>
            </a:pPr>
            <a:r>
              <a:rPr lang="en-US" altLang="ja-JP" sz="2400" b="1" dirty="0">
                <a:solidFill>
                  <a:prstClr val="black"/>
                </a:solidFill>
                <a:latin typeface="メイリオ" panose="020B0604030504040204" pitchFamily="50" charset="-128"/>
                <a:ea typeface="メイリオ" panose="020B0604030504040204" pitchFamily="50" charset="-128"/>
              </a:rPr>
              <a:t>2.</a:t>
            </a:r>
            <a:r>
              <a:rPr lang="ja-JP" altLang="en-US" sz="2400" b="1" dirty="0">
                <a:solidFill>
                  <a:prstClr val="black"/>
                </a:solidFill>
                <a:latin typeface="メイリオ" panose="020B0604030504040204" pitchFamily="50" charset="-128"/>
                <a:ea typeface="メイリオ" panose="020B0604030504040204" pitchFamily="50" charset="-128"/>
              </a:rPr>
              <a:t>情報をまとめる意義</a:t>
            </a:r>
          </a:p>
        </p:txBody>
      </p:sp>
    </p:spTree>
    <p:extLst>
      <p:ext uri="{BB962C8B-B14F-4D97-AF65-F5344CB8AC3E}">
        <p14:creationId xmlns:p14="http://schemas.microsoft.com/office/powerpoint/2010/main" val="17774057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965076" y="2998694"/>
            <a:ext cx="3213847" cy="1015663"/>
          </a:xfrm>
          <a:prstGeom prst="rect">
            <a:avLst/>
          </a:prstGeom>
          <a:noFill/>
        </p:spPr>
        <p:txBody>
          <a:bodyPr wrap="square" rtlCol="0" anchor="ctr">
            <a:spAutoFit/>
          </a:bodyPr>
          <a:lstStyle/>
          <a:p>
            <a:pPr algn="ctr"/>
            <a:r>
              <a:rPr kumimoji="1" lang="ja-JP" altLang="en-US" sz="6000" dirty="0">
                <a:latin typeface="メイリオ" panose="020B0604030504040204" pitchFamily="50" charset="-128"/>
                <a:ea typeface="メイリオ" panose="020B0604030504040204" pitchFamily="50" charset="-128"/>
              </a:rPr>
              <a:t>おわり</a:t>
            </a:r>
          </a:p>
        </p:txBody>
      </p:sp>
      <p:sp>
        <p:nvSpPr>
          <p:cNvPr id="3" name="Rectangle 7">
            <a:extLst>
              <a:ext uri="{FF2B5EF4-FFF2-40B4-BE49-F238E27FC236}">
                <a16:creationId xmlns:a16="http://schemas.microsoft.com/office/drawing/2014/main" id="{4144350D-634B-4AA4-B558-870F561E844E}"/>
              </a:ext>
            </a:extLst>
          </p:cNvPr>
          <p:cNvSpPr>
            <a:spLocks noChangeArrowheads="1"/>
          </p:cNvSpPr>
          <p:nvPr/>
        </p:nvSpPr>
        <p:spPr bwMode="auto">
          <a:xfrm>
            <a:off x="623950" y="5976874"/>
            <a:ext cx="7908949" cy="461665"/>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charset="0"/>
              <a:buChar char="•"/>
              <a:defRPr kumimoji="1" sz="3200">
                <a:solidFill>
                  <a:schemeClr val="tx1"/>
                </a:solidFill>
                <a:latin typeface="Calibri" pitchFamily="34" charset="0"/>
              </a:defRPr>
            </a:lvl1pPr>
            <a:lvl2pPr marL="742950" indent="-285750">
              <a:spcBef>
                <a:spcPct val="20000"/>
              </a:spcBef>
              <a:buFont typeface="Arial" charset="0"/>
              <a:buChar char="–"/>
              <a:defRPr kumimoji="1" sz="2800">
                <a:solidFill>
                  <a:schemeClr val="tx1"/>
                </a:solidFill>
                <a:latin typeface="Calibri" pitchFamily="34" charset="0"/>
              </a:defRPr>
            </a:lvl2pPr>
            <a:lvl3pPr marL="1143000" indent="-228600">
              <a:spcBef>
                <a:spcPct val="20000"/>
              </a:spcBef>
              <a:buFont typeface="Arial" charset="0"/>
              <a:buChar char="•"/>
              <a:defRPr kumimoji="1" sz="2400">
                <a:solidFill>
                  <a:schemeClr val="tx1"/>
                </a:solidFill>
                <a:latin typeface="Calibri" pitchFamily="34" charset="0"/>
              </a:defRPr>
            </a:lvl3pPr>
            <a:lvl4pPr marL="1600200" indent="-228600">
              <a:spcBef>
                <a:spcPct val="20000"/>
              </a:spcBef>
              <a:buFont typeface="Arial" charset="0"/>
              <a:buChar char="–"/>
              <a:defRPr kumimoji="1" sz="2000">
                <a:solidFill>
                  <a:schemeClr val="tx1"/>
                </a:solidFill>
                <a:latin typeface="Calibri" pitchFamily="34" charset="0"/>
              </a:defRPr>
            </a:lvl4pPr>
            <a:lvl5pPr marL="2057400" indent="-228600">
              <a:spcBef>
                <a:spcPct val="20000"/>
              </a:spcBef>
              <a:buFont typeface="Arial" charset="0"/>
              <a:buChar char="»"/>
              <a:defRPr kumimoji="1"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defRPr kumimoji="1" sz="2000">
                <a:solidFill>
                  <a:schemeClr val="tx1"/>
                </a:solidFill>
                <a:latin typeface="Calibri" pitchFamily="34" charset="0"/>
              </a:defRPr>
            </a:lvl9pPr>
          </a:lstStyle>
          <a:p>
            <a:pPr>
              <a:spcBef>
                <a:spcPct val="0"/>
              </a:spcBef>
              <a:buSzTx/>
              <a:buFont typeface="Wingdings" pitchFamily="2" charset="2"/>
              <a:buNone/>
            </a:pPr>
            <a:r>
              <a:rPr kumimoji="0" lang="ja-JP" altLang="en-US" sz="1200" dirty="0">
                <a:latin typeface="HGS創英角ｺﾞｼｯｸUB" panose="020B0900000000000000" pitchFamily="50" charset="-128"/>
                <a:ea typeface="HGS創英角ｺﾞｼｯｸUB" panose="020B0900000000000000" pitchFamily="50" charset="-128"/>
              </a:rPr>
              <a:t>■ファイルの作成協力</a:t>
            </a:r>
            <a:endParaRPr kumimoji="0" lang="en-US" altLang="ja-JP" sz="1200" dirty="0">
              <a:latin typeface="HGS創英角ｺﾞｼｯｸUB" panose="020B0900000000000000" pitchFamily="50" charset="-128"/>
              <a:ea typeface="HGS創英角ｺﾞｼｯｸUB" panose="020B0900000000000000" pitchFamily="50" charset="-128"/>
            </a:endParaRPr>
          </a:p>
          <a:p>
            <a:pPr>
              <a:spcBef>
                <a:spcPct val="0"/>
              </a:spcBef>
              <a:buSzTx/>
              <a:buFont typeface="Wingdings" pitchFamily="2" charset="2"/>
              <a:buNone/>
            </a:pPr>
            <a:r>
              <a:rPr kumimoji="0" lang="en-US" altLang="ja-JP" sz="1200" dirty="0">
                <a:latin typeface="HGS創英角ｺﾞｼｯｸUB" panose="020B0900000000000000" pitchFamily="50" charset="-128"/>
                <a:ea typeface="HGS創英角ｺﾞｼｯｸUB" panose="020B0900000000000000" pitchFamily="50" charset="-128"/>
              </a:rPr>
              <a:t>JLA</a:t>
            </a:r>
            <a:r>
              <a:rPr kumimoji="0" lang="ja-JP" altLang="en-US" sz="1200" dirty="0">
                <a:latin typeface="HGS創英角ｺﾞｼｯｸUB" panose="020B0900000000000000" pitchFamily="50" charset="-128"/>
                <a:ea typeface="HGS創英角ｺﾞｼｯｸUB" panose="020B0900000000000000" pitchFamily="50" charset="-128"/>
              </a:rPr>
              <a:t>アカデミー本部　</a:t>
            </a:r>
            <a:r>
              <a:rPr kumimoji="0" lang="en-US" altLang="ja-JP" sz="1200" dirty="0">
                <a:latin typeface="HGS創英角ｺﾞｼｯｸUB" panose="020B0900000000000000" pitchFamily="50" charset="-128"/>
                <a:ea typeface="HGS創英角ｺﾞｼｯｸUB" panose="020B0900000000000000" pitchFamily="50" charset="-128"/>
              </a:rPr>
              <a:t>	</a:t>
            </a:r>
            <a:r>
              <a:rPr kumimoji="0" lang="ja-JP" altLang="en-US" sz="1200" dirty="0">
                <a:latin typeface="HGS創英角ｺﾞｼｯｸUB" panose="020B0900000000000000" pitchFamily="50" charset="-128"/>
                <a:ea typeface="HGS創英角ｺﾞｼｯｸUB" panose="020B0900000000000000" pitchFamily="50" charset="-128"/>
              </a:rPr>
              <a:t>　　岡澤悟一　　佐藤洋二郎　　村井亜紗子　　大塚敏幸　　山本良徳　　山本結子</a:t>
            </a:r>
            <a:endParaRPr kumimoji="0" lang="en-US" altLang="ja-JP" sz="12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31805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FF3AF68-776A-4E90-89FB-DF55E54AFBF8}"/>
              </a:ext>
            </a:extLst>
          </p:cNvPr>
          <p:cNvSpPr>
            <a:spLocks noGrp="1"/>
          </p:cNvSpPr>
          <p:nvPr>
            <p:ph idx="1"/>
          </p:nvPr>
        </p:nvSpPr>
        <p:spPr>
          <a:xfrm>
            <a:off x="635769" y="1538692"/>
            <a:ext cx="8219294" cy="392415"/>
          </a:xfrm>
        </p:spPr>
        <p:txBody>
          <a:bodyPr>
            <a:noAutofit/>
          </a:bodyPr>
          <a:lstStyle/>
          <a:p>
            <a:pPr>
              <a:buBlip>
                <a:blip r:embed="rId2"/>
              </a:buBlip>
            </a:pPr>
            <a:r>
              <a:rPr kumimoji="1" lang="en-US" altLang="ja-JP" sz="2400" b="1" dirty="0">
                <a:latin typeface="メイリオ" panose="020B0604030504040204" pitchFamily="50" charset="-128"/>
                <a:ea typeface="メイリオ" panose="020B0604030504040204" pitchFamily="50" charset="-128"/>
              </a:rPr>
              <a:t>1.</a:t>
            </a:r>
            <a:r>
              <a:rPr kumimoji="1" lang="ja-JP" altLang="en-US" sz="2400" b="1" dirty="0">
                <a:latin typeface="メイリオ" panose="020B0604030504040204" pitchFamily="50" charset="-128"/>
                <a:ea typeface="メイリオ" panose="020B0604030504040204" pitchFamily="50" charset="-128"/>
              </a:rPr>
              <a:t>日本ライフセービング協会とその活動</a:t>
            </a:r>
          </a:p>
        </p:txBody>
      </p:sp>
      <p:sp>
        <p:nvSpPr>
          <p:cNvPr id="10" name="コンテンツ プレースホルダー 2">
            <a:extLst>
              <a:ext uri="{FF2B5EF4-FFF2-40B4-BE49-F238E27FC236}">
                <a16:creationId xmlns:a16="http://schemas.microsoft.com/office/drawing/2014/main" id="{7D9A6FF7-DF85-4986-AD3D-49BC8092BC5C}"/>
              </a:ext>
            </a:extLst>
          </p:cNvPr>
          <p:cNvSpPr txBox="1">
            <a:spLocks/>
          </p:cNvSpPr>
          <p:nvPr/>
        </p:nvSpPr>
        <p:spPr>
          <a:xfrm>
            <a:off x="635769" y="3270992"/>
            <a:ext cx="8219294" cy="3924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Arial" panose="020B0604020202020204" pitchFamily="34" charset="0"/>
              <a:buBlip>
                <a:blip r:embed="rId2"/>
              </a:buBlip>
            </a:pPr>
            <a:r>
              <a:rPr lang="en-US" altLang="ja-JP" sz="2400" b="1" dirty="0">
                <a:latin typeface="メイリオ" panose="020B0604030504040204" pitchFamily="50" charset="-128"/>
                <a:ea typeface="メイリオ" panose="020B0604030504040204" pitchFamily="50" charset="-128"/>
              </a:rPr>
              <a:t>2.</a:t>
            </a:r>
            <a:r>
              <a:rPr lang="ja-JP" altLang="en-US" sz="2400" b="1" dirty="0">
                <a:latin typeface="メイリオ" panose="020B0604030504040204" pitchFamily="50" charset="-128"/>
                <a:ea typeface="メイリオ" panose="020B0604030504040204" pitchFamily="50" charset="-128"/>
              </a:rPr>
              <a:t>プール・ライフガーディング講習会の誕生</a:t>
            </a:r>
          </a:p>
        </p:txBody>
      </p:sp>
      <p:sp>
        <p:nvSpPr>
          <p:cNvPr id="7" name="正方形/長方形 6">
            <a:extLst>
              <a:ext uri="{FF2B5EF4-FFF2-40B4-BE49-F238E27FC236}">
                <a16:creationId xmlns:a16="http://schemas.microsoft.com/office/drawing/2014/main" id="{5D4B3264-324A-4AAF-9D74-DC430A0FB51F}"/>
              </a:ext>
            </a:extLst>
          </p:cNvPr>
          <p:cNvSpPr/>
          <p:nvPr/>
        </p:nvSpPr>
        <p:spPr>
          <a:xfrm>
            <a:off x="1215058" y="2032184"/>
            <a:ext cx="7356440" cy="830997"/>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rPr>
              <a:t>◆ </a:t>
            </a:r>
            <a:r>
              <a:rPr lang="ja-JP" altLang="en-US" sz="2000" b="1" dirty="0">
                <a:solidFill>
                  <a:srgbClr val="0000CC"/>
                </a:solidFill>
                <a:latin typeface="メイリオ" panose="020B0604030504040204" pitchFamily="50" charset="-128"/>
                <a:ea typeface="メイリオ" panose="020B0604030504040204" pitchFamily="50" charset="-128"/>
              </a:rPr>
              <a:t>国際ライフセービング連盟（</a:t>
            </a:r>
            <a:r>
              <a:rPr lang="en-US" altLang="ja-JP" sz="2000" b="1" dirty="0">
                <a:solidFill>
                  <a:srgbClr val="0000CC"/>
                </a:solidFill>
                <a:latin typeface="メイリオ" panose="020B0604030504040204" pitchFamily="50" charset="-128"/>
                <a:ea typeface="メイリオ" panose="020B0604030504040204" pitchFamily="50" charset="-128"/>
              </a:rPr>
              <a:t>ILS</a:t>
            </a:r>
            <a:r>
              <a:rPr lang="ja-JP" altLang="en-US" sz="2000" b="1" dirty="0">
                <a:solidFill>
                  <a:srgbClr val="0000CC"/>
                </a:solidFill>
                <a:latin typeface="メイリオ" panose="020B0604030504040204" pitchFamily="50" charset="-128"/>
                <a:ea typeface="メイリオ" panose="020B0604030504040204" pitchFamily="50" charset="-128"/>
              </a:rPr>
              <a:t>）の日本代表機関</a:t>
            </a:r>
            <a:endParaRPr lang="en-US" altLang="ja-JP" sz="2000" b="1" dirty="0">
              <a:solidFill>
                <a:srgbClr val="0000CC"/>
              </a:solidFill>
              <a:latin typeface="メイリオ" panose="020B0604030504040204" pitchFamily="50" charset="-128"/>
              <a:ea typeface="メイリオ" panose="020B0604030504040204" pitchFamily="50" charset="-128"/>
            </a:endParaRPr>
          </a:p>
          <a:p>
            <a:endParaRPr lang="en-US" altLang="ja-JP" sz="8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◆「教育」「救命」「スポーツ」「環境」「福祉」</a:t>
            </a:r>
          </a:p>
        </p:txBody>
      </p:sp>
      <p:sp>
        <p:nvSpPr>
          <p:cNvPr id="8" name="正方形/長方形 7">
            <a:extLst>
              <a:ext uri="{FF2B5EF4-FFF2-40B4-BE49-F238E27FC236}">
                <a16:creationId xmlns:a16="http://schemas.microsoft.com/office/drawing/2014/main" id="{157E74FF-376A-4621-AD86-3687EB8D8BF4}"/>
              </a:ext>
            </a:extLst>
          </p:cNvPr>
          <p:cNvSpPr/>
          <p:nvPr/>
        </p:nvSpPr>
        <p:spPr>
          <a:xfrm>
            <a:off x="1215058" y="3701955"/>
            <a:ext cx="7722705" cy="2793072"/>
          </a:xfrm>
          <a:prstGeom prst="rect">
            <a:avLst/>
          </a:prstGeom>
        </p:spPr>
        <p:txBody>
          <a:bodyPr wrap="square">
            <a:spAutoFit/>
          </a:bodyPr>
          <a:lstStyle/>
          <a:p>
            <a:r>
              <a:rPr lang="ja-JP" altLang="en-US" sz="1500" dirty="0">
                <a:latin typeface="メイリオ" panose="020B0604030504040204" pitchFamily="50" charset="-128"/>
                <a:ea typeface="メイリオ" panose="020B0604030504040204" pitchFamily="50" charset="-128"/>
              </a:rPr>
              <a:t>◆</a:t>
            </a:r>
            <a:r>
              <a:rPr lang="en-US" altLang="ja-JP" sz="1500" dirty="0">
                <a:latin typeface="メイリオ" panose="020B0604030504040204" pitchFamily="50" charset="-128"/>
                <a:ea typeface="メイリオ" panose="020B0604030504040204" pitchFamily="50" charset="-128"/>
              </a:rPr>
              <a:t>1985</a:t>
            </a:r>
            <a:r>
              <a:rPr lang="ja-JP" altLang="en-US" sz="1500" dirty="0">
                <a:latin typeface="メイリオ" panose="020B0604030504040204" pitchFamily="50" charset="-128"/>
                <a:ea typeface="メイリオ" panose="020B0604030504040204" pitchFamily="50" charset="-128"/>
              </a:rPr>
              <a:t>（昭和</a:t>
            </a:r>
            <a:r>
              <a:rPr lang="en-US" altLang="ja-JP" sz="1500" dirty="0">
                <a:latin typeface="メイリオ" panose="020B0604030504040204" pitchFamily="50" charset="-128"/>
                <a:ea typeface="メイリオ" panose="020B0604030504040204" pitchFamily="50" charset="-128"/>
              </a:rPr>
              <a:t>60</a:t>
            </a:r>
            <a:r>
              <a:rPr lang="ja-JP" altLang="en-US" sz="1500" dirty="0">
                <a:latin typeface="メイリオ" panose="020B0604030504040204" pitchFamily="50" charset="-128"/>
                <a:ea typeface="メイリオ" panose="020B0604030504040204" pitchFamily="50" charset="-128"/>
              </a:rPr>
              <a:t>）年「サーフ・ライフセービング講習会」</a:t>
            </a:r>
            <a:endParaRPr lang="en-US" altLang="ja-JP" sz="1500" dirty="0">
              <a:latin typeface="メイリオ" panose="020B0604030504040204" pitchFamily="50" charset="-128"/>
              <a:ea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rPr>
              <a:t>　⇒海浜対象</a:t>
            </a:r>
            <a:endParaRPr lang="en-US" altLang="ja-JP" sz="150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rPr>
              <a:t>◆</a:t>
            </a:r>
            <a:r>
              <a:rPr lang="en-US" altLang="ja-JP" sz="1500" dirty="0">
                <a:latin typeface="メイリオ" panose="020B0604030504040204" pitchFamily="50" charset="-128"/>
                <a:ea typeface="メイリオ" panose="020B0604030504040204" pitchFamily="50" charset="-128"/>
              </a:rPr>
              <a:t>1991</a:t>
            </a:r>
            <a:r>
              <a:rPr lang="ja-JP" altLang="en-US" sz="1500" dirty="0">
                <a:latin typeface="メイリオ" panose="020B0604030504040204" pitchFamily="50" charset="-128"/>
                <a:ea typeface="メイリオ" panose="020B0604030504040204" pitchFamily="50" charset="-128"/>
              </a:rPr>
              <a:t>（平成３）年「ウォーター・ライフセービング講習会」</a:t>
            </a:r>
            <a:endParaRPr lang="en-US" altLang="ja-JP" sz="1500" dirty="0">
              <a:latin typeface="メイリオ" panose="020B0604030504040204" pitchFamily="50" charset="-128"/>
              <a:ea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rPr>
              <a:t>　⇒海浜以外の水辺（自助＋救助）</a:t>
            </a:r>
            <a:endParaRPr lang="en-US" altLang="ja-JP" sz="150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rPr>
              <a:t>◆</a:t>
            </a:r>
            <a:r>
              <a:rPr lang="en-US" altLang="ja-JP" sz="1500" dirty="0">
                <a:latin typeface="メイリオ" panose="020B0604030504040204" pitchFamily="50" charset="-128"/>
                <a:ea typeface="メイリオ" panose="020B0604030504040204" pitchFamily="50" charset="-128"/>
              </a:rPr>
              <a:t>2012</a:t>
            </a:r>
            <a:r>
              <a:rPr lang="ja-JP" altLang="en-US" sz="1500" dirty="0">
                <a:latin typeface="メイリオ" panose="020B0604030504040204" pitchFamily="50" charset="-128"/>
                <a:ea typeface="メイリオ" panose="020B0604030504040204" pitchFamily="50" charset="-128"/>
              </a:rPr>
              <a:t>（平成</a:t>
            </a:r>
            <a:r>
              <a:rPr lang="en-US" altLang="ja-JP" sz="1500" dirty="0">
                <a:latin typeface="メイリオ" panose="020B0604030504040204" pitchFamily="50" charset="-128"/>
                <a:ea typeface="メイリオ" panose="020B0604030504040204" pitchFamily="50" charset="-128"/>
              </a:rPr>
              <a:t>24</a:t>
            </a:r>
            <a:r>
              <a:rPr lang="ja-JP" altLang="en-US" sz="1500" dirty="0">
                <a:latin typeface="メイリオ" panose="020B0604030504040204" pitchFamily="50" charset="-128"/>
                <a:ea typeface="メイリオ" panose="020B0604030504040204" pitchFamily="50" charset="-128"/>
              </a:rPr>
              <a:t>）年「ウォーター・セーフティー講習会」</a:t>
            </a:r>
            <a:endParaRPr lang="en-US" altLang="ja-JP" sz="1500" dirty="0">
              <a:latin typeface="メイリオ" panose="020B0604030504040204" pitchFamily="50" charset="-128"/>
              <a:ea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rPr>
              <a:t>　⇒自らの命を守る</a:t>
            </a:r>
            <a:endParaRPr lang="en-US" altLang="ja-JP" sz="150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rPr>
              <a:t>◆</a:t>
            </a:r>
            <a:r>
              <a:rPr lang="en-US" altLang="ja-JP" sz="1500" dirty="0">
                <a:latin typeface="メイリオ" panose="020B0604030504040204" pitchFamily="50" charset="-128"/>
                <a:ea typeface="メイリオ" panose="020B0604030504040204" pitchFamily="50" charset="-128"/>
              </a:rPr>
              <a:t>2017</a:t>
            </a:r>
            <a:r>
              <a:rPr lang="ja-JP" altLang="en-US" sz="1500" dirty="0">
                <a:latin typeface="メイリオ" panose="020B0604030504040204" pitchFamily="50" charset="-128"/>
                <a:ea typeface="メイリオ" panose="020B0604030504040204" pitchFamily="50" charset="-128"/>
              </a:rPr>
              <a:t>（平成</a:t>
            </a:r>
            <a:r>
              <a:rPr lang="en-US" altLang="ja-JP" sz="1500" dirty="0">
                <a:latin typeface="メイリオ" panose="020B0604030504040204" pitchFamily="50" charset="-128"/>
                <a:ea typeface="メイリオ" panose="020B0604030504040204" pitchFamily="50" charset="-128"/>
              </a:rPr>
              <a:t>29</a:t>
            </a:r>
            <a:r>
              <a:rPr lang="ja-JP" altLang="en-US" sz="1500" dirty="0">
                <a:latin typeface="メイリオ" panose="020B0604030504040204" pitchFamily="50" charset="-128"/>
                <a:ea typeface="メイリオ" panose="020B0604030504040204" pitchFamily="50" charset="-128"/>
              </a:rPr>
              <a:t>）年「プール・ライフガーディング講習会」</a:t>
            </a:r>
            <a:endParaRPr lang="en-US" altLang="ja-JP" sz="1500" dirty="0">
              <a:latin typeface="メイリオ" panose="020B0604030504040204" pitchFamily="50" charset="-128"/>
              <a:ea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rPr>
              <a:t>　⇒プールでのライフガーディング（監視・救助・施設管理・衛生管理）</a:t>
            </a:r>
            <a:endParaRPr lang="en-US" altLang="ja-JP" sz="1500" dirty="0">
              <a:latin typeface="メイリオ" panose="020B0604030504040204" pitchFamily="50" charset="-128"/>
              <a:ea typeface="メイリオ" panose="020B0604030504040204" pitchFamily="50" charset="-128"/>
            </a:endParaRPr>
          </a:p>
          <a:p>
            <a:endParaRPr lang="en-US" altLang="ja-JP" sz="1500"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★「ウォーター・ライフセービング講習会」のプログラムを継承</a:t>
            </a:r>
          </a:p>
        </p:txBody>
      </p:sp>
      <p:sp>
        <p:nvSpPr>
          <p:cNvPr id="12" name="正方形/長方形 11"/>
          <p:cNvSpPr/>
          <p:nvPr/>
        </p:nvSpPr>
        <p:spPr>
          <a:xfrm>
            <a:off x="1307306" y="-1"/>
            <a:ext cx="7833334" cy="566739"/>
          </a:xfrm>
          <a:prstGeom prst="rect">
            <a:avLst/>
          </a:prstGeom>
          <a:solidFill>
            <a:srgbClr val="0B0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2400" dirty="0">
                <a:latin typeface="メイリオ" panose="020B0604030504040204" pitchFamily="50" charset="-128"/>
                <a:ea typeface="メイリオ" panose="020B0604030504040204" pitchFamily="50" charset="-128"/>
              </a:rPr>
              <a:t>　第</a:t>
            </a:r>
            <a:r>
              <a:rPr lang="ja-JP" altLang="en-US" sz="2400" dirty="0">
                <a:latin typeface="メイリオ" panose="020B0604030504040204" pitchFamily="50" charset="-128"/>
                <a:ea typeface="メイリオ" panose="020B0604030504040204" pitchFamily="50" charset="-128"/>
              </a:rPr>
              <a:t>１</a:t>
            </a:r>
            <a:r>
              <a:rPr kumimoji="1" lang="ja-JP" altLang="en-US" sz="2400" dirty="0">
                <a:latin typeface="メイリオ" panose="020B0604030504040204" pitchFamily="50" charset="-128"/>
                <a:ea typeface="メイリオ" panose="020B0604030504040204" pitchFamily="50" charset="-128"/>
              </a:rPr>
              <a:t>章　プール・ライフガーディングについて</a:t>
            </a:r>
          </a:p>
        </p:txBody>
      </p:sp>
      <p:sp>
        <p:nvSpPr>
          <p:cNvPr id="9" name="テキスト ボックス 8">
            <a:extLst>
              <a:ext uri="{FF2B5EF4-FFF2-40B4-BE49-F238E27FC236}">
                <a16:creationId xmlns:a16="http://schemas.microsoft.com/office/drawing/2014/main" id="{7353F7D1-5CB7-43D2-84AB-FE92E51494A5}"/>
              </a:ext>
            </a:extLst>
          </p:cNvPr>
          <p:cNvSpPr txBox="1"/>
          <p:nvPr/>
        </p:nvSpPr>
        <p:spPr>
          <a:xfrm>
            <a:off x="416859" y="944337"/>
            <a:ext cx="8723780" cy="415498"/>
          </a:xfrm>
          <a:prstGeom prst="rect">
            <a:avLst/>
          </a:prstGeom>
          <a:solidFill>
            <a:schemeClr val="bg2">
              <a:lumMod val="90000"/>
            </a:schemeClr>
          </a:solidFill>
        </p:spPr>
        <p:txBody>
          <a:bodyPr wrap="square" rtlCol="0">
            <a:spAutoFit/>
          </a:bodyPr>
          <a:lstStyle/>
          <a:p>
            <a:r>
              <a:rPr lang="ja-JP" altLang="en-US" sz="2100" b="1" dirty="0">
                <a:latin typeface="メイリオ" panose="020B0604030504040204" pitchFamily="50" charset="-128"/>
                <a:ea typeface="メイリオ" panose="020B0604030504040204" pitchFamily="50" charset="-128"/>
              </a:rPr>
              <a:t>日本ライフセービング協会と認定資格制度</a:t>
            </a:r>
          </a:p>
        </p:txBody>
      </p:sp>
      <p:sp useBgFill="1">
        <p:nvSpPr>
          <p:cNvPr id="11" name="テキスト ボックス 10">
            <a:extLst>
              <a:ext uri="{FF2B5EF4-FFF2-40B4-BE49-F238E27FC236}">
                <a16:creationId xmlns:a16="http://schemas.microsoft.com/office/drawing/2014/main" id="{6FF30EE5-CA58-4D53-B040-501862244C31}"/>
              </a:ext>
            </a:extLst>
          </p:cNvPr>
          <p:cNvSpPr txBox="1"/>
          <p:nvPr/>
        </p:nvSpPr>
        <p:spPr>
          <a:xfrm>
            <a:off x="3361" y="960204"/>
            <a:ext cx="376520" cy="415498"/>
          </a:xfrm>
          <a:prstGeom prst="rect">
            <a:avLst/>
          </a:prstGeom>
        </p:spPr>
        <p:txBody>
          <a:bodyPr wrap="square" rtlCol="0">
            <a:spAutoFit/>
          </a:bodyPr>
          <a:lstStyle/>
          <a:p>
            <a:pPr algn="ctr"/>
            <a:r>
              <a:rPr lang="en-US" altLang="ja-JP" sz="2100" dirty="0">
                <a:latin typeface="メイリオ" panose="020B0604030504040204" pitchFamily="50" charset="-128"/>
                <a:ea typeface="メイリオ" panose="020B0604030504040204" pitchFamily="50" charset="-128"/>
              </a:rPr>
              <a:t>3</a:t>
            </a:r>
            <a:r>
              <a:rPr lang="ja-JP" altLang="en-US" sz="2100" dirty="0">
                <a:latin typeface="メイリオ" panose="020B0604030504040204" pitchFamily="50" charset="-128"/>
                <a:ea typeface="メイリオ" panose="020B0604030504040204" pitchFamily="50" charset="-128"/>
              </a:rPr>
              <a:t>　</a:t>
            </a:r>
          </a:p>
        </p:txBody>
      </p:sp>
      <p:sp>
        <p:nvSpPr>
          <p:cNvPr id="13" name="テキスト ボックス 12"/>
          <p:cNvSpPr txBox="1"/>
          <p:nvPr/>
        </p:nvSpPr>
        <p:spPr>
          <a:xfrm>
            <a:off x="44304" y="549928"/>
            <a:ext cx="584343" cy="369332"/>
          </a:xfrm>
          <a:prstGeom prst="rect">
            <a:avLst/>
          </a:prstGeom>
          <a:noFill/>
        </p:spPr>
        <p:txBody>
          <a:bodyPr wrap="square" rtlCol="0">
            <a:spAutoFit/>
          </a:bodyPr>
          <a:lstStyle/>
          <a:p>
            <a:r>
              <a:rPr kumimoji="1" lang="en-US" altLang="ja-JP" dirty="0"/>
              <a:t>P5</a:t>
            </a:r>
            <a:endParaRPr kumimoji="1" lang="ja-JP" altLang="en-US" dirty="0"/>
          </a:p>
        </p:txBody>
      </p:sp>
    </p:spTree>
    <p:extLst>
      <p:ext uri="{BB962C8B-B14F-4D97-AF65-F5344CB8AC3E}">
        <p14:creationId xmlns:p14="http://schemas.microsoft.com/office/powerpoint/2010/main" val="201121043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4921</TotalTime>
  <Words>10147</Words>
  <Application>Microsoft Office PowerPoint</Application>
  <PresentationFormat>画面に合わせる (4:3)</PresentationFormat>
  <Paragraphs>1211</Paragraphs>
  <Slides>82</Slides>
  <Notes>11</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82</vt:i4>
      </vt:variant>
    </vt:vector>
  </HeadingPairs>
  <TitlesOfParts>
    <vt:vector size="92" baseType="lpstr">
      <vt:lpstr>HGS創英角ｺﾞｼｯｸUB</vt:lpstr>
      <vt:lpstr>ＭＳ Ｐゴシック</vt:lpstr>
      <vt:lpstr>メイリオ</vt:lpstr>
      <vt:lpstr>Arial</vt:lpstr>
      <vt:lpstr>Calibri</vt:lpstr>
      <vt:lpstr>Calibri Light</vt:lpstr>
      <vt:lpstr>Cooper Black</vt:lpstr>
      <vt:lpstr>Wingdings</vt:lpstr>
      <vt:lpstr>Office ​​テーマ</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jla004</dc:creator>
  <cp:lastModifiedBy>jla004</cp:lastModifiedBy>
  <cp:revision>321</cp:revision>
  <dcterms:created xsi:type="dcterms:W3CDTF">2017-12-08T09:53:44Z</dcterms:created>
  <dcterms:modified xsi:type="dcterms:W3CDTF">2020-03-13T06:35:49Z</dcterms:modified>
</cp:coreProperties>
</file>