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8"/>
  </p:notesMasterIdLst>
  <p:handoutMasterIdLst>
    <p:handoutMasterId r:id="rId99"/>
  </p:handoutMasterIdLst>
  <p:sldIdLst>
    <p:sldId id="321" r:id="rId2"/>
    <p:sldId id="355" r:id="rId3"/>
    <p:sldId id="545" r:id="rId4"/>
    <p:sldId id="373" r:id="rId5"/>
    <p:sldId id="367" r:id="rId6"/>
    <p:sldId id="311" r:id="rId7"/>
    <p:sldId id="310" r:id="rId8"/>
    <p:sldId id="364" r:id="rId9"/>
    <p:sldId id="515" r:id="rId10"/>
    <p:sldId id="535" r:id="rId11"/>
    <p:sldId id="534" r:id="rId12"/>
    <p:sldId id="371" r:id="rId13"/>
    <p:sldId id="370" r:id="rId14"/>
    <p:sldId id="372" r:id="rId15"/>
    <p:sldId id="375" r:id="rId16"/>
    <p:sldId id="376" r:id="rId17"/>
    <p:sldId id="322" r:id="rId18"/>
    <p:sldId id="384" r:id="rId19"/>
    <p:sldId id="548" r:id="rId20"/>
    <p:sldId id="266" r:id="rId21"/>
    <p:sldId id="377" r:id="rId22"/>
    <p:sldId id="547" r:id="rId23"/>
    <p:sldId id="378" r:id="rId24"/>
    <p:sldId id="358" r:id="rId25"/>
    <p:sldId id="361" r:id="rId26"/>
    <p:sldId id="379" r:id="rId27"/>
    <p:sldId id="359" r:id="rId28"/>
    <p:sldId id="380" r:id="rId29"/>
    <p:sldId id="360" r:id="rId30"/>
    <p:sldId id="381" r:id="rId31"/>
    <p:sldId id="382" r:id="rId32"/>
    <p:sldId id="546" r:id="rId33"/>
    <p:sldId id="383" r:id="rId34"/>
    <p:sldId id="385" r:id="rId35"/>
    <p:sldId id="391" r:id="rId36"/>
    <p:sldId id="386" r:id="rId37"/>
    <p:sldId id="387" r:id="rId38"/>
    <p:sldId id="1631" r:id="rId39"/>
    <p:sldId id="1628" r:id="rId40"/>
    <p:sldId id="269" r:id="rId41"/>
    <p:sldId id="392" r:id="rId42"/>
    <p:sldId id="270" r:id="rId43"/>
    <p:sldId id="306" r:id="rId44"/>
    <p:sldId id="333" r:id="rId45"/>
    <p:sldId id="356" r:id="rId46"/>
    <p:sldId id="1630" r:id="rId47"/>
    <p:sldId id="390" r:id="rId48"/>
    <p:sldId id="337" r:id="rId49"/>
    <p:sldId id="272" r:id="rId50"/>
    <p:sldId id="1632" r:id="rId51"/>
    <p:sldId id="335" r:id="rId52"/>
    <p:sldId id="1633" r:id="rId53"/>
    <p:sldId id="336" r:id="rId54"/>
    <p:sldId id="338" r:id="rId55"/>
    <p:sldId id="339" r:id="rId56"/>
    <p:sldId id="345" r:id="rId57"/>
    <p:sldId id="366" r:id="rId58"/>
    <p:sldId id="1634" r:id="rId59"/>
    <p:sldId id="346" r:id="rId60"/>
    <p:sldId id="340" r:id="rId61"/>
    <p:sldId id="344" r:id="rId62"/>
    <p:sldId id="541" r:id="rId63"/>
    <p:sldId id="1636" r:id="rId64"/>
    <p:sldId id="282" r:id="rId65"/>
    <p:sldId id="1649" r:id="rId66"/>
    <p:sldId id="1390" r:id="rId67"/>
    <p:sldId id="285" r:id="rId68"/>
    <p:sldId id="286" r:id="rId69"/>
    <p:sldId id="1635" r:id="rId70"/>
    <p:sldId id="319" r:id="rId71"/>
    <p:sldId id="543" r:id="rId72"/>
    <p:sldId id="320" r:id="rId73"/>
    <p:sldId id="1639" r:id="rId74"/>
    <p:sldId id="1640" r:id="rId75"/>
    <p:sldId id="1638" r:id="rId76"/>
    <p:sldId id="395" r:id="rId77"/>
    <p:sldId id="402" r:id="rId78"/>
    <p:sldId id="1648" r:id="rId79"/>
    <p:sldId id="405" r:id="rId80"/>
    <p:sldId id="400" r:id="rId81"/>
    <p:sldId id="1641" r:id="rId82"/>
    <p:sldId id="397" r:id="rId83"/>
    <p:sldId id="540" r:id="rId84"/>
    <p:sldId id="406" r:id="rId85"/>
    <p:sldId id="1642" r:id="rId86"/>
    <p:sldId id="398" r:id="rId87"/>
    <p:sldId id="537" r:id="rId88"/>
    <p:sldId id="536" r:id="rId89"/>
    <p:sldId id="538" r:id="rId90"/>
    <p:sldId id="539" r:id="rId91"/>
    <p:sldId id="1643" r:id="rId92"/>
    <p:sldId id="1644" r:id="rId93"/>
    <p:sldId id="1645" r:id="rId94"/>
    <p:sldId id="1646" r:id="rId95"/>
    <p:sldId id="1647" r:id="rId96"/>
    <p:sldId id="404" r:id="rId97"/>
  </p:sldIdLst>
  <p:sldSz cx="9144000" cy="6858000" type="screen4x3"/>
  <p:notesSz cx="9926638" cy="6797675"/>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1">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1" autoAdjust="0"/>
    <p:restoredTop sz="95176" autoAdjust="0"/>
  </p:normalViewPr>
  <p:slideViewPr>
    <p:cSldViewPr snapToGrid="0" snapToObjects="1">
      <p:cViewPr varScale="1">
        <p:scale>
          <a:sx n="59" d="100"/>
          <a:sy n="59" d="100"/>
        </p:scale>
        <p:origin x="432" y="64"/>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64" d="100"/>
          <a:sy n="64" d="100"/>
        </p:scale>
        <p:origin x="-1920" y="-126"/>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azam\Desktop\PrivateDK\2020JLA\JLA&amp;&#28346;&#27700;&amp;BLS&#21508;&#31278;&#12487;&#12540;&#12479;_2020\2018_&#21402;&#21172;&#30465;&#19981;&#24942;&#12398;&#20107;&#2592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azam\Desktop\&#23376;&#12393;&#12418;&#12398;&#19981;&#24942;&#12398;&#20107;&#2592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kazam\Desktop\PrivateDK\2020JLA\JLA&amp;&#28346;&#27700;&amp;BLS&#21508;&#31278;&#12487;&#12540;&#12479;_2020\2018_&#21402;&#21172;&#30465;&#19981;&#24942;&#12398;&#20107;&#25925;.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180786727102247E-2"/>
          <c:y val="3.8852091727647114E-2"/>
          <c:w val="0.91367188619603901"/>
          <c:h val="0.87921143325004836"/>
        </c:manualLayout>
      </c:layout>
      <c:lineChart>
        <c:grouping val="standard"/>
        <c:varyColors val="0"/>
        <c:ser>
          <c:idx val="0"/>
          <c:order val="0"/>
          <c:tx>
            <c:strRef>
              <c:f>'Base (2)'!$B$6</c:f>
              <c:strCache>
                <c:ptCount val="1"/>
                <c:pt idx="0">
                  <c:v>交通事故</c:v>
                </c:pt>
              </c:strCache>
            </c:strRef>
          </c:tx>
          <c:spPr>
            <a:ln w="28575" cap="rnd">
              <a:solidFill>
                <a:schemeClr val="accent1"/>
              </a:solidFill>
              <a:prstDash val="sysDash"/>
              <a:round/>
            </a:ln>
            <a:effectLst/>
          </c:spPr>
          <c:marker>
            <c:symbol val="circle"/>
            <c:size val="5"/>
            <c:spPr>
              <a:solidFill>
                <a:schemeClr val="accent1"/>
              </a:solidFill>
              <a:ln w="9525">
                <a:solidFill>
                  <a:schemeClr val="accent1"/>
                </a:solidFill>
                <a:prstDash val="sysDash"/>
              </a:ln>
              <a:effectLst/>
            </c:spPr>
          </c:marker>
          <c:cat>
            <c:strRef>
              <c:f>'Base (2)'!$E$4:$Y$4</c:f>
              <c:strCache>
                <c:ptCount val="21"/>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strCache>
            </c:strRef>
          </c:cat>
          <c:val>
            <c:numRef>
              <c:f>'Base (2)'!$E$6:$Y$6</c:f>
              <c:numCache>
                <c:formatCode>#,##0_ </c:formatCode>
                <c:ptCount val="21"/>
                <c:pt idx="0">
                  <c:v>12857</c:v>
                </c:pt>
                <c:pt idx="1">
                  <c:v>12378</c:v>
                </c:pt>
                <c:pt idx="2">
                  <c:v>11743</c:v>
                </c:pt>
                <c:pt idx="3">
                  <c:v>10913</c:v>
                </c:pt>
                <c:pt idx="4">
                  <c:v>10551</c:v>
                </c:pt>
                <c:pt idx="5">
                  <c:v>10028</c:v>
                </c:pt>
                <c:pt idx="6">
                  <c:v>9048</c:v>
                </c:pt>
                <c:pt idx="7">
                  <c:v>8268</c:v>
                </c:pt>
                <c:pt idx="8">
                  <c:v>7499</c:v>
                </c:pt>
                <c:pt idx="9">
                  <c:v>7309</c:v>
                </c:pt>
                <c:pt idx="10">
                  <c:v>7222</c:v>
                </c:pt>
                <c:pt idx="11">
                  <c:v>6741</c:v>
                </c:pt>
                <c:pt idx="12">
                  <c:v>6414</c:v>
                </c:pt>
                <c:pt idx="13">
                  <c:v>6060</c:v>
                </c:pt>
                <c:pt idx="14">
                  <c:v>5717</c:v>
                </c:pt>
                <c:pt idx="15">
                  <c:v>5646</c:v>
                </c:pt>
                <c:pt idx="16">
                  <c:v>5280</c:v>
                </c:pt>
                <c:pt idx="17">
                  <c:v>5004</c:v>
                </c:pt>
                <c:pt idx="18">
                  <c:v>4595</c:v>
                </c:pt>
                <c:pt idx="19">
                  <c:v>4279</c:v>
                </c:pt>
                <c:pt idx="20">
                  <c:v>3718</c:v>
                </c:pt>
              </c:numCache>
            </c:numRef>
          </c:val>
          <c:smooth val="0"/>
          <c:extLst>
            <c:ext xmlns:c16="http://schemas.microsoft.com/office/drawing/2014/chart" uri="{C3380CC4-5D6E-409C-BE32-E72D297353CC}">
              <c16:uniqueId val="{00000000-1C5F-4ACA-A760-B7558ACD912E}"/>
            </c:ext>
          </c:extLst>
        </c:ser>
        <c:ser>
          <c:idx val="1"/>
          <c:order val="1"/>
          <c:tx>
            <c:strRef>
              <c:f>'Base (2)'!$B$7</c:f>
              <c:strCache>
                <c:ptCount val="1"/>
                <c:pt idx="0">
                  <c:v>転倒/転落</c:v>
                </c:pt>
              </c:strCache>
            </c:strRef>
          </c:tx>
          <c:spPr>
            <a:ln w="28575" cap="rnd">
              <a:solidFill>
                <a:schemeClr val="accent2"/>
              </a:solidFill>
              <a:prstDash val="sysDot"/>
              <a:round/>
            </a:ln>
            <a:effectLst/>
          </c:spPr>
          <c:marker>
            <c:symbol val="circle"/>
            <c:size val="5"/>
            <c:spPr>
              <a:solidFill>
                <a:schemeClr val="accent2"/>
              </a:solidFill>
              <a:ln w="9525">
                <a:solidFill>
                  <a:schemeClr val="accent2"/>
                </a:solidFill>
                <a:prstDash val="sysDot"/>
              </a:ln>
              <a:effectLst/>
            </c:spPr>
          </c:marker>
          <c:cat>
            <c:strRef>
              <c:f>'Base (2)'!$E$4:$Y$4</c:f>
              <c:strCache>
                <c:ptCount val="21"/>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strCache>
            </c:strRef>
          </c:cat>
          <c:val>
            <c:numRef>
              <c:f>'Base (2)'!$E$7:$Y$7</c:f>
              <c:numCache>
                <c:formatCode>#,##0_ </c:formatCode>
                <c:ptCount val="21"/>
                <c:pt idx="0">
                  <c:v>6245</c:v>
                </c:pt>
                <c:pt idx="1">
                  <c:v>6409</c:v>
                </c:pt>
                <c:pt idx="2">
                  <c:v>6328</c:v>
                </c:pt>
                <c:pt idx="3">
                  <c:v>6722</c:v>
                </c:pt>
                <c:pt idx="4">
                  <c:v>6412</c:v>
                </c:pt>
                <c:pt idx="5">
                  <c:v>6702</c:v>
                </c:pt>
                <c:pt idx="6">
                  <c:v>6601</c:v>
                </c:pt>
                <c:pt idx="7">
                  <c:v>6951</c:v>
                </c:pt>
                <c:pt idx="8">
                  <c:v>7170</c:v>
                </c:pt>
                <c:pt idx="9">
                  <c:v>7312</c:v>
                </c:pt>
                <c:pt idx="10">
                  <c:v>7517</c:v>
                </c:pt>
                <c:pt idx="11">
                  <c:v>7686</c:v>
                </c:pt>
                <c:pt idx="12">
                  <c:v>7761</c:v>
                </c:pt>
                <c:pt idx="13">
                  <c:v>7766</c:v>
                </c:pt>
                <c:pt idx="14">
                  <c:v>7947</c:v>
                </c:pt>
                <c:pt idx="15">
                  <c:v>7992</c:v>
                </c:pt>
                <c:pt idx="16">
                  <c:v>8030</c:v>
                </c:pt>
                <c:pt idx="17">
                  <c:v>9673</c:v>
                </c:pt>
                <c:pt idx="18">
                  <c:v>9645</c:v>
                </c:pt>
                <c:pt idx="19">
                  <c:v>9580</c:v>
                </c:pt>
                <c:pt idx="20">
                  <c:v>9585</c:v>
                </c:pt>
              </c:numCache>
            </c:numRef>
          </c:val>
          <c:smooth val="0"/>
          <c:extLst>
            <c:ext xmlns:c16="http://schemas.microsoft.com/office/drawing/2014/chart" uri="{C3380CC4-5D6E-409C-BE32-E72D297353CC}">
              <c16:uniqueId val="{00000001-1C5F-4ACA-A760-B7558ACD912E}"/>
            </c:ext>
          </c:extLst>
        </c:ser>
        <c:ser>
          <c:idx val="2"/>
          <c:order val="2"/>
          <c:tx>
            <c:strRef>
              <c:f>'Base (2)'!$B$8</c:f>
              <c:strCache>
                <c:ptCount val="1"/>
                <c:pt idx="0">
                  <c:v>溺死/溺水</c:v>
                </c:pt>
              </c:strCache>
            </c:strRef>
          </c:tx>
          <c:spPr>
            <a:ln w="38100" cap="rnd">
              <a:solidFill>
                <a:srgbClr val="FF0000"/>
              </a:solidFill>
              <a:round/>
            </a:ln>
            <a:effectLst/>
          </c:spPr>
          <c:marker>
            <c:symbol val="circle"/>
            <c:size val="5"/>
            <c:spPr>
              <a:solidFill>
                <a:schemeClr val="accent3"/>
              </a:solidFill>
              <a:ln w="38100">
                <a:solidFill>
                  <a:srgbClr val="FF0000"/>
                </a:solidFill>
              </a:ln>
              <a:effectLst/>
            </c:spPr>
          </c:marker>
          <c:cat>
            <c:strRef>
              <c:f>'Base (2)'!$E$4:$Y$4</c:f>
              <c:strCache>
                <c:ptCount val="21"/>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strCache>
            </c:strRef>
          </c:cat>
          <c:val>
            <c:numRef>
              <c:f>'Base (2)'!$E$8:$Y$8</c:f>
              <c:numCache>
                <c:formatCode>#,##0_ </c:formatCode>
                <c:ptCount val="21"/>
                <c:pt idx="0">
                  <c:v>5978</c:v>
                </c:pt>
                <c:pt idx="1">
                  <c:v>5802</c:v>
                </c:pt>
                <c:pt idx="2">
                  <c:v>5736</c:v>
                </c:pt>
                <c:pt idx="3">
                  <c:v>5716</c:v>
                </c:pt>
                <c:pt idx="4">
                  <c:v>5584</c:v>
                </c:pt>
                <c:pt idx="5">
                  <c:v>6222</c:v>
                </c:pt>
                <c:pt idx="6">
                  <c:v>6038</c:v>
                </c:pt>
                <c:pt idx="7">
                  <c:v>5966</c:v>
                </c:pt>
                <c:pt idx="8">
                  <c:v>6464</c:v>
                </c:pt>
                <c:pt idx="9">
                  <c:v>6435</c:v>
                </c:pt>
                <c:pt idx="10">
                  <c:v>6948</c:v>
                </c:pt>
                <c:pt idx="11">
                  <c:v>7356</c:v>
                </c:pt>
                <c:pt idx="12">
                  <c:v>7963</c:v>
                </c:pt>
                <c:pt idx="13">
                  <c:v>7523</c:v>
                </c:pt>
                <c:pt idx="14">
                  <c:v>7508</c:v>
                </c:pt>
                <c:pt idx="15">
                  <c:v>7485</c:v>
                </c:pt>
                <c:pt idx="16">
                  <c:v>7706</c:v>
                </c:pt>
                <c:pt idx="17">
                  <c:v>8164</c:v>
                </c:pt>
                <c:pt idx="18">
                  <c:v>8021</c:v>
                </c:pt>
                <c:pt idx="19">
                  <c:v>7690</c:v>
                </c:pt>
                <c:pt idx="20">
                  <c:v>7333</c:v>
                </c:pt>
              </c:numCache>
            </c:numRef>
          </c:val>
          <c:smooth val="0"/>
          <c:extLst>
            <c:ext xmlns:c16="http://schemas.microsoft.com/office/drawing/2014/chart" uri="{C3380CC4-5D6E-409C-BE32-E72D297353CC}">
              <c16:uniqueId val="{00000002-1C5F-4ACA-A760-B7558ACD912E}"/>
            </c:ext>
          </c:extLst>
        </c:ser>
        <c:ser>
          <c:idx val="3"/>
          <c:order val="3"/>
          <c:tx>
            <c:strRef>
              <c:f>'Base (2)'!$B$9</c:f>
              <c:strCache>
                <c:ptCount val="1"/>
                <c:pt idx="0">
                  <c:v>窒息</c:v>
                </c:pt>
              </c:strCache>
            </c:strRef>
          </c:tx>
          <c:spPr>
            <a:ln w="28575" cap="rnd">
              <a:solidFill>
                <a:schemeClr val="accent4"/>
              </a:solidFill>
              <a:prstDash val="sysDash"/>
              <a:round/>
            </a:ln>
            <a:effectLst/>
          </c:spPr>
          <c:marker>
            <c:symbol val="circle"/>
            <c:size val="5"/>
            <c:spPr>
              <a:solidFill>
                <a:schemeClr val="accent4"/>
              </a:solidFill>
              <a:ln w="9525">
                <a:solidFill>
                  <a:schemeClr val="accent4"/>
                </a:solidFill>
                <a:prstDash val="sysDash"/>
              </a:ln>
              <a:effectLst/>
            </c:spPr>
          </c:marker>
          <c:cat>
            <c:strRef>
              <c:f>'Base (2)'!$E$4:$Y$4</c:f>
              <c:strCache>
                <c:ptCount val="21"/>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strCache>
            </c:strRef>
          </c:cat>
          <c:val>
            <c:numRef>
              <c:f>'Base (2)'!$E$9:$Y$9</c:f>
              <c:numCache>
                <c:formatCode>#,##0_ </c:formatCode>
                <c:ptCount val="21"/>
                <c:pt idx="0">
                  <c:v>7794</c:v>
                </c:pt>
                <c:pt idx="1">
                  <c:v>8164</c:v>
                </c:pt>
                <c:pt idx="2">
                  <c:v>8313</c:v>
                </c:pt>
                <c:pt idx="3">
                  <c:v>8570</c:v>
                </c:pt>
                <c:pt idx="4">
                  <c:v>8645</c:v>
                </c:pt>
                <c:pt idx="5">
                  <c:v>9319</c:v>
                </c:pt>
                <c:pt idx="6">
                  <c:v>9187</c:v>
                </c:pt>
                <c:pt idx="7">
                  <c:v>9142</c:v>
                </c:pt>
                <c:pt idx="8">
                  <c:v>9419</c:v>
                </c:pt>
                <c:pt idx="9">
                  <c:v>9401</c:v>
                </c:pt>
                <c:pt idx="10">
                  <c:v>9879</c:v>
                </c:pt>
                <c:pt idx="11">
                  <c:v>9878</c:v>
                </c:pt>
                <c:pt idx="12">
                  <c:v>10338</c:v>
                </c:pt>
                <c:pt idx="13">
                  <c:v>9713</c:v>
                </c:pt>
                <c:pt idx="14">
                  <c:v>9806</c:v>
                </c:pt>
                <c:pt idx="15">
                  <c:v>9356</c:v>
                </c:pt>
                <c:pt idx="16">
                  <c:v>9488</c:v>
                </c:pt>
                <c:pt idx="17">
                  <c:v>9194</c:v>
                </c:pt>
                <c:pt idx="18">
                  <c:v>8876</c:v>
                </c:pt>
                <c:pt idx="19">
                  <c:v>8095</c:v>
                </c:pt>
                <c:pt idx="20">
                  <c:v>7841</c:v>
                </c:pt>
              </c:numCache>
            </c:numRef>
          </c:val>
          <c:smooth val="0"/>
          <c:extLst>
            <c:ext xmlns:c16="http://schemas.microsoft.com/office/drawing/2014/chart" uri="{C3380CC4-5D6E-409C-BE32-E72D297353CC}">
              <c16:uniqueId val="{00000003-1C5F-4ACA-A760-B7558ACD912E}"/>
            </c:ext>
          </c:extLst>
        </c:ser>
        <c:ser>
          <c:idx val="4"/>
          <c:order val="4"/>
          <c:tx>
            <c:strRef>
              <c:f>'Base (2)'!$B$10</c:f>
              <c:strCache>
                <c:ptCount val="1"/>
                <c:pt idx="0">
                  <c:v>火炎</c:v>
                </c:pt>
              </c:strCache>
            </c:strRef>
          </c:tx>
          <c:spPr>
            <a:ln w="28575" cap="rnd">
              <a:solidFill>
                <a:schemeClr val="accent5"/>
              </a:solidFill>
              <a:prstDash val="sysDash"/>
              <a:round/>
            </a:ln>
            <a:effectLst/>
          </c:spPr>
          <c:marker>
            <c:symbol val="circle"/>
            <c:size val="5"/>
            <c:spPr>
              <a:solidFill>
                <a:schemeClr val="accent5"/>
              </a:solidFill>
              <a:ln w="9525">
                <a:solidFill>
                  <a:schemeClr val="accent5"/>
                </a:solidFill>
                <a:prstDash val="sysDash"/>
              </a:ln>
              <a:effectLst/>
            </c:spPr>
          </c:marker>
          <c:cat>
            <c:strRef>
              <c:f>'Base (2)'!$E$4:$Y$4</c:f>
              <c:strCache>
                <c:ptCount val="21"/>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strCache>
            </c:strRef>
          </c:cat>
          <c:val>
            <c:numRef>
              <c:f>'Base (2)'!$E$10:$Y$10</c:f>
              <c:numCache>
                <c:formatCode>#,##0_ </c:formatCode>
                <c:ptCount val="21"/>
                <c:pt idx="0">
                  <c:v>1416</c:v>
                </c:pt>
                <c:pt idx="1">
                  <c:v>1495</c:v>
                </c:pt>
                <c:pt idx="2">
                  <c:v>1438</c:v>
                </c:pt>
                <c:pt idx="3">
                  <c:v>1498</c:v>
                </c:pt>
                <c:pt idx="4">
                  <c:v>1396</c:v>
                </c:pt>
                <c:pt idx="5">
                  <c:v>1593</c:v>
                </c:pt>
                <c:pt idx="6">
                  <c:v>1509</c:v>
                </c:pt>
                <c:pt idx="7">
                  <c:v>1455</c:v>
                </c:pt>
                <c:pt idx="8">
                  <c:v>1452</c:v>
                </c:pt>
                <c:pt idx="9">
                  <c:v>1364</c:v>
                </c:pt>
                <c:pt idx="10">
                  <c:v>1338</c:v>
                </c:pt>
                <c:pt idx="11">
                  <c:v>1434</c:v>
                </c:pt>
                <c:pt idx="12">
                  <c:v>1347</c:v>
                </c:pt>
                <c:pt idx="13">
                  <c:v>1304</c:v>
                </c:pt>
                <c:pt idx="14">
                  <c:v>1086</c:v>
                </c:pt>
                <c:pt idx="15">
                  <c:v>941</c:v>
                </c:pt>
                <c:pt idx="16">
                  <c:v>892</c:v>
                </c:pt>
                <c:pt idx="17">
                  <c:v>963</c:v>
                </c:pt>
                <c:pt idx="18">
                  <c:v>1017</c:v>
                </c:pt>
                <c:pt idx="19">
                  <c:v>1004</c:v>
                </c:pt>
                <c:pt idx="20">
                  <c:v>903</c:v>
                </c:pt>
              </c:numCache>
            </c:numRef>
          </c:val>
          <c:smooth val="0"/>
          <c:extLst>
            <c:ext xmlns:c16="http://schemas.microsoft.com/office/drawing/2014/chart" uri="{C3380CC4-5D6E-409C-BE32-E72D297353CC}">
              <c16:uniqueId val="{00000004-1C5F-4ACA-A760-B7558ACD912E}"/>
            </c:ext>
          </c:extLst>
        </c:ser>
        <c:ser>
          <c:idx val="5"/>
          <c:order val="5"/>
          <c:tx>
            <c:strRef>
              <c:f>'Base (2)'!$B$11</c:f>
              <c:strCache>
                <c:ptCount val="1"/>
                <c:pt idx="0">
                  <c:v>自然災害</c:v>
                </c:pt>
              </c:strCache>
            </c:strRef>
          </c:tx>
          <c:spPr>
            <a:ln w="28575" cap="rnd">
              <a:solidFill>
                <a:schemeClr val="accent6"/>
              </a:solidFill>
              <a:prstDash val="dash"/>
              <a:round/>
            </a:ln>
            <a:effectLst/>
          </c:spPr>
          <c:marker>
            <c:symbol val="circle"/>
            <c:size val="5"/>
            <c:spPr>
              <a:solidFill>
                <a:schemeClr val="accent6"/>
              </a:solidFill>
              <a:ln w="9525">
                <a:solidFill>
                  <a:schemeClr val="accent6"/>
                </a:solidFill>
                <a:prstDash val="dash"/>
              </a:ln>
              <a:effectLst/>
            </c:spPr>
          </c:marker>
          <c:cat>
            <c:strRef>
              <c:f>'Base (2)'!$E$4:$Y$4</c:f>
              <c:strCache>
                <c:ptCount val="21"/>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strCache>
            </c:strRef>
          </c:cat>
          <c:val>
            <c:numRef>
              <c:f>'Base (2)'!$E$11:$Y$11</c:f>
              <c:numCache>
                <c:formatCode>#,##0_ </c:formatCode>
                <c:ptCount val="21"/>
                <c:pt idx="0">
                  <c:v>1042</c:v>
                </c:pt>
                <c:pt idx="1">
                  <c:v>1208</c:v>
                </c:pt>
                <c:pt idx="2">
                  <c:v>1055</c:v>
                </c:pt>
                <c:pt idx="3">
                  <c:v>1088</c:v>
                </c:pt>
                <c:pt idx="4">
                  <c:v>1390</c:v>
                </c:pt>
                <c:pt idx="5">
                  <c:v>1380</c:v>
                </c:pt>
                <c:pt idx="6">
                  <c:v>1281</c:v>
                </c:pt>
                <c:pt idx="7">
                  <c:v>1641</c:v>
                </c:pt>
                <c:pt idx="8">
                  <c:v>1453</c:v>
                </c:pt>
                <c:pt idx="9">
                  <c:v>1155</c:v>
                </c:pt>
                <c:pt idx="10">
                  <c:v>2805</c:v>
                </c:pt>
                <c:pt idx="11">
                  <c:v>21067</c:v>
                </c:pt>
                <c:pt idx="12">
                  <c:v>2077</c:v>
                </c:pt>
                <c:pt idx="13">
                  <c:v>2239</c:v>
                </c:pt>
                <c:pt idx="14">
                  <c:v>1900</c:v>
                </c:pt>
                <c:pt idx="15">
                  <c:v>1972</c:v>
                </c:pt>
                <c:pt idx="16">
                  <c:v>1809</c:v>
                </c:pt>
                <c:pt idx="17">
                  <c:v>2076</c:v>
                </c:pt>
                <c:pt idx="18">
                  <c:v>3131</c:v>
                </c:pt>
                <c:pt idx="19">
                  <c:v>2406</c:v>
                </c:pt>
              </c:numCache>
            </c:numRef>
          </c:val>
          <c:smooth val="0"/>
          <c:extLst>
            <c:ext xmlns:c16="http://schemas.microsoft.com/office/drawing/2014/chart" uri="{C3380CC4-5D6E-409C-BE32-E72D297353CC}">
              <c16:uniqueId val="{00000005-1C5F-4ACA-A760-B7558ACD912E}"/>
            </c:ext>
          </c:extLst>
        </c:ser>
        <c:ser>
          <c:idx val="6"/>
          <c:order val="6"/>
          <c:tx>
            <c:strRef>
              <c:f>'Base (2)'!$B$12</c:f>
              <c:strCache>
                <c:ptCount val="1"/>
                <c:pt idx="0">
                  <c:v>中毒</c:v>
                </c:pt>
              </c:strCache>
            </c:strRef>
          </c:tx>
          <c:spPr>
            <a:ln w="28575" cap="rnd">
              <a:solidFill>
                <a:schemeClr val="accent1">
                  <a:lumMod val="60000"/>
                </a:schemeClr>
              </a:solidFill>
              <a:prstDash val="sysDash"/>
              <a:round/>
            </a:ln>
            <a:effectLst/>
          </c:spPr>
          <c:marker>
            <c:symbol val="circle"/>
            <c:size val="5"/>
            <c:spPr>
              <a:solidFill>
                <a:schemeClr val="accent1">
                  <a:lumMod val="60000"/>
                </a:schemeClr>
              </a:solidFill>
              <a:ln w="9525">
                <a:solidFill>
                  <a:schemeClr val="accent1">
                    <a:lumMod val="60000"/>
                  </a:schemeClr>
                </a:solidFill>
                <a:prstDash val="sysDash"/>
              </a:ln>
              <a:effectLst/>
            </c:spPr>
          </c:marker>
          <c:cat>
            <c:strRef>
              <c:f>'Base (2)'!$E$4:$Y$4</c:f>
              <c:strCache>
                <c:ptCount val="21"/>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strCache>
            </c:strRef>
          </c:cat>
          <c:val>
            <c:numRef>
              <c:f>'Base (2)'!$E$12:$Y$12</c:f>
              <c:numCache>
                <c:formatCode>#,##0_ </c:formatCode>
                <c:ptCount val="21"/>
                <c:pt idx="0">
                  <c:v>605</c:v>
                </c:pt>
                <c:pt idx="1">
                  <c:v>647</c:v>
                </c:pt>
                <c:pt idx="2">
                  <c:v>617</c:v>
                </c:pt>
                <c:pt idx="3">
                  <c:v>814</c:v>
                </c:pt>
                <c:pt idx="4">
                  <c:v>759</c:v>
                </c:pt>
                <c:pt idx="5">
                  <c:v>891</c:v>
                </c:pt>
                <c:pt idx="6">
                  <c:v>873</c:v>
                </c:pt>
                <c:pt idx="7">
                  <c:v>855</c:v>
                </c:pt>
                <c:pt idx="8">
                  <c:v>895</c:v>
                </c:pt>
                <c:pt idx="9">
                  <c:v>978</c:v>
                </c:pt>
                <c:pt idx="10">
                  <c:v>862</c:v>
                </c:pt>
                <c:pt idx="11">
                  <c:v>942</c:v>
                </c:pt>
                <c:pt idx="12">
                  <c:v>789</c:v>
                </c:pt>
                <c:pt idx="13">
                  <c:v>694</c:v>
                </c:pt>
                <c:pt idx="14">
                  <c:v>677</c:v>
                </c:pt>
                <c:pt idx="15">
                  <c:v>612</c:v>
                </c:pt>
                <c:pt idx="16">
                  <c:v>565</c:v>
                </c:pt>
                <c:pt idx="17">
                  <c:v>598</c:v>
                </c:pt>
                <c:pt idx="18">
                  <c:v>548</c:v>
                </c:pt>
                <c:pt idx="19">
                  <c:v>545</c:v>
                </c:pt>
                <c:pt idx="20">
                  <c:v>493</c:v>
                </c:pt>
              </c:numCache>
            </c:numRef>
          </c:val>
          <c:smooth val="0"/>
          <c:extLst>
            <c:ext xmlns:c16="http://schemas.microsoft.com/office/drawing/2014/chart" uri="{C3380CC4-5D6E-409C-BE32-E72D297353CC}">
              <c16:uniqueId val="{00000006-1C5F-4ACA-A760-B7558ACD912E}"/>
            </c:ext>
          </c:extLst>
        </c:ser>
        <c:dLbls>
          <c:showLegendKey val="0"/>
          <c:showVal val="0"/>
          <c:showCatName val="0"/>
          <c:showSerName val="0"/>
          <c:showPercent val="0"/>
          <c:showBubbleSize val="0"/>
        </c:dLbls>
        <c:marker val="1"/>
        <c:smooth val="0"/>
        <c:axId val="775064664"/>
        <c:axId val="775065648"/>
      </c:lineChart>
      <c:catAx>
        <c:axId val="775064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775065648"/>
        <c:crosses val="autoZero"/>
        <c:auto val="1"/>
        <c:lblAlgn val="ctr"/>
        <c:lblOffset val="100"/>
        <c:noMultiLvlLbl val="0"/>
      </c:catAx>
      <c:valAx>
        <c:axId val="775065648"/>
        <c:scaling>
          <c:orientation val="minMax"/>
          <c:max val="21000"/>
          <c:min val="0"/>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775064664"/>
        <c:crosses val="autoZero"/>
        <c:crossBetween val="between"/>
      </c:valAx>
      <c:spPr>
        <a:noFill/>
        <a:ln>
          <a:noFill/>
        </a:ln>
        <a:effectLst/>
      </c:spPr>
    </c:plotArea>
    <c:legend>
      <c:legendPos val="r"/>
      <c:layout>
        <c:manualLayout>
          <c:xMode val="edge"/>
          <c:yMode val="edge"/>
          <c:x val="8.9214004798814223E-2"/>
          <c:y val="6.180875537588356E-2"/>
          <c:w val="0.45389926199318931"/>
          <c:h val="0.3136144784083742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600"/>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窒息</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0</c:v>
                </c:pt>
                <c:pt idx="1">
                  <c:v>1</c:v>
                </c:pt>
                <c:pt idx="2">
                  <c:v>2</c:v>
                </c:pt>
                <c:pt idx="3">
                  <c:v>3</c:v>
                </c:pt>
                <c:pt idx="4">
                  <c:v>4</c:v>
                </c:pt>
                <c:pt idx="5">
                  <c:v>5-9</c:v>
                </c:pt>
                <c:pt idx="6">
                  <c:v>10-14</c:v>
                </c:pt>
              </c:strCache>
            </c:strRef>
          </c:cat>
          <c:val>
            <c:numRef>
              <c:f>Sheet1!$B$2:$B$8</c:f>
              <c:numCache>
                <c:formatCode>General</c:formatCode>
                <c:ptCount val="7"/>
                <c:pt idx="0">
                  <c:v>298</c:v>
                </c:pt>
                <c:pt idx="1">
                  <c:v>62</c:v>
                </c:pt>
                <c:pt idx="2">
                  <c:v>27</c:v>
                </c:pt>
                <c:pt idx="3">
                  <c:v>14</c:v>
                </c:pt>
                <c:pt idx="4">
                  <c:v>10</c:v>
                </c:pt>
                <c:pt idx="5">
                  <c:v>30</c:v>
                </c:pt>
                <c:pt idx="6">
                  <c:v>33</c:v>
                </c:pt>
              </c:numCache>
            </c:numRef>
          </c:val>
          <c:extLst>
            <c:ext xmlns:c16="http://schemas.microsoft.com/office/drawing/2014/chart" uri="{C3380CC4-5D6E-409C-BE32-E72D297353CC}">
              <c16:uniqueId val="{00000000-A4D8-43EE-8413-BB9A7E696E02}"/>
            </c:ext>
          </c:extLst>
        </c:ser>
        <c:ser>
          <c:idx val="1"/>
          <c:order val="1"/>
          <c:tx>
            <c:strRef>
              <c:f>Sheet1!$C$1</c:f>
              <c:strCache>
                <c:ptCount val="1"/>
                <c:pt idx="0">
                  <c:v>交通事故</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0</c:v>
                </c:pt>
                <c:pt idx="1">
                  <c:v>1</c:v>
                </c:pt>
                <c:pt idx="2">
                  <c:v>2</c:v>
                </c:pt>
                <c:pt idx="3">
                  <c:v>3</c:v>
                </c:pt>
                <c:pt idx="4">
                  <c:v>4</c:v>
                </c:pt>
                <c:pt idx="5">
                  <c:v>5-9</c:v>
                </c:pt>
                <c:pt idx="6">
                  <c:v>10-14</c:v>
                </c:pt>
              </c:strCache>
            </c:strRef>
          </c:cat>
          <c:val>
            <c:numRef>
              <c:f>Sheet1!$C$2:$C$8</c:f>
              <c:numCache>
                <c:formatCode>General</c:formatCode>
                <c:ptCount val="7"/>
                <c:pt idx="0">
                  <c:v>26</c:v>
                </c:pt>
                <c:pt idx="1">
                  <c:v>39</c:v>
                </c:pt>
                <c:pt idx="2">
                  <c:v>47</c:v>
                </c:pt>
                <c:pt idx="3">
                  <c:v>30</c:v>
                </c:pt>
                <c:pt idx="4">
                  <c:v>29</c:v>
                </c:pt>
                <c:pt idx="5">
                  <c:v>154</c:v>
                </c:pt>
                <c:pt idx="6">
                  <c:v>107</c:v>
                </c:pt>
              </c:numCache>
            </c:numRef>
          </c:val>
          <c:extLst>
            <c:ext xmlns:c16="http://schemas.microsoft.com/office/drawing/2014/chart" uri="{C3380CC4-5D6E-409C-BE32-E72D297353CC}">
              <c16:uniqueId val="{00000001-A4D8-43EE-8413-BB9A7E696E02}"/>
            </c:ext>
          </c:extLst>
        </c:ser>
        <c:ser>
          <c:idx val="2"/>
          <c:order val="2"/>
          <c:tx>
            <c:strRef>
              <c:f>Sheet1!$D$1</c:f>
              <c:strCache>
                <c:ptCount val="1"/>
                <c:pt idx="0">
                  <c:v>溺死及び溺水</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0</c:v>
                </c:pt>
                <c:pt idx="1">
                  <c:v>1</c:v>
                </c:pt>
                <c:pt idx="2">
                  <c:v>2</c:v>
                </c:pt>
                <c:pt idx="3">
                  <c:v>3</c:v>
                </c:pt>
                <c:pt idx="4">
                  <c:v>4</c:v>
                </c:pt>
                <c:pt idx="5">
                  <c:v>5-9</c:v>
                </c:pt>
                <c:pt idx="6">
                  <c:v>10-14</c:v>
                </c:pt>
              </c:strCache>
            </c:strRef>
          </c:cat>
          <c:val>
            <c:numRef>
              <c:f>Sheet1!$D$2:$D$8</c:f>
              <c:numCache>
                <c:formatCode>General</c:formatCode>
                <c:ptCount val="7"/>
                <c:pt idx="0">
                  <c:v>23</c:v>
                </c:pt>
                <c:pt idx="1">
                  <c:v>48</c:v>
                </c:pt>
                <c:pt idx="2">
                  <c:v>15</c:v>
                </c:pt>
                <c:pt idx="3">
                  <c:v>19</c:v>
                </c:pt>
                <c:pt idx="4">
                  <c:v>14</c:v>
                </c:pt>
                <c:pt idx="5">
                  <c:v>104</c:v>
                </c:pt>
                <c:pt idx="6">
                  <c:v>93</c:v>
                </c:pt>
              </c:numCache>
            </c:numRef>
          </c:val>
          <c:extLst>
            <c:ext xmlns:c16="http://schemas.microsoft.com/office/drawing/2014/chart" uri="{C3380CC4-5D6E-409C-BE32-E72D297353CC}">
              <c16:uniqueId val="{00000002-A4D8-43EE-8413-BB9A7E696E02}"/>
            </c:ext>
          </c:extLst>
        </c:ser>
        <c:dLbls>
          <c:showLegendKey val="0"/>
          <c:showVal val="0"/>
          <c:showCatName val="0"/>
          <c:showSerName val="0"/>
          <c:showPercent val="0"/>
          <c:showBubbleSize val="0"/>
        </c:dLbls>
        <c:gapWidth val="150"/>
        <c:overlap val="100"/>
        <c:axId val="661725856"/>
        <c:axId val="661721592"/>
      </c:barChart>
      <c:catAx>
        <c:axId val="661725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661721592"/>
        <c:crosses val="autoZero"/>
        <c:auto val="1"/>
        <c:lblAlgn val="ctr"/>
        <c:lblOffset val="100"/>
        <c:noMultiLvlLbl val="0"/>
      </c:catAx>
      <c:valAx>
        <c:axId val="6617215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661725856"/>
        <c:crosses val="autoZero"/>
        <c:crossBetween val="between"/>
      </c:valAx>
      <c:spPr>
        <a:noFill/>
        <a:ln>
          <a:noFill/>
        </a:ln>
        <a:effectLst/>
      </c:spPr>
    </c:plotArea>
    <c:legend>
      <c:legendPos val="b"/>
      <c:layout>
        <c:manualLayout>
          <c:xMode val="edge"/>
          <c:yMode val="edge"/>
          <c:x val="1.351593910052523E-2"/>
          <c:y val="0.8907871490248862"/>
          <c:w val="0.44192401286033073"/>
          <c:h val="8.058533379484664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180786727102247E-2"/>
          <c:y val="3.8852091727647114E-2"/>
          <c:w val="0.91367188619603901"/>
          <c:h val="0.87921143325004836"/>
        </c:manualLayout>
      </c:layout>
      <c:lineChart>
        <c:grouping val="standard"/>
        <c:varyColors val="0"/>
        <c:ser>
          <c:idx val="0"/>
          <c:order val="0"/>
          <c:tx>
            <c:strRef>
              <c:f>'Base (2)'!$B$6</c:f>
              <c:strCache>
                <c:ptCount val="1"/>
                <c:pt idx="0">
                  <c:v>交通事故</c:v>
                </c:pt>
              </c:strCache>
            </c:strRef>
          </c:tx>
          <c:spPr>
            <a:ln w="28575" cap="rnd">
              <a:solidFill>
                <a:schemeClr val="accent1"/>
              </a:solidFill>
              <a:prstDash val="sysDash"/>
              <a:round/>
            </a:ln>
            <a:effectLst/>
          </c:spPr>
          <c:marker>
            <c:symbol val="circle"/>
            <c:size val="5"/>
            <c:spPr>
              <a:solidFill>
                <a:schemeClr val="accent1"/>
              </a:solidFill>
              <a:ln w="9525">
                <a:solidFill>
                  <a:schemeClr val="accent1"/>
                </a:solidFill>
                <a:prstDash val="sysDash"/>
              </a:ln>
              <a:effectLst/>
            </c:spPr>
          </c:marker>
          <c:cat>
            <c:strRef>
              <c:f>'Base (2)'!$E$4:$Y$4</c:f>
              <c:strCache>
                <c:ptCount val="21"/>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strCache>
            </c:strRef>
          </c:cat>
          <c:val>
            <c:numRef>
              <c:f>'Base (2)'!$E$6:$Y$6</c:f>
              <c:numCache>
                <c:formatCode>#,##0_ </c:formatCode>
                <c:ptCount val="21"/>
                <c:pt idx="0">
                  <c:v>12857</c:v>
                </c:pt>
                <c:pt idx="1">
                  <c:v>12378</c:v>
                </c:pt>
                <c:pt idx="2">
                  <c:v>11743</c:v>
                </c:pt>
                <c:pt idx="3">
                  <c:v>10913</c:v>
                </c:pt>
                <c:pt idx="4">
                  <c:v>10551</c:v>
                </c:pt>
                <c:pt idx="5">
                  <c:v>10028</c:v>
                </c:pt>
                <c:pt idx="6">
                  <c:v>9048</c:v>
                </c:pt>
                <c:pt idx="7">
                  <c:v>8268</c:v>
                </c:pt>
                <c:pt idx="8">
                  <c:v>7499</c:v>
                </c:pt>
                <c:pt idx="9">
                  <c:v>7309</c:v>
                </c:pt>
                <c:pt idx="10">
                  <c:v>7222</c:v>
                </c:pt>
                <c:pt idx="11">
                  <c:v>6741</c:v>
                </c:pt>
                <c:pt idx="12">
                  <c:v>6414</c:v>
                </c:pt>
                <c:pt idx="13">
                  <c:v>6060</c:v>
                </c:pt>
                <c:pt idx="14">
                  <c:v>5717</c:v>
                </c:pt>
                <c:pt idx="15">
                  <c:v>5646</c:v>
                </c:pt>
                <c:pt idx="16">
                  <c:v>5280</c:v>
                </c:pt>
                <c:pt idx="17">
                  <c:v>5004</c:v>
                </c:pt>
                <c:pt idx="18">
                  <c:v>4595</c:v>
                </c:pt>
                <c:pt idx="19">
                  <c:v>4279</c:v>
                </c:pt>
                <c:pt idx="20">
                  <c:v>3718</c:v>
                </c:pt>
              </c:numCache>
            </c:numRef>
          </c:val>
          <c:smooth val="0"/>
          <c:extLst>
            <c:ext xmlns:c16="http://schemas.microsoft.com/office/drawing/2014/chart" uri="{C3380CC4-5D6E-409C-BE32-E72D297353CC}">
              <c16:uniqueId val="{00000000-E86A-41D8-8C07-03E88B1775A1}"/>
            </c:ext>
          </c:extLst>
        </c:ser>
        <c:ser>
          <c:idx val="1"/>
          <c:order val="1"/>
          <c:tx>
            <c:strRef>
              <c:f>'Base (2)'!$B$7</c:f>
              <c:strCache>
                <c:ptCount val="1"/>
                <c:pt idx="0">
                  <c:v>転倒/転落</c:v>
                </c:pt>
              </c:strCache>
            </c:strRef>
          </c:tx>
          <c:spPr>
            <a:ln w="28575" cap="rnd">
              <a:solidFill>
                <a:schemeClr val="accent2"/>
              </a:solidFill>
              <a:prstDash val="sysDot"/>
              <a:round/>
            </a:ln>
            <a:effectLst/>
          </c:spPr>
          <c:marker>
            <c:symbol val="circle"/>
            <c:size val="5"/>
            <c:spPr>
              <a:solidFill>
                <a:schemeClr val="accent2"/>
              </a:solidFill>
              <a:ln w="9525">
                <a:solidFill>
                  <a:schemeClr val="accent2"/>
                </a:solidFill>
                <a:prstDash val="sysDot"/>
              </a:ln>
              <a:effectLst/>
            </c:spPr>
          </c:marker>
          <c:cat>
            <c:strRef>
              <c:f>'Base (2)'!$E$4:$Y$4</c:f>
              <c:strCache>
                <c:ptCount val="21"/>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strCache>
            </c:strRef>
          </c:cat>
          <c:val>
            <c:numRef>
              <c:f>'Base (2)'!$E$7:$Y$7</c:f>
              <c:numCache>
                <c:formatCode>#,##0_ </c:formatCode>
                <c:ptCount val="21"/>
                <c:pt idx="0">
                  <c:v>6245</c:v>
                </c:pt>
                <c:pt idx="1">
                  <c:v>6409</c:v>
                </c:pt>
                <c:pt idx="2">
                  <c:v>6328</c:v>
                </c:pt>
                <c:pt idx="3">
                  <c:v>6722</c:v>
                </c:pt>
                <c:pt idx="4">
                  <c:v>6412</c:v>
                </c:pt>
                <c:pt idx="5">
                  <c:v>6702</c:v>
                </c:pt>
                <c:pt idx="6">
                  <c:v>6601</c:v>
                </c:pt>
                <c:pt idx="7">
                  <c:v>6951</c:v>
                </c:pt>
                <c:pt idx="8">
                  <c:v>7170</c:v>
                </c:pt>
                <c:pt idx="9">
                  <c:v>7312</c:v>
                </c:pt>
                <c:pt idx="10">
                  <c:v>7517</c:v>
                </c:pt>
                <c:pt idx="11">
                  <c:v>7686</c:v>
                </c:pt>
                <c:pt idx="12">
                  <c:v>7761</c:v>
                </c:pt>
                <c:pt idx="13">
                  <c:v>7766</c:v>
                </c:pt>
                <c:pt idx="14">
                  <c:v>7947</c:v>
                </c:pt>
                <c:pt idx="15">
                  <c:v>7992</c:v>
                </c:pt>
                <c:pt idx="16">
                  <c:v>8030</c:v>
                </c:pt>
                <c:pt idx="17">
                  <c:v>9673</c:v>
                </c:pt>
                <c:pt idx="18">
                  <c:v>9645</c:v>
                </c:pt>
                <c:pt idx="19">
                  <c:v>9580</c:v>
                </c:pt>
                <c:pt idx="20">
                  <c:v>9585</c:v>
                </c:pt>
              </c:numCache>
            </c:numRef>
          </c:val>
          <c:smooth val="0"/>
          <c:extLst>
            <c:ext xmlns:c16="http://schemas.microsoft.com/office/drawing/2014/chart" uri="{C3380CC4-5D6E-409C-BE32-E72D297353CC}">
              <c16:uniqueId val="{00000001-E86A-41D8-8C07-03E88B1775A1}"/>
            </c:ext>
          </c:extLst>
        </c:ser>
        <c:ser>
          <c:idx val="2"/>
          <c:order val="2"/>
          <c:tx>
            <c:strRef>
              <c:f>'Base (2)'!$B$8</c:f>
              <c:strCache>
                <c:ptCount val="1"/>
                <c:pt idx="0">
                  <c:v>溺死/溺水</c:v>
                </c:pt>
              </c:strCache>
            </c:strRef>
          </c:tx>
          <c:spPr>
            <a:ln w="38100" cap="rnd">
              <a:solidFill>
                <a:srgbClr val="FF0000"/>
              </a:solidFill>
              <a:round/>
            </a:ln>
            <a:effectLst/>
          </c:spPr>
          <c:marker>
            <c:symbol val="circle"/>
            <c:size val="5"/>
            <c:spPr>
              <a:solidFill>
                <a:schemeClr val="accent3"/>
              </a:solidFill>
              <a:ln w="38100">
                <a:solidFill>
                  <a:srgbClr val="FF0000"/>
                </a:solidFill>
              </a:ln>
              <a:effectLst/>
            </c:spPr>
          </c:marker>
          <c:cat>
            <c:strRef>
              <c:f>'Base (2)'!$E$4:$Y$4</c:f>
              <c:strCache>
                <c:ptCount val="21"/>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strCache>
            </c:strRef>
          </c:cat>
          <c:val>
            <c:numRef>
              <c:f>'Base (2)'!$E$8:$Y$8</c:f>
              <c:numCache>
                <c:formatCode>#,##0_ </c:formatCode>
                <c:ptCount val="21"/>
                <c:pt idx="0">
                  <c:v>5978</c:v>
                </c:pt>
                <c:pt idx="1">
                  <c:v>5802</c:v>
                </c:pt>
                <c:pt idx="2">
                  <c:v>5736</c:v>
                </c:pt>
                <c:pt idx="3">
                  <c:v>5716</c:v>
                </c:pt>
                <c:pt idx="4">
                  <c:v>5584</c:v>
                </c:pt>
                <c:pt idx="5">
                  <c:v>6222</c:v>
                </c:pt>
                <c:pt idx="6">
                  <c:v>6038</c:v>
                </c:pt>
                <c:pt idx="7">
                  <c:v>5966</c:v>
                </c:pt>
                <c:pt idx="8">
                  <c:v>6464</c:v>
                </c:pt>
                <c:pt idx="9">
                  <c:v>6435</c:v>
                </c:pt>
                <c:pt idx="10">
                  <c:v>6948</c:v>
                </c:pt>
                <c:pt idx="11">
                  <c:v>7356</c:v>
                </c:pt>
                <c:pt idx="12">
                  <c:v>7963</c:v>
                </c:pt>
                <c:pt idx="13">
                  <c:v>7523</c:v>
                </c:pt>
                <c:pt idx="14">
                  <c:v>7508</c:v>
                </c:pt>
                <c:pt idx="15">
                  <c:v>7485</c:v>
                </c:pt>
                <c:pt idx="16">
                  <c:v>7706</c:v>
                </c:pt>
                <c:pt idx="17">
                  <c:v>8164</c:v>
                </c:pt>
                <c:pt idx="18">
                  <c:v>8021</c:v>
                </c:pt>
                <c:pt idx="19">
                  <c:v>7690</c:v>
                </c:pt>
                <c:pt idx="20">
                  <c:v>7333</c:v>
                </c:pt>
              </c:numCache>
            </c:numRef>
          </c:val>
          <c:smooth val="0"/>
          <c:extLst>
            <c:ext xmlns:c16="http://schemas.microsoft.com/office/drawing/2014/chart" uri="{C3380CC4-5D6E-409C-BE32-E72D297353CC}">
              <c16:uniqueId val="{00000002-E86A-41D8-8C07-03E88B1775A1}"/>
            </c:ext>
          </c:extLst>
        </c:ser>
        <c:ser>
          <c:idx val="3"/>
          <c:order val="3"/>
          <c:tx>
            <c:strRef>
              <c:f>'Base (2)'!$B$9</c:f>
              <c:strCache>
                <c:ptCount val="1"/>
                <c:pt idx="0">
                  <c:v>窒息</c:v>
                </c:pt>
              </c:strCache>
            </c:strRef>
          </c:tx>
          <c:spPr>
            <a:ln w="28575" cap="rnd">
              <a:solidFill>
                <a:schemeClr val="accent4"/>
              </a:solidFill>
              <a:prstDash val="sysDash"/>
              <a:round/>
            </a:ln>
            <a:effectLst/>
          </c:spPr>
          <c:marker>
            <c:symbol val="circle"/>
            <c:size val="5"/>
            <c:spPr>
              <a:solidFill>
                <a:schemeClr val="accent4"/>
              </a:solidFill>
              <a:ln w="9525">
                <a:solidFill>
                  <a:schemeClr val="accent4"/>
                </a:solidFill>
                <a:prstDash val="sysDash"/>
              </a:ln>
              <a:effectLst/>
            </c:spPr>
          </c:marker>
          <c:cat>
            <c:strRef>
              <c:f>'Base (2)'!$E$4:$Y$4</c:f>
              <c:strCache>
                <c:ptCount val="21"/>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strCache>
            </c:strRef>
          </c:cat>
          <c:val>
            <c:numRef>
              <c:f>'Base (2)'!$E$9:$Y$9</c:f>
              <c:numCache>
                <c:formatCode>#,##0_ </c:formatCode>
                <c:ptCount val="21"/>
                <c:pt idx="0">
                  <c:v>7794</c:v>
                </c:pt>
                <c:pt idx="1">
                  <c:v>8164</c:v>
                </c:pt>
                <c:pt idx="2">
                  <c:v>8313</c:v>
                </c:pt>
                <c:pt idx="3">
                  <c:v>8570</c:v>
                </c:pt>
                <c:pt idx="4">
                  <c:v>8645</c:v>
                </c:pt>
                <c:pt idx="5">
                  <c:v>9319</c:v>
                </c:pt>
                <c:pt idx="6">
                  <c:v>9187</c:v>
                </c:pt>
                <c:pt idx="7">
                  <c:v>9142</c:v>
                </c:pt>
                <c:pt idx="8">
                  <c:v>9419</c:v>
                </c:pt>
                <c:pt idx="9">
                  <c:v>9401</c:v>
                </c:pt>
                <c:pt idx="10">
                  <c:v>9879</c:v>
                </c:pt>
                <c:pt idx="11">
                  <c:v>9878</c:v>
                </c:pt>
                <c:pt idx="12">
                  <c:v>10338</c:v>
                </c:pt>
                <c:pt idx="13">
                  <c:v>9713</c:v>
                </c:pt>
                <c:pt idx="14">
                  <c:v>9806</c:v>
                </c:pt>
                <c:pt idx="15">
                  <c:v>9356</c:v>
                </c:pt>
                <c:pt idx="16">
                  <c:v>9488</c:v>
                </c:pt>
                <c:pt idx="17">
                  <c:v>9194</c:v>
                </c:pt>
                <c:pt idx="18">
                  <c:v>8876</c:v>
                </c:pt>
                <c:pt idx="19">
                  <c:v>8095</c:v>
                </c:pt>
                <c:pt idx="20">
                  <c:v>7841</c:v>
                </c:pt>
              </c:numCache>
            </c:numRef>
          </c:val>
          <c:smooth val="0"/>
          <c:extLst>
            <c:ext xmlns:c16="http://schemas.microsoft.com/office/drawing/2014/chart" uri="{C3380CC4-5D6E-409C-BE32-E72D297353CC}">
              <c16:uniqueId val="{00000003-E86A-41D8-8C07-03E88B1775A1}"/>
            </c:ext>
          </c:extLst>
        </c:ser>
        <c:ser>
          <c:idx val="4"/>
          <c:order val="4"/>
          <c:tx>
            <c:strRef>
              <c:f>'Base (2)'!$B$10</c:f>
              <c:strCache>
                <c:ptCount val="1"/>
                <c:pt idx="0">
                  <c:v>火炎</c:v>
                </c:pt>
              </c:strCache>
            </c:strRef>
          </c:tx>
          <c:spPr>
            <a:ln w="28575" cap="rnd">
              <a:solidFill>
                <a:schemeClr val="accent5"/>
              </a:solidFill>
              <a:prstDash val="sysDash"/>
              <a:round/>
            </a:ln>
            <a:effectLst/>
          </c:spPr>
          <c:marker>
            <c:symbol val="circle"/>
            <c:size val="5"/>
            <c:spPr>
              <a:solidFill>
                <a:schemeClr val="accent5"/>
              </a:solidFill>
              <a:ln w="9525">
                <a:solidFill>
                  <a:schemeClr val="accent5"/>
                </a:solidFill>
                <a:prstDash val="sysDash"/>
              </a:ln>
              <a:effectLst/>
            </c:spPr>
          </c:marker>
          <c:cat>
            <c:strRef>
              <c:f>'Base (2)'!$E$4:$Y$4</c:f>
              <c:strCache>
                <c:ptCount val="21"/>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strCache>
            </c:strRef>
          </c:cat>
          <c:val>
            <c:numRef>
              <c:f>'Base (2)'!$E$10:$Y$10</c:f>
              <c:numCache>
                <c:formatCode>#,##0_ </c:formatCode>
                <c:ptCount val="21"/>
                <c:pt idx="0">
                  <c:v>1416</c:v>
                </c:pt>
                <c:pt idx="1">
                  <c:v>1495</c:v>
                </c:pt>
                <c:pt idx="2">
                  <c:v>1438</c:v>
                </c:pt>
                <c:pt idx="3">
                  <c:v>1498</c:v>
                </c:pt>
                <c:pt idx="4">
                  <c:v>1396</c:v>
                </c:pt>
                <c:pt idx="5">
                  <c:v>1593</c:v>
                </c:pt>
                <c:pt idx="6">
                  <c:v>1509</c:v>
                </c:pt>
                <c:pt idx="7">
                  <c:v>1455</c:v>
                </c:pt>
                <c:pt idx="8">
                  <c:v>1452</c:v>
                </c:pt>
                <c:pt idx="9">
                  <c:v>1364</c:v>
                </c:pt>
                <c:pt idx="10">
                  <c:v>1338</c:v>
                </c:pt>
                <c:pt idx="11">
                  <c:v>1434</c:v>
                </c:pt>
                <c:pt idx="12">
                  <c:v>1347</c:v>
                </c:pt>
                <c:pt idx="13">
                  <c:v>1304</c:v>
                </c:pt>
                <c:pt idx="14">
                  <c:v>1086</c:v>
                </c:pt>
                <c:pt idx="15">
                  <c:v>941</c:v>
                </c:pt>
                <c:pt idx="16">
                  <c:v>892</c:v>
                </c:pt>
                <c:pt idx="17">
                  <c:v>963</c:v>
                </c:pt>
                <c:pt idx="18">
                  <c:v>1017</c:v>
                </c:pt>
                <c:pt idx="19">
                  <c:v>1004</c:v>
                </c:pt>
                <c:pt idx="20">
                  <c:v>903</c:v>
                </c:pt>
              </c:numCache>
            </c:numRef>
          </c:val>
          <c:smooth val="0"/>
          <c:extLst>
            <c:ext xmlns:c16="http://schemas.microsoft.com/office/drawing/2014/chart" uri="{C3380CC4-5D6E-409C-BE32-E72D297353CC}">
              <c16:uniqueId val="{00000004-E86A-41D8-8C07-03E88B1775A1}"/>
            </c:ext>
          </c:extLst>
        </c:ser>
        <c:ser>
          <c:idx val="5"/>
          <c:order val="5"/>
          <c:tx>
            <c:strRef>
              <c:f>'Base (2)'!$B$11</c:f>
              <c:strCache>
                <c:ptCount val="1"/>
                <c:pt idx="0">
                  <c:v>自然災害</c:v>
                </c:pt>
              </c:strCache>
            </c:strRef>
          </c:tx>
          <c:spPr>
            <a:ln w="28575" cap="rnd">
              <a:solidFill>
                <a:schemeClr val="accent6"/>
              </a:solidFill>
              <a:prstDash val="dash"/>
              <a:round/>
            </a:ln>
            <a:effectLst/>
          </c:spPr>
          <c:marker>
            <c:symbol val="circle"/>
            <c:size val="5"/>
            <c:spPr>
              <a:solidFill>
                <a:schemeClr val="accent6"/>
              </a:solidFill>
              <a:ln w="9525">
                <a:solidFill>
                  <a:schemeClr val="accent6"/>
                </a:solidFill>
                <a:prstDash val="dash"/>
              </a:ln>
              <a:effectLst/>
            </c:spPr>
          </c:marker>
          <c:cat>
            <c:strRef>
              <c:f>'Base (2)'!$E$4:$Y$4</c:f>
              <c:strCache>
                <c:ptCount val="21"/>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strCache>
            </c:strRef>
          </c:cat>
          <c:val>
            <c:numRef>
              <c:f>'Base (2)'!$E$11:$Y$11</c:f>
              <c:numCache>
                <c:formatCode>#,##0_ </c:formatCode>
                <c:ptCount val="21"/>
                <c:pt idx="0">
                  <c:v>1042</c:v>
                </c:pt>
                <c:pt idx="1">
                  <c:v>1208</c:v>
                </c:pt>
                <c:pt idx="2">
                  <c:v>1055</c:v>
                </c:pt>
                <c:pt idx="3">
                  <c:v>1088</c:v>
                </c:pt>
                <c:pt idx="4">
                  <c:v>1390</c:v>
                </c:pt>
                <c:pt idx="5">
                  <c:v>1380</c:v>
                </c:pt>
                <c:pt idx="6">
                  <c:v>1281</c:v>
                </c:pt>
                <c:pt idx="7">
                  <c:v>1641</c:v>
                </c:pt>
                <c:pt idx="8">
                  <c:v>1453</c:v>
                </c:pt>
                <c:pt idx="9">
                  <c:v>1155</c:v>
                </c:pt>
                <c:pt idx="10">
                  <c:v>2805</c:v>
                </c:pt>
                <c:pt idx="11">
                  <c:v>21067</c:v>
                </c:pt>
                <c:pt idx="12">
                  <c:v>2077</c:v>
                </c:pt>
                <c:pt idx="13">
                  <c:v>2239</c:v>
                </c:pt>
                <c:pt idx="14">
                  <c:v>1900</c:v>
                </c:pt>
                <c:pt idx="15">
                  <c:v>1972</c:v>
                </c:pt>
                <c:pt idx="16">
                  <c:v>1809</c:v>
                </c:pt>
                <c:pt idx="17">
                  <c:v>2076</c:v>
                </c:pt>
                <c:pt idx="18">
                  <c:v>3131</c:v>
                </c:pt>
                <c:pt idx="19">
                  <c:v>2406</c:v>
                </c:pt>
              </c:numCache>
            </c:numRef>
          </c:val>
          <c:smooth val="0"/>
          <c:extLst>
            <c:ext xmlns:c16="http://schemas.microsoft.com/office/drawing/2014/chart" uri="{C3380CC4-5D6E-409C-BE32-E72D297353CC}">
              <c16:uniqueId val="{00000005-E86A-41D8-8C07-03E88B1775A1}"/>
            </c:ext>
          </c:extLst>
        </c:ser>
        <c:ser>
          <c:idx val="6"/>
          <c:order val="6"/>
          <c:tx>
            <c:strRef>
              <c:f>'Base (2)'!$B$12</c:f>
              <c:strCache>
                <c:ptCount val="1"/>
                <c:pt idx="0">
                  <c:v>中毒</c:v>
                </c:pt>
              </c:strCache>
            </c:strRef>
          </c:tx>
          <c:spPr>
            <a:ln w="28575" cap="rnd">
              <a:solidFill>
                <a:schemeClr val="accent1">
                  <a:lumMod val="60000"/>
                </a:schemeClr>
              </a:solidFill>
              <a:prstDash val="sysDash"/>
              <a:round/>
            </a:ln>
            <a:effectLst/>
          </c:spPr>
          <c:marker>
            <c:symbol val="circle"/>
            <c:size val="5"/>
            <c:spPr>
              <a:solidFill>
                <a:schemeClr val="accent1">
                  <a:lumMod val="60000"/>
                </a:schemeClr>
              </a:solidFill>
              <a:ln w="9525">
                <a:solidFill>
                  <a:schemeClr val="accent1">
                    <a:lumMod val="60000"/>
                  </a:schemeClr>
                </a:solidFill>
                <a:prstDash val="sysDash"/>
              </a:ln>
              <a:effectLst/>
            </c:spPr>
          </c:marker>
          <c:cat>
            <c:strRef>
              <c:f>'Base (2)'!$E$4:$Y$4</c:f>
              <c:strCache>
                <c:ptCount val="21"/>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strCache>
            </c:strRef>
          </c:cat>
          <c:val>
            <c:numRef>
              <c:f>'Base (2)'!$E$12:$Y$12</c:f>
              <c:numCache>
                <c:formatCode>#,##0_ </c:formatCode>
                <c:ptCount val="21"/>
                <c:pt idx="0">
                  <c:v>605</c:v>
                </c:pt>
                <c:pt idx="1">
                  <c:v>647</c:v>
                </c:pt>
                <c:pt idx="2">
                  <c:v>617</c:v>
                </c:pt>
                <c:pt idx="3">
                  <c:v>814</c:v>
                </c:pt>
                <c:pt idx="4">
                  <c:v>759</c:v>
                </c:pt>
                <c:pt idx="5">
                  <c:v>891</c:v>
                </c:pt>
                <c:pt idx="6">
                  <c:v>873</c:v>
                </c:pt>
                <c:pt idx="7">
                  <c:v>855</c:v>
                </c:pt>
                <c:pt idx="8">
                  <c:v>895</c:v>
                </c:pt>
                <c:pt idx="9">
                  <c:v>978</c:v>
                </c:pt>
                <c:pt idx="10">
                  <c:v>862</c:v>
                </c:pt>
                <c:pt idx="11">
                  <c:v>942</c:v>
                </c:pt>
                <c:pt idx="12">
                  <c:v>789</c:v>
                </c:pt>
                <c:pt idx="13">
                  <c:v>694</c:v>
                </c:pt>
                <c:pt idx="14">
                  <c:v>677</c:v>
                </c:pt>
                <c:pt idx="15">
                  <c:v>612</c:v>
                </c:pt>
                <c:pt idx="16">
                  <c:v>565</c:v>
                </c:pt>
                <c:pt idx="17">
                  <c:v>598</c:v>
                </c:pt>
                <c:pt idx="18">
                  <c:v>548</c:v>
                </c:pt>
                <c:pt idx="19">
                  <c:v>545</c:v>
                </c:pt>
                <c:pt idx="20">
                  <c:v>493</c:v>
                </c:pt>
              </c:numCache>
            </c:numRef>
          </c:val>
          <c:smooth val="0"/>
          <c:extLst>
            <c:ext xmlns:c16="http://schemas.microsoft.com/office/drawing/2014/chart" uri="{C3380CC4-5D6E-409C-BE32-E72D297353CC}">
              <c16:uniqueId val="{00000006-E86A-41D8-8C07-03E88B1775A1}"/>
            </c:ext>
          </c:extLst>
        </c:ser>
        <c:dLbls>
          <c:showLegendKey val="0"/>
          <c:showVal val="0"/>
          <c:showCatName val="0"/>
          <c:showSerName val="0"/>
          <c:showPercent val="0"/>
          <c:showBubbleSize val="0"/>
        </c:dLbls>
        <c:marker val="1"/>
        <c:smooth val="0"/>
        <c:axId val="775064664"/>
        <c:axId val="775065648"/>
      </c:lineChart>
      <c:catAx>
        <c:axId val="775064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775065648"/>
        <c:crosses val="autoZero"/>
        <c:auto val="1"/>
        <c:lblAlgn val="ctr"/>
        <c:lblOffset val="100"/>
        <c:noMultiLvlLbl val="0"/>
      </c:catAx>
      <c:valAx>
        <c:axId val="775065648"/>
        <c:scaling>
          <c:orientation val="minMax"/>
          <c:max val="21000"/>
          <c:min val="0"/>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775064664"/>
        <c:crosses val="autoZero"/>
        <c:crossBetween val="between"/>
      </c:valAx>
      <c:spPr>
        <a:noFill/>
        <a:ln>
          <a:noFill/>
        </a:ln>
        <a:effectLst/>
      </c:spPr>
    </c:plotArea>
    <c:legend>
      <c:legendPos val="r"/>
      <c:layout>
        <c:manualLayout>
          <c:xMode val="edge"/>
          <c:yMode val="edge"/>
          <c:x val="8.9214004798814223E-2"/>
          <c:y val="6.180875537588356E-2"/>
          <c:w val="0.45389926199318931"/>
          <c:h val="0.3136144784083742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600"/>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4301543" cy="339884"/>
          </a:xfrm>
          <a:prstGeom prst="rect">
            <a:avLst/>
          </a:prstGeom>
        </p:spPr>
        <p:txBody>
          <a:bodyPr vert="horz" lIns="91440" tIns="45720" rIns="91440" bIns="45720" rtlCol="0"/>
          <a:lstStyle>
            <a:lvl1pPr algn="l">
              <a:defRPr sz="1200"/>
            </a:lvl1pPr>
          </a:lstStyle>
          <a:p>
            <a:endParaRPr kumimoji="1" lang="ja-JP" altLang="en-US"/>
          </a:p>
        </p:txBody>
      </p:sp>
      <p:sp>
        <p:nvSpPr>
          <p:cNvPr id="4" name="フッター プレースホルダー 3"/>
          <p:cNvSpPr>
            <a:spLocks noGrp="1"/>
          </p:cNvSpPr>
          <p:nvPr>
            <p:ph type="ftr" sz="quarter" idx="2"/>
          </p:nvPr>
        </p:nvSpPr>
        <p:spPr>
          <a:xfrm>
            <a:off x="2" y="6456611"/>
            <a:ext cx="4301543" cy="339884"/>
          </a:xfrm>
          <a:prstGeom prst="rect">
            <a:avLst/>
          </a:prstGeom>
        </p:spPr>
        <p:txBody>
          <a:bodyPr vert="horz" lIns="91440" tIns="45720" rIns="91440" bIns="45720" rtlCol="0" anchor="b"/>
          <a:lstStyle>
            <a:lvl1pPr algn="l">
              <a:defRPr sz="1200"/>
            </a:lvl1pPr>
          </a:lstStyle>
          <a:p>
            <a:endParaRPr kumimoji="1" lang="ja-JP" altLang="en-US"/>
          </a:p>
        </p:txBody>
      </p:sp>
      <p:sp>
        <p:nvSpPr>
          <p:cNvPr id="6" name="スライド番号プレースホルダー 5"/>
          <p:cNvSpPr>
            <a:spLocks noGrp="1"/>
          </p:cNvSpPr>
          <p:nvPr>
            <p:ph type="sldNum" sz="quarter" idx="3"/>
          </p:nvPr>
        </p:nvSpPr>
        <p:spPr>
          <a:xfrm>
            <a:off x="5621697" y="6456325"/>
            <a:ext cx="4302625" cy="340264"/>
          </a:xfrm>
          <a:prstGeom prst="rect">
            <a:avLst/>
          </a:prstGeom>
        </p:spPr>
        <p:txBody>
          <a:bodyPr vert="horz" lIns="91440" tIns="45720" rIns="91440" bIns="45720" rtlCol="0" anchor="b"/>
          <a:lstStyle>
            <a:lvl1pPr algn="r">
              <a:defRPr sz="1200"/>
            </a:lvl1pPr>
          </a:lstStyle>
          <a:p>
            <a:fld id="{8ACC43F5-0118-4295-B775-83FDDEC3693A}" type="slidenum">
              <a:rPr kumimoji="1" lang="ja-JP" altLang="en-US" smtClean="0"/>
              <a:t>‹#›</a:t>
            </a:fld>
            <a:endParaRPr kumimoji="1" lang="ja-JP" altLang="en-US"/>
          </a:p>
        </p:txBody>
      </p:sp>
    </p:spTree>
    <p:extLst>
      <p:ext uri="{BB962C8B-B14F-4D97-AF65-F5344CB8AC3E}">
        <p14:creationId xmlns:p14="http://schemas.microsoft.com/office/powerpoint/2010/main" val="882657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0"/>
            <a:ext cx="4301543" cy="339884"/>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5622800" y="0"/>
            <a:ext cx="4301543" cy="339884"/>
          </a:xfrm>
          <a:prstGeom prst="rect">
            <a:avLst/>
          </a:prstGeom>
        </p:spPr>
        <p:txBody>
          <a:bodyPr vert="horz" lIns="91440" tIns="45720" rIns="91440" bIns="45720" rtlCol="0"/>
          <a:lstStyle>
            <a:lvl1pPr algn="r">
              <a:defRPr sz="1200"/>
            </a:lvl1pPr>
          </a:lstStyle>
          <a:p>
            <a:fld id="{C13639B8-1374-1440-83ED-F80C2D06973C}" type="datetimeFigureOut">
              <a:rPr lang="ja-JP" altLang="en-US" smtClean="0"/>
              <a:pPr/>
              <a:t>2022/3/29</a:t>
            </a:fld>
            <a:endParaRPr lang="ja-JP" altLang="en-US"/>
          </a:p>
        </p:txBody>
      </p:sp>
      <p:sp>
        <p:nvSpPr>
          <p:cNvPr id="4" name="スライド イメージ プレースホルダ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992665" y="3228896"/>
            <a:ext cx="7941310" cy="3058954"/>
          </a:xfrm>
          <a:prstGeom prst="rect">
            <a:avLst/>
          </a:prstGeom>
        </p:spPr>
        <p:txBody>
          <a:bodyPr vert="horz" lIns="91440" tIns="45720" rIns="91440" bIns="45720" rtlCol="0">
            <a:normAutofit/>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フッター プレースホルダ 5"/>
          <p:cNvSpPr>
            <a:spLocks noGrp="1"/>
          </p:cNvSpPr>
          <p:nvPr>
            <p:ph type="ftr" sz="quarter" idx="4"/>
          </p:nvPr>
        </p:nvSpPr>
        <p:spPr>
          <a:xfrm>
            <a:off x="2" y="6456611"/>
            <a:ext cx="4301543" cy="339884"/>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5622800" y="6456611"/>
            <a:ext cx="4301543" cy="339884"/>
          </a:xfrm>
          <a:prstGeom prst="rect">
            <a:avLst/>
          </a:prstGeom>
        </p:spPr>
        <p:txBody>
          <a:bodyPr vert="horz" lIns="91440" tIns="45720" rIns="91440" bIns="45720" rtlCol="0" anchor="b"/>
          <a:lstStyle>
            <a:lvl1pPr algn="r">
              <a:defRPr sz="1200"/>
            </a:lvl1pPr>
          </a:lstStyle>
          <a:p>
            <a:fld id="{48FA4571-0CCD-4748-A1AB-501DB504CE45}" type="slidenum">
              <a:rPr lang="ja-JP" altLang="en-US" smtClean="0"/>
              <a:pPr/>
              <a:t>‹#›</a:t>
            </a:fld>
            <a:endParaRPr lang="ja-JP" altLang="en-US"/>
          </a:p>
        </p:txBody>
      </p:sp>
    </p:spTree>
    <p:extLst>
      <p:ext uri="{BB962C8B-B14F-4D97-AF65-F5344CB8AC3E}">
        <p14:creationId xmlns:p14="http://schemas.microsoft.com/office/powerpoint/2010/main" val="2169941569"/>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8FA4571-0CCD-4748-A1AB-501DB504CE45}" type="slidenum">
              <a:rPr lang="ja-JP" altLang="en-US" smtClean="0"/>
              <a:pPr/>
              <a:t>3</a:t>
            </a:fld>
            <a:endParaRPr lang="ja-JP" altLang="en-US"/>
          </a:p>
        </p:txBody>
      </p:sp>
    </p:spTree>
    <p:extLst>
      <p:ext uri="{BB962C8B-B14F-4D97-AF65-F5344CB8AC3E}">
        <p14:creationId xmlns:p14="http://schemas.microsoft.com/office/powerpoint/2010/main" val="2061674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FA4571-0CCD-4748-A1AB-501DB504CE45}" type="slidenum">
              <a:rPr lang="ja-JP" altLang="en-US" smtClean="0"/>
              <a:pPr/>
              <a:t>18</a:t>
            </a:fld>
            <a:endParaRPr lang="ja-JP" altLang="en-US"/>
          </a:p>
        </p:txBody>
      </p:sp>
    </p:spTree>
    <p:extLst>
      <p:ext uri="{BB962C8B-B14F-4D97-AF65-F5344CB8AC3E}">
        <p14:creationId xmlns:p14="http://schemas.microsoft.com/office/powerpoint/2010/main" val="2459156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FA4571-0CCD-4748-A1AB-501DB504CE45}" type="slidenum">
              <a:rPr lang="ja-JP" altLang="en-US" smtClean="0"/>
              <a:pPr/>
              <a:t>19</a:t>
            </a:fld>
            <a:endParaRPr lang="ja-JP" altLang="en-US"/>
          </a:p>
        </p:txBody>
      </p:sp>
    </p:spTree>
    <p:extLst>
      <p:ext uri="{BB962C8B-B14F-4D97-AF65-F5344CB8AC3E}">
        <p14:creationId xmlns:p14="http://schemas.microsoft.com/office/powerpoint/2010/main" val="1029917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lnSpcReduction="10000"/>
          </a:bodyPr>
          <a:lstStyle/>
          <a:p>
            <a:r>
              <a:rPr kumimoji="1" lang="en-US" altLang="ja-JP" dirty="0"/>
              <a:t>JRC</a:t>
            </a:r>
            <a:r>
              <a:rPr kumimoji="1" lang="ja-JP" altLang="en-US" dirty="0"/>
              <a:t>が提唱する「救命の連鎖」</a:t>
            </a:r>
            <a:endParaRPr kumimoji="1" lang="en-US" altLang="ja-JP" dirty="0"/>
          </a:p>
          <a:p>
            <a:endParaRPr kumimoji="1" lang="en-US" altLang="ja-JP" dirty="0"/>
          </a:p>
          <a:p>
            <a:r>
              <a:rPr kumimoji="1" lang="ja-JP" altLang="en-US" dirty="0"/>
              <a:t>心停止の予防は、心停止や呼吸停止となる可能性のある傷病を未然に防ぐこと。例えば、小児では交通事故・窒息や溺水などによる不慮の事故を防ぐことが重要となり、成人では急性冠症候群や脳卒中発症時の初期症状の気づきが重要であり、それによって心停止に至る前に医療機関で治療を開始することが可能になる。</a:t>
            </a:r>
            <a:endParaRPr kumimoji="1" lang="en-US" altLang="ja-JP" dirty="0"/>
          </a:p>
          <a:p>
            <a:r>
              <a:rPr kumimoji="1" lang="ja-JP" altLang="en-US" dirty="0"/>
              <a:t>日本では、高齢者の窒息、入浴中の事故、熱中症なども重要な原因であり、これらを予防することも重要である。また、心臓震盪を含む運動中の突然死予防も望まれる。</a:t>
            </a:r>
            <a:endParaRPr kumimoji="1" lang="en-US" altLang="ja-JP" dirty="0"/>
          </a:p>
          <a:p>
            <a:endParaRPr kumimoji="1" lang="en-US" altLang="ja-JP" dirty="0"/>
          </a:p>
          <a:p>
            <a:r>
              <a:rPr kumimoji="1" lang="ja-JP" altLang="en-US" dirty="0"/>
              <a:t>早期認識は、突然倒れた人や、反応のない人を見たら、ただちに心停止を疑うことで始まる。心停止の可能性を認識したら、大声で叫んで応援を呼び、救急通報を行って、</a:t>
            </a:r>
            <a:r>
              <a:rPr kumimoji="1" lang="en-US" altLang="ja-JP" dirty="0"/>
              <a:t>AED</a:t>
            </a:r>
            <a:r>
              <a:rPr kumimoji="1" lang="ja-JP" altLang="en-US" dirty="0"/>
              <a:t>と蘇生器材を持った専門家や救急隊が少しでも早く到着するように努める。また、救急通報により適切なアドバイスも受けられる。</a:t>
            </a:r>
            <a:endParaRPr kumimoji="1" lang="en-US" altLang="ja-JP" dirty="0"/>
          </a:p>
          <a:p>
            <a:endParaRPr kumimoji="1" lang="en-US" altLang="ja-JP" dirty="0"/>
          </a:p>
          <a:p>
            <a:r>
              <a:rPr kumimoji="1" lang="ja-JP" altLang="en-US" dirty="0"/>
              <a:t>一次救命処置は、呼吸と循環をサポートする一連の処置である。</a:t>
            </a:r>
            <a:r>
              <a:rPr kumimoji="1" lang="en-US" altLang="ja-JP" dirty="0"/>
              <a:t>BLS</a:t>
            </a:r>
            <a:r>
              <a:rPr kumimoji="1" lang="ja-JP" altLang="en-US" dirty="0" err="1"/>
              <a:t>には</a:t>
            </a:r>
            <a:r>
              <a:rPr kumimoji="1" lang="ja-JP" altLang="en-US" dirty="0"/>
              <a:t>胸骨圧迫と人工呼吸による心肺蘇生と</a:t>
            </a:r>
            <a:r>
              <a:rPr kumimoji="1" lang="en-US" altLang="ja-JP" dirty="0"/>
              <a:t>AED</a:t>
            </a:r>
            <a:r>
              <a:rPr kumimoji="1" lang="ja-JP" altLang="en-US" dirty="0"/>
              <a:t>の使用が含まれ、誰もがすぐに行える処置であるが、心停止傷病者の社会復帰に大きな役割を果たす。</a:t>
            </a:r>
            <a:endParaRPr kumimoji="1" lang="en-US" altLang="ja-JP" dirty="0"/>
          </a:p>
          <a:p>
            <a:endParaRPr kumimoji="1" lang="en-US" altLang="ja-JP" dirty="0"/>
          </a:p>
          <a:p>
            <a:r>
              <a:rPr kumimoji="1" lang="ja-JP" altLang="en-US" dirty="0"/>
              <a:t>二次救命処置は、</a:t>
            </a:r>
            <a:r>
              <a:rPr kumimoji="1" lang="en-US" altLang="ja-JP" dirty="0"/>
              <a:t>BLS</a:t>
            </a:r>
            <a:r>
              <a:rPr kumimoji="1" lang="ja-JP" altLang="en-US" dirty="0"/>
              <a:t>のみでは心拍が再開しない患者に対して、薬物や医療機器を用いて行うものである。心拍再開後は、必要に応じて専門の医療機関で集中治療を行うことで社会復帰の可能性を高めることができる。</a:t>
            </a:r>
          </a:p>
        </p:txBody>
      </p:sp>
      <p:sp>
        <p:nvSpPr>
          <p:cNvPr id="4" name="スライド番号プレースホルダー 3"/>
          <p:cNvSpPr>
            <a:spLocks noGrp="1"/>
          </p:cNvSpPr>
          <p:nvPr>
            <p:ph type="sldNum" sz="quarter" idx="10"/>
          </p:nvPr>
        </p:nvSpPr>
        <p:spPr/>
        <p:txBody>
          <a:bodyPr/>
          <a:lstStyle/>
          <a:p>
            <a:fld id="{48FA4571-0CCD-4748-A1AB-501DB504CE45}" type="slidenum">
              <a:rPr lang="ja-JP" altLang="en-US" smtClean="0"/>
              <a:pPr/>
              <a:t>20</a:t>
            </a:fld>
            <a:endParaRPr lang="ja-JP" altLang="en-US"/>
          </a:p>
        </p:txBody>
      </p:sp>
    </p:spTree>
    <p:extLst>
      <p:ext uri="{BB962C8B-B14F-4D97-AF65-F5344CB8AC3E}">
        <p14:creationId xmlns:p14="http://schemas.microsoft.com/office/powerpoint/2010/main" val="80400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FA4571-0CCD-4748-A1AB-501DB504CE45}" type="slidenum">
              <a:rPr lang="ja-JP" altLang="en-US" smtClean="0"/>
              <a:pPr/>
              <a:t>21</a:t>
            </a:fld>
            <a:endParaRPr lang="ja-JP" altLang="en-US"/>
          </a:p>
        </p:txBody>
      </p:sp>
    </p:spTree>
    <p:extLst>
      <p:ext uri="{BB962C8B-B14F-4D97-AF65-F5344CB8AC3E}">
        <p14:creationId xmlns:p14="http://schemas.microsoft.com/office/powerpoint/2010/main" val="3581262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良質な</a:t>
            </a:r>
            <a:r>
              <a:rPr kumimoji="1" lang="en-US" altLang="ja-JP" dirty="0"/>
              <a:t>CPR</a:t>
            </a:r>
            <a:r>
              <a:rPr kumimoji="1" lang="ja-JP" altLang="en-US" dirty="0"/>
              <a:t>は生命を救う。</a:t>
            </a:r>
            <a:endParaRPr kumimoji="1" lang="en-US" altLang="ja-JP" dirty="0"/>
          </a:p>
          <a:p>
            <a:endParaRPr kumimoji="1" lang="en-US" altLang="ja-JP" dirty="0"/>
          </a:p>
          <a:p>
            <a:r>
              <a:rPr kumimoji="1" lang="ja-JP" altLang="en-US" dirty="0"/>
              <a:t>特に重要だと言われているのが「胸骨圧迫」でポイントは以下の通り</a:t>
            </a:r>
            <a:endParaRPr kumimoji="1" lang="en-US" altLang="ja-JP" dirty="0"/>
          </a:p>
          <a:p>
            <a:r>
              <a:rPr kumimoji="1" lang="ja-JP" altLang="en-US" dirty="0"/>
              <a:t>❶手を置く位置</a:t>
            </a:r>
            <a:endParaRPr kumimoji="1" lang="en-US" altLang="ja-JP" dirty="0"/>
          </a:p>
          <a:p>
            <a:r>
              <a:rPr kumimoji="1" lang="ja-JP" altLang="en-US" dirty="0"/>
              <a:t>❷救助者の位置</a:t>
            </a:r>
            <a:endParaRPr kumimoji="1" lang="en-US" altLang="ja-JP" dirty="0"/>
          </a:p>
          <a:p>
            <a:r>
              <a:rPr kumimoji="1" lang="ja-JP" altLang="en-US" dirty="0"/>
              <a:t>❸傷病者の位置</a:t>
            </a:r>
            <a:endParaRPr kumimoji="1" lang="en-US" altLang="ja-JP" dirty="0"/>
          </a:p>
          <a:p>
            <a:r>
              <a:rPr kumimoji="1" lang="ja-JP" altLang="en-US" dirty="0"/>
              <a:t>❹圧迫の深さとテンポ</a:t>
            </a:r>
            <a:endParaRPr kumimoji="1" lang="en-US" altLang="ja-JP" dirty="0"/>
          </a:p>
          <a:p>
            <a:r>
              <a:rPr kumimoji="1" lang="ja-JP" altLang="en-US" dirty="0"/>
              <a:t>❺圧迫の解除</a:t>
            </a:r>
          </a:p>
        </p:txBody>
      </p:sp>
      <p:sp>
        <p:nvSpPr>
          <p:cNvPr id="4" name="スライド番号プレースホルダー 3"/>
          <p:cNvSpPr>
            <a:spLocks noGrp="1"/>
          </p:cNvSpPr>
          <p:nvPr>
            <p:ph type="sldNum" sz="quarter" idx="10"/>
          </p:nvPr>
        </p:nvSpPr>
        <p:spPr/>
        <p:txBody>
          <a:bodyPr/>
          <a:lstStyle/>
          <a:p>
            <a:fld id="{48FA4571-0CCD-4748-A1AB-501DB504CE45}" type="slidenum">
              <a:rPr lang="ja-JP" altLang="en-US" smtClean="0"/>
              <a:pPr/>
              <a:t>37</a:t>
            </a:fld>
            <a:endParaRPr lang="ja-JP" altLang="en-US"/>
          </a:p>
        </p:txBody>
      </p:sp>
    </p:spTree>
    <p:extLst>
      <p:ext uri="{BB962C8B-B14F-4D97-AF65-F5344CB8AC3E}">
        <p14:creationId xmlns:p14="http://schemas.microsoft.com/office/powerpoint/2010/main" val="1012091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69A74D-EB75-4CFF-86F1-6C1A925AC70D}" type="slidenum">
              <a:rPr lang="en-US" altLang="ja-JP">
                <a:solidFill>
                  <a:prstClr val="black"/>
                </a:solidFill>
              </a:rPr>
              <a:pPr/>
              <a:t>43</a:t>
            </a:fld>
            <a:endParaRPr lang="en-US" altLang="ja-JP">
              <a:solidFill>
                <a:prstClr val="black"/>
              </a:solidFill>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923039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69A74D-EB75-4CFF-86F1-6C1A925AC70D}" type="slidenum">
              <a:rPr lang="en-US" altLang="ja-JP">
                <a:solidFill>
                  <a:prstClr val="black"/>
                </a:solidFill>
              </a:rPr>
              <a:pPr/>
              <a:t>46</a:t>
            </a:fld>
            <a:endParaRPr lang="en-US" altLang="ja-JP">
              <a:solidFill>
                <a:prstClr val="black"/>
              </a:solidFill>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1378750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69A74D-EB75-4CFF-86F1-6C1A925AC70D}" type="slidenum">
              <a:rPr lang="en-US" altLang="ja-JP">
                <a:solidFill>
                  <a:prstClr val="black"/>
                </a:solidFill>
              </a:rPr>
              <a:pPr/>
              <a:t>47</a:t>
            </a:fld>
            <a:endParaRPr lang="en-US" altLang="ja-JP">
              <a:solidFill>
                <a:prstClr val="black"/>
              </a:solidFill>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1275932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FA4571-0CCD-4748-A1AB-501DB504CE45}" type="slidenum">
              <a:rPr lang="ja-JP" altLang="en-US" smtClean="0"/>
              <a:pPr/>
              <a:t>48</a:t>
            </a:fld>
            <a:endParaRPr lang="ja-JP" altLang="en-US"/>
          </a:p>
        </p:txBody>
      </p:sp>
    </p:spTree>
    <p:extLst>
      <p:ext uri="{BB962C8B-B14F-4D97-AF65-F5344CB8AC3E}">
        <p14:creationId xmlns:p14="http://schemas.microsoft.com/office/powerpoint/2010/main" val="400252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FA4571-0CCD-4748-A1AB-501DB504CE45}" type="slidenum">
              <a:rPr lang="ja-JP" altLang="en-US" smtClean="0"/>
              <a:pPr/>
              <a:t>50</a:t>
            </a:fld>
            <a:endParaRPr lang="ja-JP" altLang="en-US"/>
          </a:p>
        </p:txBody>
      </p:sp>
    </p:spTree>
    <p:extLst>
      <p:ext uri="{BB962C8B-B14F-4D97-AF65-F5344CB8AC3E}">
        <p14:creationId xmlns:p14="http://schemas.microsoft.com/office/powerpoint/2010/main" val="1726276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8FA4571-0CCD-4748-A1AB-501DB504CE45}" type="slidenum">
              <a:rPr lang="ja-JP" altLang="en-US" smtClean="0"/>
              <a:pPr/>
              <a:t>4</a:t>
            </a:fld>
            <a:endParaRPr lang="ja-JP" altLang="en-US"/>
          </a:p>
        </p:txBody>
      </p:sp>
    </p:spTree>
    <p:extLst>
      <p:ext uri="{BB962C8B-B14F-4D97-AF65-F5344CB8AC3E}">
        <p14:creationId xmlns:p14="http://schemas.microsoft.com/office/powerpoint/2010/main" val="773404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FA4571-0CCD-4748-A1AB-501DB504CE45}" type="slidenum">
              <a:rPr lang="ja-JP" altLang="en-US" smtClean="0"/>
              <a:pPr/>
              <a:t>51</a:t>
            </a:fld>
            <a:endParaRPr lang="ja-JP" altLang="en-US"/>
          </a:p>
        </p:txBody>
      </p:sp>
    </p:spTree>
    <p:extLst>
      <p:ext uri="{BB962C8B-B14F-4D97-AF65-F5344CB8AC3E}">
        <p14:creationId xmlns:p14="http://schemas.microsoft.com/office/powerpoint/2010/main" val="6285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FA4571-0CCD-4748-A1AB-501DB504CE45}" type="slidenum">
              <a:rPr lang="ja-JP" altLang="en-US" smtClean="0"/>
              <a:pPr/>
              <a:t>52</a:t>
            </a:fld>
            <a:endParaRPr lang="ja-JP" altLang="en-US"/>
          </a:p>
        </p:txBody>
      </p:sp>
    </p:spTree>
    <p:extLst>
      <p:ext uri="{BB962C8B-B14F-4D97-AF65-F5344CB8AC3E}">
        <p14:creationId xmlns:p14="http://schemas.microsoft.com/office/powerpoint/2010/main" val="1040868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良質な</a:t>
            </a:r>
            <a:r>
              <a:rPr kumimoji="1" lang="en-US" altLang="ja-JP" dirty="0"/>
              <a:t>CPR</a:t>
            </a:r>
            <a:r>
              <a:rPr kumimoji="1" lang="ja-JP" altLang="en-US" dirty="0"/>
              <a:t>は生命を救う。</a:t>
            </a:r>
            <a:endParaRPr kumimoji="1" lang="en-US" altLang="ja-JP" dirty="0"/>
          </a:p>
          <a:p>
            <a:endParaRPr kumimoji="1" lang="en-US" altLang="ja-JP" dirty="0"/>
          </a:p>
          <a:p>
            <a:r>
              <a:rPr kumimoji="1" lang="ja-JP" altLang="en-US" dirty="0"/>
              <a:t>特に重要だと言われているのが「胸骨圧迫」でポイントは以下の通り</a:t>
            </a:r>
            <a:endParaRPr kumimoji="1" lang="en-US" altLang="ja-JP" dirty="0"/>
          </a:p>
          <a:p>
            <a:r>
              <a:rPr kumimoji="1" lang="ja-JP" altLang="en-US" dirty="0"/>
              <a:t>❶手を置く位置</a:t>
            </a:r>
            <a:endParaRPr kumimoji="1" lang="en-US" altLang="ja-JP" dirty="0"/>
          </a:p>
          <a:p>
            <a:r>
              <a:rPr kumimoji="1" lang="ja-JP" altLang="en-US" dirty="0"/>
              <a:t>❷救助者の位置</a:t>
            </a:r>
            <a:endParaRPr kumimoji="1" lang="en-US" altLang="ja-JP" dirty="0"/>
          </a:p>
          <a:p>
            <a:r>
              <a:rPr kumimoji="1" lang="ja-JP" altLang="en-US" dirty="0"/>
              <a:t>❸傷病者の位置</a:t>
            </a:r>
            <a:endParaRPr kumimoji="1" lang="en-US" altLang="ja-JP" dirty="0"/>
          </a:p>
          <a:p>
            <a:r>
              <a:rPr kumimoji="1" lang="ja-JP" altLang="en-US" dirty="0"/>
              <a:t>❹圧迫の深さとテンポ</a:t>
            </a:r>
            <a:endParaRPr kumimoji="1" lang="en-US" altLang="ja-JP" dirty="0"/>
          </a:p>
          <a:p>
            <a:r>
              <a:rPr kumimoji="1" lang="ja-JP" altLang="en-US" dirty="0"/>
              <a:t>❺圧迫の解除</a:t>
            </a:r>
          </a:p>
        </p:txBody>
      </p:sp>
      <p:sp>
        <p:nvSpPr>
          <p:cNvPr id="4" name="スライド番号プレースホルダー 3"/>
          <p:cNvSpPr>
            <a:spLocks noGrp="1"/>
          </p:cNvSpPr>
          <p:nvPr>
            <p:ph type="sldNum" sz="quarter" idx="10"/>
          </p:nvPr>
        </p:nvSpPr>
        <p:spPr/>
        <p:txBody>
          <a:bodyPr/>
          <a:lstStyle/>
          <a:p>
            <a:fld id="{48FA4571-0CCD-4748-A1AB-501DB504CE45}" type="slidenum">
              <a:rPr lang="ja-JP" altLang="en-US" smtClean="0"/>
              <a:pPr/>
              <a:t>76</a:t>
            </a:fld>
            <a:endParaRPr lang="ja-JP" altLang="en-US"/>
          </a:p>
        </p:txBody>
      </p:sp>
    </p:spTree>
    <p:extLst>
      <p:ext uri="{BB962C8B-B14F-4D97-AF65-F5344CB8AC3E}">
        <p14:creationId xmlns:p14="http://schemas.microsoft.com/office/powerpoint/2010/main" val="1271679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良質な</a:t>
            </a:r>
            <a:r>
              <a:rPr kumimoji="1" lang="en-US" altLang="ja-JP" dirty="0"/>
              <a:t>CPR</a:t>
            </a:r>
            <a:r>
              <a:rPr kumimoji="1" lang="ja-JP" altLang="en-US" dirty="0"/>
              <a:t>は生命を救う。</a:t>
            </a:r>
            <a:endParaRPr kumimoji="1" lang="en-US" altLang="ja-JP" dirty="0"/>
          </a:p>
          <a:p>
            <a:endParaRPr kumimoji="1" lang="en-US" altLang="ja-JP" dirty="0"/>
          </a:p>
          <a:p>
            <a:r>
              <a:rPr kumimoji="1" lang="ja-JP" altLang="en-US" dirty="0"/>
              <a:t>特に重要だと言われているのが「胸骨圧迫」でポイントは以下の通り</a:t>
            </a:r>
            <a:endParaRPr kumimoji="1" lang="en-US" altLang="ja-JP" dirty="0"/>
          </a:p>
          <a:p>
            <a:r>
              <a:rPr kumimoji="1" lang="ja-JP" altLang="en-US" dirty="0"/>
              <a:t>❶手を置く位置</a:t>
            </a:r>
            <a:endParaRPr kumimoji="1" lang="en-US" altLang="ja-JP" dirty="0"/>
          </a:p>
          <a:p>
            <a:r>
              <a:rPr kumimoji="1" lang="ja-JP" altLang="en-US" dirty="0"/>
              <a:t>❷救助者の位置</a:t>
            </a:r>
            <a:endParaRPr kumimoji="1" lang="en-US" altLang="ja-JP" dirty="0"/>
          </a:p>
          <a:p>
            <a:r>
              <a:rPr kumimoji="1" lang="ja-JP" altLang="en-US" dirty="0"/>
              <a:t>❸傷病者の位置</a:t>
            </a:r>
            <a:endParaRPr kumimoji="1" lang="en-US" altLang="ja-JP" dirty="0"/>
          </a:p>
          <a:p>
            <a:r>
              <a:rPr kumimoji="1" lang="ja-JP" altLang="en-US" dirty="0"/>
              <a:t>❹圧迫の深さとテンポ</a:t>
            </a:r>
            <a:endParaRPr kumimoji="1" lang="en-US" altLang="ja-JP" dirty="0"/>
          </a:p>
          <a:p>
            <a:r>
              <a:rPr kumimoji="1" lang="ja-JP" altLang="en-US" dirty="0"/>
              <a:t>❺圧迫の解除</a:t>
            </a:r>
          </a:p>
        </p:txBody>
      </p:sp>
      <p:sp>
        <p:nvSpPr>
          <p:cNvPr id="4" name="スライド番号プレースホルダー 3"/>
          <p:cNvSpPr>
            <a:spLocks noGrp="1"/>
          </p:cNvSpPr>
          <p:nvPr>
            <p:ph type="sldNum" sz="quarter" idx="10"/>
          </p:nvPr>
        </p:nvSpPr>
        <p:spPr/>
        <p:txBody>
          <a:bodyPr/>
          <a:lstStyle/>
          <a:p>
            <a:fld id="{48FA4571-0CCD-4748-A1AB-501DB504CE45}" type="slidenum">
              <a:rPr lang="ja-JP" altLang="en-US" smtClean="0"/>
              <a:pPr/>
              <a:t>79</a:t>
            </a:fld>
            <a:endParaRPr lang="ja-JP" altLang="en-US"/>
          </a:p>
        </p:txBody>
      </p:sp>
    </p:spTree>
    <p:extLst>
      <p:ext uri="{BB962C8B-B14F-4D97-AF65-F5344CB8AC3E}">
        <p14:creationId xmlns:p14="http://schemas.microsoft.com/office/powerpoint/2010/main" val="1054603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良質な</a:t>
            </a:r>
            <a:r>
              <a:rPr kumimoji="1" lang="en-US" altLang="ja-JP" dirty="0"/>
              <a:t>CPR</a:t>
            </a:r>
            <a:r>
              <a:rPr kumimoji="1" lang="ja-JP" altLang="en-US" dirty="0"/>
              <a:t>は生命を救う。</a:t>
            </a:r>
            <a:endParaRPr kumimoji="1" lang="en-US" altLang="ja-JP" dirty="0"/>
          </a:p>
          <a:p>
            <a:endParaRPr kumimoji="1" lang="en-US" altLang="ja-JP" dirty="0"/>
          </a:p>
          <a:p>
            <a:r>
              <a:rPr kumimoji="1" lang="ja-JP" altLang="en-US" dirty="0"/>
              <a:t>特に重要だと言われているのが「胸骨圧迫」でポイントは以下の通り</a:t>
            </a:r>
            <a:endParaRPr kumimoji="1" lang="en-US" altLang="ja-JP" dirty="0"/>
          </a:p>
          <a:p>
            <a:r>
              <a:rPr kumimoji="1" lang="ja-JP" altLang="en-US" dirty="0"/>
              <a:t>❶手を置く位置</a:t>
            </a:r>
            <a:endParaRPr kumimoji="1" lang="en-US" altLang="ja-JP" dirty="0"/>
          </a:p>
          <a:p>
            <a:r>
              <a:rPr kumimoji="1" lang="ja-JP" altLang="en-US" dirty="0"/>
              <a:t>❷救助者の位置</a:t>
            </a:r>
            <a:endParaRPr kumimoji="1" lang="en-US" altLang="ja-JP" dirty="0"/>
          </a:p>
          <a:p>
            <a:r>
              <a:rPr kumimoji="1" lang="ja-JP" altLang="en-US" dirty="0"/>
              <a:t>❸傷病者の位置</a:t>
            </a:r>
            <a:endParaRPr kumimoji="1" lang="en-US" altLang="ja-JP" dirty="0"/>
          </a:p>
          <a:p>
            <a:r>
              <a:rPr kumimoji="1" lang="ja-JP" altLang="en-US" dirty="0"/>
              <a:t>❹圧迫の深さとテンポ</a:t>
            </a:r>
            <a:endParaRPr kumimoji="1" lang="en-US" altLang="ja-JP" dirty="0"/>
          </a:p>
          <a:p>
            <a:r>
              <a:rPr kumimoji="1" lang="ja-JP" altLang="en-US" dirty="0"/>
              <a:t>❺圧迫の解除</a:t>
            </a:r>
          </a:p>
        </p:txBody>
      </p:sp>
      <p:sp>
        <p:nvSpPr>
          <p:cNvPr id="4" name="スライド番号プレースホルダー 3"/>
          <p:cNvSpPr>
            <a:spLocks noGrp="1"/>
          </p:cNvSpPr>
          <p:nvPr>
            <p:ph type="sldNum" sz="quarter" idx="10"/>
          </p:nvPr>
        </p:nvSpPr>
        <p:spPr/>
        <p:txBody>
          <a:bodyPr/>
          <a:lstStyle/>
          <a:p>
            <a:fld id="{48FA4571-0CCD-4748-A1AB-501DB504CE45}" type="slidenum">
              <a:rPr lang="ja-JP" altLang="en-US" smtClean="0"/>
              <a:pPr/>
              <a:t>80</a:t>
            </a:fld>
            <a:endParaRPr lang="ja-JP" altLang="en-US"/>
          </a:p>
        </p:txBody>
      </p:sp>
    </p:spTree>
    <p:extLst>
      <p:ext uri="{BB962C8B-B14F-4D97-AF65-F5344CB8AC3E}">
        <p14:creationId xmlns:p14="http://schemas.microsoft.com/office/powerpoint/2010/main" val="641193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良質な</a:t>
            </a:r>
            <a:r>
              <a:rPr kumimoji="1" lang="en-US" altLang="ja-JP" dirty="0"/>
              <a:t>CPR</a:t>
            </a:r>
            <a:r>
              <a:rPr kumimoji="1" lang="ja-JP" altLang="en-US" dirty="0"/>
              <a:t>は生命を救う。</a:t>
            </a:r>
            <a:endParaRPr kumimoji="1" lang="en-US" altLang="ja-JP" dirty="0"/>
          </a:p>
          <a:p>
            <a:endParaRPr kumimoji="1" lang="en-US" altLang="ja-JP" dirty="0"/>
          </a:p>
          <a:p>
            <a:r>
              <a:rPr kumimoji="1" lang="ja-JP" altLang="en-US" dirty="0"/>
              <a:t>特に重要だと言われているのが「胸骨圧迫」でポイントは以下の通り</a:t>
            </a:r>
            <a:endParaRPr kumimoji="1" lang="en-US" altLang="ja-JP" dirty="0"/>
          </a:p>
          <a:p>
            <a:r>
              <a:rPr kumimoji="1" lang="ja-JP" altLang="en-US" dirty="0"/>
              <a:t>❶手を置く位置</a:t>
            </a:r>
            <a:endParaRPr kumimoji="1" lang="en-US" altLang="ja-JP" dirty="0"/>
          </a:p>
          <a:p>
            <a:r>
              <a:rPr kumimoji="1" lang="ja-JP" altLang="en-US" dirty="0"/>
              <a:t>❷救助者の位置</a:t>
            </a:r>
            <a:endParaRPr kumimoji="1" lang="en-US" altLang="ja-JP" dirty="0"/>
          </a:p>
          <a:p>
            <a:r>
              <a:rPr kumimoji="1" lang="ja-JP" altLang="en-US" dirty="0"/>
              <a:t>❸傷病者の位置</a:t>
            </a:r>
            <a:endParaRPr kumimoji="1" lang="en-US" altLang="ja-JP" dirty="0"/>
          </a:p>
          <a:p>
            <a:r>
              <a:rPr kumimoji="1" lang="ja-JP" altLang="en-US" dirty="0"/>
              <a:t>❹圧迫の深さとテンポ</a:t>
            </a:r>
            <a:endParaRPr kumimoji="1" lang="en-US" altLang="ja-JP" dirty="0"/>
          </a:p>
          <a:p>
            <a:r>
              <a:rPr kumimoji="1" lang="ja-JP" altLang="en-US" dirty="0"/>
              <a:t>❺圧迫の解除</a:t>
            </a:r>
          </a:p>
        </p:txBody>
      </p:sp>
      <p:sp>
        <p:nvSpPr>
          <p:cNvPr id="4" name="スライド番号プレースホルダー 3"/>
          <p:cNvSpPr>
            <a:spLocks noGrp="1"/>
          </p:cNvSpPr>
          <p:nvPr>
            <p:ph type="sldNum" sz="quarter" idx="10"/>
          </p:nvPr>
        </p:nvSpPr>
        <p:spPr/>
        <p:txBody>
          <a:bodyPr/>
          <a:lstStyle/>
          <a:p>
            <a:fld id="{48FA4571-0CCD-4748-A1AB-501DB504CE45}" type="slidenum">
              <a:rPr lang="ja-JP" altLang="en-US" smtClean="0"/>
              <a:pPr/>
              <a:t>81</a:t>
            </a:fld>
            <a:endParaRPr lang="ja-JP" altLang="en-US"/>
          </a:p>
        </p:txBody>
      </p:sp>
    </p:spTree>
    <p:extLst>
      <p:ext uri="{BB962C8B-B14F-4D97-AF65-F5344CB8AC3E}">
        <p14:creationId xmlns:p14="http://schemas.microsoft.com/office/powerpoint/2010/main" val="2716127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良質な</a:t>
            </a:r>
            <a:r>
              <a:rPr kumimoji="1" lang="en-US" altLang="ja-JP" dirty="0"/>
              <a:t>CPR</a:t>
            </a:r>
            <a:r>
              <a:rPr kumimoji="1" lang="ja-JP" altLang="en-US" dirty="0"/>
              <a:t>は生命を救う。</a:t>
            </a:r>
            <a:endParaRPr kumimoji="1" lang="en-US" altLang="ja-JP" dirty="0"/>
          </a:p>
          <a:p>
            <a:endParaRPr kumimoji="1" lang="en-US" altLang="ja-JP" dirty="0"/>
          </a:p>
          <a:p>
            <a:r>
              <a:rPr kumimoji="1" lang="ja-JP" altLang="en-US" dirty="0"/>
              <a:t>特に重要だと言われているのが「胸骨圧迫」でポイントは以下の通り</a:t>
            </a:r>
            <a:endParaRPr kumimoji="1" lang="en-US" altLang="ja-JP" dirty="0"/>
          </a:p>
          <a:p>
            <a:r>
              <a:rPr kumimoji="1" lang="ja-JP" altLang="en-US" dirty="0"/>
              <a:t>❶手を置く位置</a:t>
            </a:r>
            <a:endParaRPr kumimoji="1" lang="en-US" altLang="ja-JP" dirty="0"/>
          </a:p>
          <a:p>
            <a:r>
              <a:rPr kumimoji="1" lang="ja-JP" altLang="en-US" dirty="0"/>
              <a:t>❷救助者の位置</a:t>
            </a:r>
            <a:endParaRPr kumimoji="1" lang="en-US" altLang="ja-JP" dirty="0"/>
          </a:p>
          <a:p>
            <a:r>
              <a:rPr kumimoji="1" lang="ja-JP" altLang="en-US" dirty="0"/>
              <a:t>❸傷病者の位置</a:t>
            </a:r>
            <a:endParaRPr kumimoji="1" lang="en-US" altLang="ja-JP" dirty="0"/>
          </a:p>
          <a:p>
            <a:r>
              <a:rPr kumimoji="1" lang="ja-JP" altLang="en-US" dirty="0"/>
              <a:t>❹圧迫の深さとテンポ</a:t>
            </a:r>
            <a:endParaRPr kumimoji="1" lang="en-US" altLang="ja-JP" dirty="0"/>
          </a:p>
          <a:p>
            <a:r>
              <a:rPr kumimoji="1" lang="ja-JP" altLang="en-US" dirty="0"/>
              <a:t>❺圧迫の解除</a:t>
            </a:r>
          </a:p>
        </p:txBody>
      </p:sp>
      <p:sp>
        <p:nvSpPr>
          <p:cNvPr id="4" name="スライド番号プレースホルダー 3"/>
          <p:cNvSpPr>
            <a:spLocks noGrp="1"/>
          </p:cNvSpPr>
          <p:nvPr>
            <p:ph type="sldNum" sz="quarter" idx="10"/>
          </p:nvPr>
        </p:nvSpPr>
        <p:spPr/>
        <p:txBody>
          <a:bodyPr/>
          <a:lstStyle/>
          <a:p>
            <a:fld id="{48FA4571-0CCD-4748-A1AB-501DB504CE45}" type="slidenum">
              <a:rPr lang="ja-JP" altLang="en-US" smtClean="0"/>
              <a:pPr/>
              <a:t>82</a:t>
            </a:fld>
            <a:endParaRPr lang="ja-JP" altLang="en-US"/>
          </a:p>
        </p:txBody>
      </p:sp>
    </p:spTree>
    <p:extLst>
      <p:ext uri="{BB962C8B-B14F-4D97-AF65-F5344CB8AC3E}">
        <p14:creationId xmlns:p14="http://schemas.microsoft.com/office/powerpoint/2010/main" val="2249715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良質な</a:t>
            </a:r>
            <a:r>
              <a:rPr kumimoji="1" lang="en-US" altLang="ja-JP" dirty="0"/>
              <a:t>CPR</a:t>
            </a:r>
            <a:r>
              <a:rPr kumimoji="1" lang="ja-JP" altLang="en-US" dirty="0"/>
              <a:t>は生命を救う。</a:t>
            </a:r>
            <a:endParaRPr kumimoji="1" lang="en-US" altLang="ja-JP" dirty="0"/>
          </a:p>
          <a:p>
            <a:endParaRPr kumimoji="1" lang="en-US" altLang="ja-JP" dirty="0"/>
          </a:p>
          <a:p>
            <a:r>
              <a:rPr kumimoji="1" lang="ja-JP" altLang="en-US" dirty="0"/>
              <a:t>特に重要だと言われているのが「胸骨圧迫」でポイントは以下の通り</a:t>
            </a:r>
            <a:endParaRPr kumimoji="1" lang="en-US" altLang="ja-JP" dirty="0"/>
          </a:p>
          <a:p>
            <a:r>
              <a:rPr kumimoji="1" lang="ja-JP" altLang="en-US" dirty="0"/>
              <a:t>❶手を置く位置</a:t>
            </a:r>
            <a:endParaRPr kumimoji="1" lang="en-US" altLang="ja-JP" dirty="0"/>
          </a:p>
          <a:p>
            <a:r>
              <a:rPr kumimoji="1" lang="ja-JP" altLang="en-US" dirty="0"/>
              <a:t>❷救助者の位置</a:t>
            </a:r>
            <a:endParaRPr kumimoji="1" lang="en-US" altLang="ja-JP" dirty="0"/>
          </a:p>
          <a:p>
            <a:r>
              <a:rPr kumimoji="1" lang="ja-JP" altLang="en-US" dirty="0"/>
              <a:t>❸傷病者の位置</a:t>
            </a:r>
            <a:endParaRPr kumimoji="1" lang="en-US" altLang="ja-JP" dirty="0"/>
          </a:p>
          <a:p>
            <a:r>
              <a:rPr kumimoji="1" lang="ja-JP" altLang="en-US" dirty="0"/>
              <a:t>❹圧迫の深さとテンポ</a:t>
            </a:r>
            <a:endParaRPr kumimoji="1" lang="en-US" altLang="ja-JP" dirty="0"/>
          </a:p>
          <a:p>
            <a:r>
              <a:rPr kumimoji="1" lang="ja-JP" altLang="en-US" dirty="0"/>
              <a:t>❺圧迫の解除</a:t>
            </a:r>
          </a:p>
        </p:txBody>
      </p:sp>
      <p:sp>
        <p:nvSpPr>
          <p:cNvPr id="4" name="スライド番号プレースホルダー 3"/>
          <p:cNvSpPr>
            <a:spLocks noGrp="1"/>
          </p:cNvSpPr>
          <p:nvPr>
            <p:ph type="sldNum" sz="quarter" idx="10"/>
          </p:nvPr>
        </p:nvSpPr>
        <p:spPr/>
        <p:txBody>
          <a:bodyPr/>
          <a:lstStyle/>
          <a:p>
            <a:fld id="{48FA4571-0CCD-4748-A1AB-501DB504CE45}" type="slidenum">
              <a:rPr lang="ja-JP" altLang="en-US" smtClean="0"/>
              <a:pPr/>
              <a:t>88</a:t>
            </a:fld>
            <a:endParaRPr lang="ja-JP" altLang="en-US"/>
          </a:p>
        </p:txBody>
      </p:sp>
    </p:spTree>
    <p:extLst>
      <p:ext uri="{BB962C8B-B14F-4D97-AF65-F5344CB8AC3E}">
        <p14:creationId xmlns:p14="http://schemas.microsoft.com/office/powerpoint/2010/main" val="3574787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良質な</a:t>
            </a:r>
            <a:r>
              <a:rPr kumimoji="1" lang="en-US" altLang="ja-JP" dirty="0"/>
              <a:t>CPR</a:t>
            </a:r>
            <a:r>
              <a:rPr kumimoji="1" lang="ja-JP" altLang="en-US" dirty="0"/>
              <a:t>は生命を救う。</a:t>
            </a:r>
            <a:endParaRPr kumimoji="1" lang="en-US" altLang="ja-JP" dirty="0"/>
          </a:p>
          <a:p>
            <a:endParaRPr kumimoji="1" lang="en-US" altLang="ja-JP" dirty="0"/>
          </a:p>
          <a:p>
            <a:r>
              <a:rPr kumimoji="1" lang="ja-JP" altLang="en-US" dirty="0"/>
              <a:t>特に重要だと言われているのが「胸骨圧迫」でポイントは以下の通り</a:t>
            </a:r>
            <a:endParaRPr kumimoji="1" lang="en-US" altLang="ja-JP" dirty="0"/>
          </a:p>
          <a:p>
            <a:r>
              <a:rPr kumimoji="1" lang="ja-JP" altLang="en-US" dirty="0"/>
              <a:t>❶手を置く位置</a:t>
            </a:r>
            <a:endParaRPr kumimoji="1" lang="en-US" altLang="ja-JP" dirty="0"/>
          </a:p>
          <a:p>
            <a:r>
              <a:rPr kumimoji="1" lang="ja-JP" altLang="en-US" dirty="0"/>
              <a:t>❷救助者の位置</a:t>
            </a:r>
            <a:endParaRPr kumimoji="1" lang="en-US" altLang="ja-JP" dirty="0"/>
          </a:p>
          <a:p>
            <a:r>
              <a:rPr kumimoji="1" lang="ja-JP" altLang="en-US" dirty="0"/>
              <a:t>❸傷病者の位置</a:t>
            </a:r>
            <a:endParaRPr kumimoji="1" lang="en-US" altLang="ja-JP" dirty="0"/>
          </a:p>
          <a:p>
            <a:r>
              <a:rPr kumimoji="1" lang="ja-JP" altLang="en-US" dirty="0"/>
              <a:t>❹圧迫の深さとテンポ</a:t>
            </a:r>
            <a:endParaRPr kumimoji="1" lang="en-US" altLang="ja-JP" dirty="0"/>
          </a:p>
          <a:p>
            <a:r>
              <a:rPr kumimoji="1" lang="ja-JP" altLang="en-US" dirty="0"/>
              <a:t>❺圧迫の解除</a:t>
            </a:r>
          </a:p>
        </p:txBody>
      </p:sp>
      <p:sp>
        <p:nvSpPr>
          <p:cNvPr id="4" name="スライド番号プレースホルダー 3"/>
          <p:cNvSpPr>
            <a:spLocks noGrp="1"/>
          </p:cNvSpPr>
          <p:nvPr>
            <p:ph type="sldNum" sz="quarter" idx="10"/>
          </p:nvPr>
        </p:nvSpPr>
        <p:spPr/>
        <p:txBody>
          <a:bodyPr/>
          <a:lstStyle/>
          <a:p>
            <a:fld id="{48FA4571-0CCD-4748-A1AB-501DB504CE45}" type="slidenum">
              <a:rPr lang="ja-JP" altLang="en-US" smtClean="0"/>
              <a:pPr/>
              <a:t>91</a:t>
            </a:fld>
            <a:endParaRPr lang="ja-JP" altLang="en-US"/>
          </a:p>
        </p:txBody>
      </p:sp>
    </p:spTree>
    <p:extLst>
      <p:ext uri="{BB962C8B-B14F-4D97-AF65-F5344CB8AC3E}">
        <p14:creationId xmlns:p14="http://schemas.microsoft.com/office/powerpoint/2010/main" val="3203105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3"/>
          <p:cNvSpPr>
            <a:spLocks noGrp="1" noChangeArrowheads="1"/>
          </p:cNvSpPr>
          <p:nvPr>
            <p:ph type="dt" sz="quarter"/>
          </p:nvPr>
        </p:nvSpPr>
        <p:spPr>
          <a:noFill/>
        </p:spPr>
        <p:txBody>
          <a:bodyPr/>
          <a:lstStyle>
            <a:lvl1pPr>
              <a:spcBef>
                <a:spcPct val="30000"/>
              </a:spcBef>
              <a:tabLst>
                <a:tab pos="0" algn="l"/>
                <a:tab pos="947818" algn="l"/>
                <a:tab pos="1895635" algn="l"/>
                <a:tab pos="2843454" algn="l"/>
                <a:tab pos="3791272" algn="l"/>
                <a:tab pos="4739089" algn="l"/>
                <a:tab pos="5686907" algn="l"/>
                <a:tab pos="6634726" algn="l"/>
                <a:tab pos="7582543" algn="l"/>
                <a:tab pos="8530361" algn="l"/>
                <a:tab pos="9478179" algn="l"/>
                <a:tab pos="10425997" algn="l"/>
              </a:tabLst>
              <a:defRPr sz="1200">
                <a:solidFill>
                  <a:srgbClr val="000000"/>
                </a:solidFill>
                <a:latin typeface="Times New Roman" pitchFamily="18" charset="0"/>
              </a:defRPr>
            </a:lvl1pPr>
            <a:lvl2pPr marL="770103" indent="-296193">
              <a:spcBef>
                <a:spcPct val="30000"/>
              </a:spcBef>
              <a:tabLst>
                <a:tab pos="0" algn="l"/>
                <a:tab pos="947818" algn="l"/>
                <a:tab pos="1895635" algn="l"/>
                <a:tab pos="2843454" algn="l"/>
                <a:tab pos="3791272" algn="l"/>
                <a:tab pos="4739089" algn="l"/>
                <a:tab pos="5686907" algn="l"/>
                <a:tab pos="6634726" algn="l"/>
                <a:tab pos="7582543" algn="l"/>
                <a:tab pos="8530361" algn="l"/>
                <a:tab pos="9478179" algn="l"/>
                <a:tab pos="10425997" algn="l"/>
              </a:tabLst>
              <a:defRPr sz="1200">
                <a:solidFill>
                  <a:srgbClr val="000000"/>
                </a:solidFill>
                <a:latin typeface="Times New Roman" pitchFamily="18" charset="0"/>
              </a:defRPr>
            </a:lvl2pPr>
            <a:lvl3pPr marL="1184773" indent="-236955">
              <a:spcBef>
                <a:spcPct val="30000"/>
              </a:spcBef>
              <a:tabLst>
                <a:tab pos="0" algn="l"/>
                <a:tab pos="947818" algn="l"/>
                <a:tab pos="1895635" algn="l"/>
                <a:tab pos="2843454" algn="l"/>
                <a:tab pos="3791272" algn="l"/>
                <a:tab pos="4739089" algn="l"/>
                <a:tab pos="5686907" algn="l"/>
                <a:tab pos="6634726" algn="l"/>
                <a:tab pos="7582543" algn="l"/>
                <a:tab pos="8530361" algn="l"/>
                <a:tab pos="9478179" algn="l"/>
                <a:tab pos="10425997" algn="l"/>
              </a:tabLst>
              <a:defRPr sz="1200">
                <a:solidFill>
                  <a:srgbClr val="000000"/>
                </a:solidFill>
                <a:latin typeface="Times New Roman" pitchFamily="18" charset="0"/>
              </a:defRPr>
            </a:lvl3pPr>
            <a:lvl4pPr marL="1658681" indent="-236955">
              <a:spcBef>
                <a:spcPct val="30000"/>
              </a:spcBef>
              <a:tabLst>
                <a:tab pos="0" algn="l"/>
                <a:tab pos="947818" algn="l"/>
                <a:tab pos="1895635" algn="l"/>
                <a:tab pos="2843454" algn="l"/>
                <a:tab pos="3791272" algn="l"/>
                <a:tab pos="4739089" algn="l"/>
                <a:tab pos="5686907" algn="l"/>
                <a:tab pos="6634726" algn="l"/>
                <a:tab pos="7582543" algn="l"/>
                <a:tab pos="8530361" algn="l"/>
                <a:tab pos="9478179" algn="l"/>
                <a:tab pos="10425997" algn="l"/>
              </a:tabLst>
              <a:defRPr sz="1200">
                <a:solidFill>
                  <a:srgbClr val="000000"/>
                </a:solidFill>
                <a:latin typeface="Times New Roman" pitchFamily="18" charset="0"/>
              </a:defRPr>
            </a:lvl4pPr>
            <a:lvl5pPr marL="2132590" indent="-236955">
              <a:spcBef>
                <a:spcPct val="30000"/>
              </a:spcBef>
              <a:tabLst>
                <a:tab pos="0" algn="l"/>
                <a:tab pos="947818" algn="l"/>
                <a:tab pos="1895635" algn="l"/>
                <a:tab pos="2843454" algn="l"/>
                <a:tab pos="3791272" algn="l"/>
                <a:tab pos="4739089" algn="l"/>
                <a:tab pos="5686907" algn="l"/>
                <a:tab pos="6634726" algn="l"/>
                <a:tab pos="7582543" algn="l"/>
                <a:tab pos="8530361" algn="l"/>
                <a:tab pos="9478179" algn="l"/>
                <a:tab pos="10425997" algn="l"/>
              </a:tabLst>
              <a:defRPr sz="1200">
                <a:solidFill>
                  <a:srgbClr val="000000"/>
                </a:solidFill>
                <a:latin typeface="Times New Roman" pitchFamily="18" charset="0"/>
              </a:defRPr>
            </a:lvl5pPr>
            <a:lvl6pPr marL="2606499" indent="-236955" defTabSz="465682" eaLnBrk="0" fontAlgn="base" hangingPunct="0">
              <a:spcBef>
                <a:spcPct val="30000"/>
              </a:spcBef>
              <a:spcAft>
                <a:spcPct val="0"/>
              </a:spcAft>
              <a:buClr>
                <a:srgbClr val="000000"/>
              </a:buClr>
              <a:buSzPct val="100000"/>
              <a:buFont typeface="Times New Roman" pitchFamily="18" charset="0"/>
              <a:tabLst>
                <a:tab pos="0" algn="l"/>
                <a:tab pos="947818" algn="l"/>
                <a:tab pos="1895635" algn="l"/>
                <a:tab pos="2843454" algn="l"/>
                <a:tab pos="3791272" algn="l"/>
                <a:tab pos="4739089" algn="l"/>
                <a:tab pos="5686907" algn="l"/>
                <a:tab pos="6634726" algn="l"/>
                <a:tab pos="7582543" algn="l"/>
                <a:tab pos="8530361" algn="l"/>
                <a:tab pos="9478179" algn="l"/>
                <a:tab pos="10425997" algn="l"/>
              </a:tabLst>
              <a:defRPr sz="1200">
                <a:solidFill>
                  <a:srgbClr val="000000"/>
                </a:solidFill>
                <a:latin typeface="Times New Roman" pitchFamily="18" charset="0"/>
              </a:defRPr>
            </a:lvl6pPr>
            <a:lvl7pPr marL="3080408" indent="-236955" defTabSz="465682" eaLnBrk="0" fontAlgn="base" hangingPunct="0">
              <a:spcBef>
                <a:spcPct val="30000"/>
              </a:spcBef>
              <a:spcAft>
                <a:spcPct val="0"/>
              </a:spcAft>
              <a:buClr>
                <a:srgbClr val="000000"/>
              </a:buClr>
              <a:buSzPct val="100000"/>
              <a:buFont typeface="Times New Roman" pitchFamily="18" charset="0"/>
              <a:tabLst>
                <a:tab pos="0" algn="l"/>
                <a:tab pos="947818" algn="l"/>
                <a:tab pos="1895635" algn="l"/>
                <a:tab pos="2843454" algn="l"/>
                <a:tab pos="3791272" algn="l"/>
                <a:tab pos="4739089" algn="l"/>
                <a:tab pos="5686907" algn="l"/>
                <a:tab pos="6634726" algn="l"/>
                <a:tab pos="7582543" algn="l"/>
                <a:tab pos="8530361" algn="l"/>
                <a:tab pos="9478179" algn="l"/>
                <a:tab pos="10425997" algn="l"/>
              </a:tabLst>
              <a:defRPr sz="1200">
                <a:solidFill>
                  <a:srgbClr val="000000"/>
                </a:solidFill>
                <a:latin typeface="Times New Roman" pitchFamily="18" charset="0"/>
              </a:defRPr>
            </a:lvl7pPr>
            <a:lvl8pPr marL="3554317" indent="-236955" defTabSz="465682" eaLnBrk="0" fontAlgn="base" hangingPunct="0">
              <a:spcBef>
                <a:spcPct val="30000"/>
              </a:spcBef>
              <a:spcAft>
                <a:spcPct val="0"/>
              </a:spcAft>
              <a:buClr>
                <a:srgbClr val="000000"/>
              </a:buClr>
              <a:buSzPct val="100000"/>
              <a:buFont typeface="Times New Roman" pitchFamily="18" charset="0"/>
              <a:tabLst>
                <a:tab pos="0" algn="l"/>
                <a:tab pos="947818" algn="l"/>
                <a:tab pos="1895635" algn="l"/>
                <a:tab pos="2843454" algn="l"/>
                <a:tab pos="3791272" algn="l"/>
                <a:tab pos="4739089" algn="l"/>
                <a:tab pos="5686907" algn="l"/>
                <a:tab pos="6634726" algn="l"/>
                <a:tab pos="7582543" algn="l"/>
                <a:tab pos="8530361" algn="l"/>
                <a:tab pos="9478179" algn="l"/>
                <a:tab pos="10425997" algn="l"/>
              </a:tabLst>
              <a:defRPr sz="1200">
                <a:solidFill>
                  <a:srgbClr val="000000"/>
                </a:solidFill>
                <a:latin typeface="Times New Roman" pitchFamily="18" charset="0"/>
              </a:defRPr>
            </a:lvl8pPr>
            <a:lvl9pPr marL="4028227" indent="-236955" defTabSz="465682" eaLnBrk="0" fontAlgn="base" hangingPunct="0">
              <a:spcBef>
                <a:spcPct val="30000"/>
              </a:spcBef>
              <a:spcAft>
                <a:spcPct val="0"/>
              </a:spcAft>
              <a:buClr>
                <a:srgbClr val="000000"/>
              </a:buClr>
              <a:buSzPct val="100000"/>
              <a:buFont typeface="Times New Roman" pitchFamily="18" charset="0"/>
              <a:tabLst>
                <a:tab pos="0" algn="l"/>
                <a:tab pos="947818" algn="l"/>
                <a:tab pos="1895635" algn="l"/>
                <a:tab pos="2843454" algn="l"/>
                <a:tab pos="3791272" algn="l"/>
                <a:tab pos="4739089" algn="l"/>
                <a:tab pos="5686907" algn="l"/>
                <a:tab pos="6634726" algn="l"/>
                <a:tab pos="7582543" algn="l"/>
                <a:tab pos="8530361" algn="l"/>
                <a:tab pos="9478179" algn="l"/>
                <a:tab pos="10425997" algn="l"/>
              </a:tabLst>
              <a:defRPr sz="1200">
                <a:solidFill>
                  <a:srgbClr val="000000"/>
                </a:solidFill>
                <a:latin typeface="Times New Roman" pitchFamily="18" charset="0"/>
              </a:defRPr>
            </a:lvl9pPr>
          </a:lstStyle>
          <a:p>
            <a:pPr>
              <a:spcBef>
                <a:spcPct val="0"/>
              </a:spcBef>
            </a:pPr>
            <a:fld id="{A47FD655-B747-4AC0-9CB8-5C935B9EC86A}" type="datetime1">
              <a:rPr lang="ja-JP" altLang="en-US" smtClean="0"/>
              <a:pPr>
                <a:spcBef>
                  <a:spcPct val="0"/>
                </a:spcBef>
              </a:pPr>
              <a:t>2022/3/29</a:t>
            </a:fld>
            <a:endParaRPr lang="en-GB" altLang="ja-JP"/>
          </a:p>
        </p:txBody>
      </p:sp>
      <p:sp>
        <p:nvSpPr>
          <p:cNvPr id="34819" name="Rectangle 7"/>
          <p:cNvSpPr>
            <a:spLocks noGrp="1" noChangeArrowheads="1"/>
          </p:cNvSpPr>
          <p:nvPr>
            <p:ph type="sldNum" sz="quarter"/>
          </p:nvPr>
        </p:nvSpPr>
        <p:spPr>
          <a:noFill/>
        </p:spPr>
        <p:txBody>
          <a:bodyPr/>
          <a:lstStyle>
            <a:lvl1pPr>
              <a:spcBef>
                <a:spcPct val="30000"/>
              </a:spcBef>
              <a:tabLst>
                <a:tab pos="0" algn="l"/>
                <a:tab pos="947818" algn="l"/>
                <a:tab pos="1895635" algn="l"/>
                <a:tab pos="2843454" algn="l"/>
                <a:tab pos="3791272" algn="l"/>
                <a:tab pos="4739089" algn="l"/>
                <a:tab pos="5686907" algn="l"/>
                <a:tab pos="6634726" algn="l"/>
                <a:tab pos="7582543" algn="l"/>
                <a:tab pos="8530361" algn="l"/>
                <a:tab pos="9478179" algn="l"/>
                <a:tab pos="10425997" algn="l"/>
              </a:tabLst>
              <a:defRPr sz="1200">
                <a:solidFill>
                  <a:srgbClr val="000000"/>
                </a:solidFill>
                <a:latin typeface="Times New Roman" pitchFamily="18" charset="0"/>
              </a:defRPr>
            </a:lvl1pPr>
            <a:lvl2pPr marL="770103" indent="-296193">
              <a:spcBef>
                <a:spcPct val="30000"/>
              </a:spcBef>
              <a:tabLst>
                <a:tab pos="0" algn="l"/>
                <a:tab pos="947818" algn="l"/>
                <a:tab pos="1895635" algn="l"/>
                <a:tab pos="2843454" algn="l"/>
                <a:tab pos="3791272" algn="l"/>
                <a:tab pos="4739089" algn="l"/>
                <a:tab pos="5686907" algn="l"/>
                <a:tab pos="6634726" algn="l"/>
                <a:tab pos="7582543" algn="l"/>
                <a:tab pos="8530361" algn="l"/>
                <a:tab pos="9478179" algn="l"/>
                <a:tab pos="10425997" algn="l"/>
              </a:tabLst>
              <a:defRPr sz="1200">
                <a:solidFill>
                  <a:srgbClr val="000000"/>
                </a:solidFill>
                <a:latin typeface="Times New Roman" pitchFamily="18" charset="0"/>
              </a:defRPr>
            </a:lvl2pPr>
            <a:lvl3pPr marL="1184773" indent="-236955">
              <a:spcBef>
                <a:spcPct val="30000"/>
              </a:spcBef>
              <a:tabLst>
                <a:tab pos="0" algn="l"/>
                <a:tab pos="947818" algn="l"/>
                <a:tab pos="1895635" algn="l"/>
                <a:tab pos="2843454" algn="l"/>
                <a:tab pos="3791272" algn="l"/>
                <a:tab pos="4739089" algn="l"/>
                <a:tab pos="5686907" algn="l"/>
                <a:tab pos="6634726" algn="l"/>
                <a:tab pos="7582543" algn="l"/>
                <a:tab pos="8530361" algn="l"/>
                <a:tab pos="9478179" algn="l"/>
                <a:tab pos="10425997" algn="l"/>
              </a:tabLst>
              <a:defRPr sz="1200">
                <a:solidFill>
                  <a:srgbClr val="000000"/>
                </a:solidFill>
                <a:latin typeface="Times New Roman" pitchFamily="18" charset="0"/>
              </a:defRPr>
            </a:lvl3pPr>
            <a:lvl4pPr marL="1658681" indent="-236955">
              <a:spcBef>
                <a:spcPct val="30000"/>
              </a:spcBef>
              <a:tabLst>
                <a:tab pos="0" algn="l"/>
                <a:tab pos="947818" algn="l"/>
                <a:tab pos="1895635" algn="l"/>
                <a:tab pos="2843454" algn="l"/>
                <a:tab pos="3791272" algn="l"/>
                <a:tab pos="4739089" algn="l"/>
                <a:tab pos="5686907" algn="l"/>
                <a:tab pos="6634726" algn="l"/>
                <a:tab pos="7582543" algn="l"/>
                <a:tab pos="8530361" algn="l"/>
                <a:tab pos="9478179" algn="l"/>
                <a:tab pos="10425997" algn="l"/>
              </a:tabLst>
              <a:defRPr sz="1200">
                <a:solidFill>
                  <a:srgbClr val="000000"/>
                </a:solidFill>
                <a:latin typeface="Times New Roman" pitchFamily="18" charset="0"/>
              </a:defRPr>
            </a:lvl4pPr>
            <a:lvl5pPr marL="2132590" indent="-236955">
              <a:spcBef>
                <a:spcPct val="30000"/>
              </a:spcBef>
              <a:tabLst>
                <a:tab pos="0" algn="l"/>
                <a:tab pos="947818" algn="l"/>
                <a:tab pos="1895635" algn="l"/>
                <a:tab pos="2843454" algn="l"/>
                <a:tab pos="3791272" algn="l"/>
                <a:tab pos="4739089" algn="l"/>
                <a:tab pos="5686907" algn="l"/>
                <a:tab pos="6634726" algn="l"/>
                <a:tab pos="7582543" algn="l"/>
                <a:tab pos="8530361" algn="l"/>
                <a:tab pos="9478179" algn="l"/>
                <a:tab pos="10425997" algn="l"/>
              </a:tabLst>
              <a:defRPr sz="1200">
                <a:solidFill>
                  <a:srgbClr val="000000"/>
                </a:solidFill>
                <a:latin typeface="Times New Roman" pitchFamily="18" charset="0"/>
              </a:defRPr>
            </a:lvl5pPr>
            <a:lvl6pPr marL="2606499" indent="-236955" defTabSz="465682" eaLnBrk="0" fontAlgn="base" hangingPunct="0">
              <a:spcBef>
                <a:spcPct val="30000"/>
              </a:spcBef>
              <a:spcAft>
                <a:spcPct val="0"/>
              </a:spcAft>
              <a:buClr>
                <a:srgbClr val="000000"/>
              </a:buClr>
              <a:buSzPct val="100000"/>
              <a:buFont typeface="Times New Roman" pitchFamily="18" charset="0"/>
              <a:tabLst>
                <a:tab pos="0" algn="l"/>
                <a:tab pos="947818" algn="l"/>
                <a:tab pos="1895635" algn="l"/>
                <a:tab pos="2843454" algn="l"/>
                <a:tab pos="3791272" algn="l"/>
                <a:tab pos="4739089" algn="l"/>
                <a:tab pos="5686907" algn="l"/>
                <a:tab pos="6634726" algn="l"/>
                <a:tab pos="7582543" algn="l"/>
                <a:tab pos="8530361" algn="l"/>
                <a:tab pos="9478179" algn="l"/>
                <a:tab pos="10425997" algn="l"/>
              </a:tabLst>
              <a:defRPr sz="1200">
                <a:solidFill>
                  <a:srgbClr val="000000"/>
                </a:solidFill>
                <a:latin typeface="Times New Roman" pitchFamily="18" charset="0"/>
              </a:defRPr>
            </a:lvl6pPr>
            <a:lvl7pPr marL="3080408" indent="-236955" defTabSz="465682" eaLnBrk="0" fontAlgn="base" hangingPunct="0">
              <a:spcBef>
                <a:spcPct val="30000"/>
              </a:spcBef>
              <a:spcAft>
                <a:spcPct val="0"/>
              </a:spcAft>
              <a:buClr>
                <a:srgbClr val="000000"/>
              </a:buClr>
              <a:buSzPct val="100000"/>
              <a:buFont typeface="Times New Roman" pitchFamily="18" charset="0"/>
              <a:tabLst>
                <a:tab pos="0" algn="l"/>
                <a:tab pos="947818" algn="l"/>
                <a:tab pos="1895635" algn="l"/>
                <a:tab pos="2843454" algn="l"/>
                <a:tab pos="3791272" algn="l"/>
                <a:tab pos="4739089" algn="l"/>
                <a:tab pos="5686907" algn="l"/>
                <a:tab pos="6634726" algn="l"/>
                <a:tab pos="7582543" algn="l"/>
                <a:tab pos="8530361" algn="l"/>
                <a:tab pos="9478179" algn="l"/>
                <a:tab pos="10425997" algn="l"/>
              </a:tabLst>
              <a:defRPr sz="1200">
                <a:solidFill>
                  <a:srgbClr val="000000"/>
                </a:solidFill>
                <a:latin typeface="Times New Roman" pitchFamily="18" charset="0"/>
              </a:defRPr>
            </a:lvl7pPr>
            <a:lvl8pPr marL="3554317" indent="-236955" defTabSz="465682" eaLnBrk="0" fontAlgn="base" hangingPunct="0">
              <a:spcBef>
                <a:spcPct val="30000"/>
              </a:spcBef>
              <a:spcAft>
                <a:spcPct val="0"/>
              </a:spcAft>
              <a:buClr>
                <a:srgbClr val="000000"/>
              </a:buClr>
              <a:buSzPct val="100000"/>
              <a:buFont typeface="Times New Roman" pitchFamily="18" charset="0"/>
              <a:tabLst>
                <a:tab pos="0" algn="l"/>
                <a:tab pos="947818" algn="l"/>
                <a:tab pos="1895635" algn="l"/>
                <a:tab pos="2843454" algn="l"/>
                <a:tab pos="3791272" algn="l"/>
                <a:tab pos="4739089" algn="l"/>
                <a:tab pos="5686907" algn="l"/>
                <a:tab pos="6634726" algn="l"/>
                <a:tab pos="7582543" algn="l"/>
                <a:tab pos="8530361" algn="l"/>
                <a:tab pos="9478179" algn="l"/>
                <a:tab pos="10425997" algn="l"/>
              </a:tabLst>
              <a:defRPr sz="1200">
                <a:solidFill>
                  <a:srgbClr val="000000"/>
                </a:solidFill>
                <a:latin typeface="Times New Roman" pitchFamily="18" charset="0"/>
              </a:defRPr>
            </a:lvl8pPr>
            <a:lvl9pPr marL="4028227" indent="-236955" defTabSz="465682" eaLnBrk="0" fontAlgn="base" hangingPunct="0">
              <a:spcBef>
                <a:spcPct val="30000"/>
              </a:spcBef>
              <a:spcAft>
                <a:spcPct val="0"/>
              </a:spcAft>
              <a:buClr>
                <a:srgbClr val="000000"/>
              </a:buClr>
              <a:buSzPct val="100000"/>
              <a:buFont typeface="Times New Roman" pitchFamily="18" charset="0"/>
              <a:tabLst>
                <a:tab pos="0" algn="l"/>
                <a:tab pos="947818" algn="l"/>
                <a:tab pos="1895635" algn="l"/>
                <a:tab pos="2843454" algn="l"/>
                <a:tab pos="3791272" algn="l"/>
                <a:tab pos="4739089" algn="l"/>
                <a:tab pos="5686907" algn="l"/>
                <a:tab pos="6634726" algn="l"/>
                <a:tab pos="7582543" algn="l"/>
                <a:tab pos="8530361" algn="l"/>
                <a:tab pos="9478179" algn="l"/>
                <a:tab pos="10425997" algn="l"/>
              </a:tabLst>
              <a:defRPr sz="1200">
                <a:solidFill>
                  <a:srgbClr val="000000"/>
                </a:solidFill>
                <a:latin typeface="Times New Roman" pitchFamily="18" charset="0"/>
              </a:defRPr>
            </a:lvl9pPr>
          </a:lstStyle>
          <a:p>
            <a:pPr>
              <a:spcBef>
                <a:spcPct val="0"/>
              </a:spcBef>
            </a:pPr>
            <a:fld id="{85698E9D-AD19-46BE-8AB8-59EA1E39591F}" type="slidenum">
              <a:rPr lang="ja-JP" altLang="en-GB" smtClean="0"/>
              <a:pPr>
                <a:spcBef>
                  <a:spcPct val="0"/>
                </a:spcBef>
              </a:pPr>
              <a:t>7</a:t>
            </a:fld>
            <a:endParaRPr lang="en-GB" altLang="ja-JP"/>
          </a:p>
        </p:txBody>
      </p:sp>
      <p:sp>
        <p:nvSpPr>
          <p:cNvPr id="34820" name="Text Box 2"/>
          <p:cNvSpPr txBox="1">
            <a:spLocks noChangeArrowheads="1"/>
          </p:cNvSpPr>
          <p:nvPr/>
        </p:nvSpPr>
        <p:spPr bwMode="auto">
          <a:xfrm>
            <a:off x="969566" y="783503"/>
            <a:ext cx="5194816" cy="383900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55" tIns="45727" rIns="91455" bIns="45727" anchor="ctr"/>
          <a:lstStyle>
            <a:lvl1pPr>
              <a:spcBef>
                <a:spcPct val="30000"/>
              </a:spcBef>
              <a:defRPr sz="1200">
                <a:solidFill>
                  <a:srgbClr val="000000"/>
                </a:solidFill>
                <a:latin typeface="Times New Roman" pitchFamily="18" charset="0"/>
              </a:defRPr>
            </a:lvl1pPr>
            <a:lvl2pPr marL="742950" indent="-285750">
              <a:spcBef>
                <a:spcPct val="30000"/>
              </a:spcBef>
              <a:defRPr sz="1200">
                <a:solidFill>
                  <a:srgbClr val="000000"/>
                </a:solidFill>
                <a:latin typeface="Times New Roman" pitchFamily="18" charset="0"/>
              </a:defRPr>
            </a:lvl2pPr>
            <a:lvl3pPr marL="1143000" indent="-228600">
              <a:spcBef>
                <a:spcPct val="30000"/>
              </a:spcBef>
              <a:defRPr sz="1200">
                <a:solidFill>
                  <a:srgbClr val="000000"/>
                </a:solidFill>
                <a:latin typeface="Times New Roman" pitchFamily="18" charset="0"/>
              </a:defRPr>
            </a:lvl3pPr>
            <a:lvl4pPr marL="1600200" indent="-228600">
              <a:spcBef>
                <a:spcPct val="30000"/>
              </a:spcBef>
              <a:defRPr sz="1200">
                <a:solidFill>
                  <a:srgbClr val="000000"/>
                </a:solidFill>
                <a:latin typeface="Times New Roman" pitchFamily="18" charset="0"/>
              </a:defRPr>
            </a:lvl4pPr>
            <a:lvl5pPr marL="2057400" indent="-228600">
              <a:spcBef>
                <a:spcPct val="30000"/>
              </a:spcBef>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spcBef>
                <a:spcPct val="0"/>
              </a:spcBef>
            </a:pPr>
            <a:endParaRPr lang="ja-JP" altLang="en-US" sz="2500">
              <a:solidFill>
                <a:schemeClr val="bg1"/>
              </a:solidFill>
            </a:endParaRPr>
          </a:p>
        </p:txBody>
      </p:sp>
      <p:sp>
        <p:nvSpPr>
          <p:cNvPr id="34821" name="Rectangle 3"/>
          <p:cNvSpPr>
            <a:spLocks noGrp="1" noChangeArrowheads="1"/>
          </p:cNvSpPr>
          <p:nvPr>
            <p:ph type="body"/>
          </p:nvPr>
        </p:nvSpPr>
        <p:spPr>
          <a:xfrm>
            <a:off x="972886" y="4854776"/>
            <a:ext cx="5186514" cy="276435"/>
          </a:xfrm>
          <a:noFill/>
          <a:extLst>
            <a:ext uri="{91240B29-F687-4F45-9708-019B960494DF}">
              <a14:hiddenLine xmlns:a14="http://schemas.microsoft.com/office/drawing/2010/main" w="9525">
                <a:solidFill>
                  <a:srgbClr val="000000"/>
                </a:solidFill>
                <a:miter lim="800000"/>
                <a:headEnd/>
                <a:tailEnd/>
              </a14:hiddenLine>
            </a:ext>
          </a:extLst>
        </p:spPr>
        <p:txBody>
          <a:bodyPr lIns="95514" tIns="47757" rIns="95514" bIns="47757">
            <a:spAutoFit/>
          </a:bodyPr>
          <a:lstStyle/>
          <a:p>
            <a:pPr lvl="4">
              <a:lnSpc>
                <a:spcPct val="95000"/>
              </a:lnSpc>
              <a:spcBef>
                <a:spcPts val="454"/>
              </a:spcBef>
              <a:tabLst>
                <a:tab pos="236955" algn="l"/>
                <a:tab pos="1184773" algn="l"/>
                <a:tab pos="2132590" algn="l"/>
                <a:tab pos="3080408" algn="l"/>
                <a:tab pos="4028227" algn="l"/>
                <a:tab pos="4976044" algn="l"/>
                <a:tab pos="5923862" algn="l"/>
                <a:tab pos="6871680" algn="l"/>
                <a:tab pos="7819497" algn="l"/>
                <a:tab pos="8767316" algn="l"/>
                <a:tab pos="9715134" algn="l"/>
                <a:tab pos="10662951" algn="l"/>
              </a:tabLst>
            </a:pPr>
            <a:endParaRPr lang="ja-JP" altLang="en-US">
              <a:ea typeface="ＭＳ Ｐ明朝" pitchFamily="18"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FA4571-0CCD-4748-A1AB-501DB504CE45}" type="slidenum">
              <a:rPr lang="ja-JP" altLang="en-US" smtClean="0"/>
              <a:pPr/>
              <a:t>8</a:t>
            </a:fld>
            <a:endParaRPr lang="ja-JP" altLang="en-US"/>
          </a:p>
        </p:txBody>
      </p:sp>
    </p:spTree>
    <p:extLst>
      <p:ext uri="{BB962C8B-B14F-4D97-AF65-F5344CB8AC3E}">
        <p14:creationId xmlns:p14="http://schemas.microsoft.com/office/powerpoint/2010/main" val="870296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8FA4571-0CCD-4748-A1AB-501DB504CE45}" type="slidenum">
              <a:rPr lang="ja-JP" altLang="en-US" smtClean="0"/>
              <a:pPr/>
              <a:t>11</a:t>
            </a:fld>
            <a:endParaRPr lang="ja-JP" altLang="en-US"/>
          </a:p>
        </p:txBody>
      </p:sp>
    </p:spTree>
    <p:extLst>
      <p:ext uri="{BB962C8B-B14F-4D97-AF65-F5344CB8AC3E}">
        <p14:creationId xmlns:p14="http://schemas.microsoft.com/office/powerpoint/2010/main" val="3254943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2654796-B08B-4610-8596-DCFB0D0F4044}" type="slidenum">
              <a:rPr lang="ja-JP" altLang="en-GB"/>
              <a:pPr/>
              <a:t>12</a:t>
            </a:fld>
            <a:endParaRPr lang="en-GB" altLang="ja-JP"/>
          </a:p>
        </p:txBody>
      </p:sp>
      <p:sp>
        <p:nvSpPr>
          <p:cNvPr id="101378" name="Text Box 2"/>
          <p:cNvSpPr txBox="1">
            <a:spLocks noChangeArrowheads="1"/>
          </p:cNvSpPr>
          <p:nvPr/>
        </p:nvSpPr>
        <p:spPr bwMode="auto">
          <a:xfrm>
            <a:off x="1249327" y="524430"/>
            <a:ext cx="6684197" cy="2572149"/>
          </a:xfrm>
          <a:prstGeom prst="rect">
            <a:avLst/>
          </a:prstGeom>
          <a:solidFill>
            <a:srgbClr val="FFFFFF"/>
          </a:solidFill>
          <a:ln w="9525">
            <a:solidFill>
              <a:srgbClr val="000000"/>
            </a:solidFill>
            <a:miter lim="800000"/>
            <a:headEnd/>
            <a:tailEnd/>
          </a:ln>
          <a:effectLst/>
        </p:spPr>
        <p:txBody>
          <a:bodyPr wrap="none" lIns="88642" tIns="44321" rIns="88642" bIns="44321" anchor="ctr"/>
          <a:lstStyle/>
          <a:p>
            <a:endParaRPr lang="ja-JP" altLang="en-US"/>
          </a:p>
        </p:txBody>
      </p:sp>
      <p:sp>
        <p:nvSpPr>
          <p:cNvPr id="101379" name="Rectangle 3"/>
          <p:cNvSpPr txBox="1">
            <a:spLocks noGrp="1" noChangeArrowheads="1"/>
          </p:cNvSpPr>
          <p:nvPr>
            <p:ph type="body"/>
          </p:nvPr>
        </p:nvSpPr>
        <p:spPr>
          <a:xfrm>
            <a:off x="1253417" y="3252950"/>
            <a:ext cx="6673975" cy="268929"/>
          </a:xfrm>
          <a:noFill/>
          <a:ln/>
        </p:spPr>
        <p:txBody>
          <a:bodyPr lIns="92592" tIns="46296" rIns="92592" bIns="46296">
            <a:spAutoFit/>
          </a:bodyPr>
          <a:lstStyle/>
          <a:p>
            <a:pPr lvl="4">
              <a:lnSpc>
                <a:spcPct val="95000"/>
              </a:lnSpc>
              <a:spcBef>
                <a:spcPts val="436"/>
              </a:spcBef>
              <a:tabLst>
                <a:tab pos="221605" algn="l"/>
                <a:tab pos="1108024" algn="l"/>
                <a:tab pos="1994444" algn="l"/>
                <a:tab pos="2880863" algn="l"/>
                <a:tab pos="3767282" algn="l"/>
                <a:tab pos="4653702" algn="l"/>
                <a:tab pos="5540121" algn="l"/>
                <a:tab pos="6426540" algn="l"/>
                <a:tab pos="7312960" algn="l"/>
                <a:tab pos="8199379" algn="l"/>
                <a:tab pos="9085798" algn="l"/>
                <a:tab pos="9972218" algn="l"/>
              </a:tabLst>
            </a:pPr>
            <a:endParaRPr lang="ja-JP" altLang="en-US">
              <a:ea typeface="ＭＳ Ｐ明朝" pitchFamily="18" charset="-128"/>
            </a:endParaRPr>
          </a:p>
        </p:txBody>
      </p:sp>
    </p:spTree>
    <p:extLst>
      <p:ext uri="{BB962C8B-B14F-4D97-AF65-F5344CB8AC3E}">
        <p14:creationId xmlns:p14="http://schemas.microsoft.com/office/powerpoint/2010/main" val="1951126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2654796-B08B-4610-8596-DCFB0D0F4044}" type="slidenum">
              <a:rPr lang="ja-JP" altLang="en-GB"/>
              <a:pPr/>
              <a:t>13</a:t>
            </a:fld>
            <a:endParaRPr lang="en-GB" altLang="ja-JP"/>
          </a:p>
        </p:txBody>
      </p:sp>
      <p:sp>
        <p:nvSpPr>
          <p:cNvPr id="101378" name="Text Box 2"/>
          <p:cNvSpPr txBox="1">
            <a:spLocks noChangeArrowheads="1"/>
          </p:cNvSpPr>
          <p:nvPr/>
        </p:nvSpPr>
        <p:spPr bwMode="auto">
          <a:xfrm>
            <a:off x="1249327" y="524430"/>
            <a:ext cx="6684197" cy="2572149"/>
          </a:xfrm>
          <a:prstGeom prst="rect">
            <a:avLst/>
          </a:prstGeom>
          <a:solidFill>
            <a:srgbClr val="FFFFFF"/>
          </a:solidFill>
          <a:ln w="9525">
            <a:solidFill>
              <a:srgbClr val="000000"/>
            </a:solidFill>
            <a:miter lim="800000"/>
            <a:headEnd/>
            <a:tailEnd/>
          </a:ln>
          <a:effectLst/>
        </p:spPr>
        <p:txBody>
          <a:bodyPr wrap="none" lIns="88642" tIns="44321" rIns="88642" bIns="44321" anchor="ctr"/>
          <a:lstStyle/>
          <a:p>
            <a:endParaRPr lang="ja-JP" altLang="en-US"/>
          </a:p>
        </p:txBody>
      </p:sp>
      <p:sp>
        <p:nvSpPr>
          <p:cNvPr id="101379" name="Rectangle 3"/>
          <p:cNvSpPr txBox="1">
            <a:spLocks noGrp="1" noChangeArrowheads="1"/>
          </p:cNvSpPr>
          <p:nvPr>
            <p:ph type="body"/>
          </p:nvPr>
        </p:nvSpPr>
        <p:spPr>
          <a:xfrm>
            <a:off x="1253417" y="3252950"/>
            <a:ext cx="6673975" cy="268929"/>
          </a:xfrm>
          <a:noFill/>
          <a:ln/>
        </p:spPr>
        <p:txBody>
          <a:bodyPr lIns="92592" tIns="46296" rIns="92592" bIns="46296">
            <a:spAutoFit/>
          </a:bodyPr>
          <a:lstStyle/>
          <a:p>
            <a:pPr lvl="4">
              <a:lnSpc>
                <a:spcPct val="95000"/>
              </a:lnSpc>
              <a:spcBef>
                <a:spcPts val="436"/>
              </a:spcBef>
              <a:tabLst>
                <a:tab pos="221605" algn="l"/>
                <a:tab pos="1108024" algn="l"/>
                <a:tab pos="1994444" algn="l"/>
                <a:tab pos="2880863" algn="l"/>
                <a:tab pos="3767282" algn="l"/>
                <a:tab pos="4653702" algn="l"/>
                <a:tab pos="5540121" algn="l"/>
                <a:tab pos="6426540" algn="l"/>
                <a:tab pos="7312960" algn="l"/>
                <a:tab pos="8199379" algn="l"/>
                <a:tab pos="9085798" algn="l"/>
                <a:tab pos="9972218" algn="l"/>
              </a:tabLst>
            </a:pPr>
            <a:endParaRPr lang="ja-JP" altLang="en-US">
              <a:ea typeface="ＭＳ Ｐ明朝" pitchFamily="18" charset="-128"/>
            </a:endParaRPr>
          </a:p>
        </p:txBody>
      </p:sp>
    </p:spTree>
    <p:extLst>
      <p:ext uri="{BB962C8B-B14F-4D97-AF65-F5344CB8AC3E}">
        <p14:creationId xmlns:p14="http://schemas.microsoft.com/office/powerpoint/2010/main" val="3954747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2654796-B08B-4610-8596-DCFB0D0F4044}" type="slidenum">
              <a:rPr lang="ja-JP" altLang="en-GB"/>
              <a:pPr/>
              <a:t>14</a:t>
            </a:fld>
            <a:endParaRPr lang="en-GB" altLang="ja-JP"/>
          </a:p>
        </p:txBody>
      </p:sp>
      <p:sp>
        <p:nvSpPr>
          <p:cNvPr id="101378" name="Text Box 2"/>
          <p:cNvSpPr txBox="1">
            <a:spLocks noChangeArrowheads="1"/>
          </p:cNvSpPr>
          <p:nvPr/>
        </p:nvSpPr>
        <p:spPr bwMode="auto">
          <a:xfrm>
            <a:off x="1249327" y="524430"/>
            <a:ext cx="6684197" cy="2572149"/>
          </a:xfrm>
          <a:prstGeom prst="rect">
            <a:avLst/>
          </a:prstGeom>
          <a:solidFill>
            <a:srgbClr val="FFFFFF"/>
          </a:solidFill>
          <a:ln w="9525">
            <a:solidFill>
              <a:srgbClr val="000000"/>
            </a:solidFill>
            <a:miter lim="800000"/>
            <a:headEnd/>
            <a:tailEnd/>
          </a:ln>
          <a:effectLst/>
        </p:spPr>
        <p:txBody>
          <a:bodyPr wrap="none" lIns="88642" tIns="44321" rIns="88642" bIns="44321" anchor="ctr"/>
          <a:lstStyle/>
          <a:p>
            <a:endParaRPr lang="ja-JP" altLang="en-US"/>
          </a:p>
        </p:txBody>
      </p:sp>
      <p:sp>
        <p:nvSpPr>
          <p:cNvPr id="101379" name="Rectangle 3"/>
          <p:cNvSpPr txBox="1">
            <a:spLocks noGrp="1" noChangeArrowheads="1"/>
          </p:cNvSpPr>
          <p:nvPr>
            <p:ph type="body"/>
          </p:nvPr>
        </p:nvSpPr>
        <p:spPr>
          <a:xfrm>
            <a:off x="1253417" y="3252950"/>
            <a:ext cx="6673975" cy="268929"/>
          </a:xfrm>
          <a:noFill/>
          <a:ln/>
        </p:spPr>
        <p:txBody>
          <a:bodyPr lIns="92592" tIns="46296" rIns="92592" bIns="46296">
            <a:spAutoFit/>
          </a:bodyPr>
          <a:lstStyle/>
          <a:p>
            <a:pPr lvl="4">
              <a:lnSpc>
                <a:spcPct val="95000"/>
              </a:lnSpc>
              <a:spcBef>
                <a:spcPts val="436"/>
              </a:spcBef>
              <a:tabLst>
                <a:tab pos="221605" algn="l"/>
                <a:tab pos="1108024" algn="l"/>
                <a:tab pos="1994444" algn="l"/>
                <a:tab pos="2880863" algn="l"/>
                <a:tab pos="3767282" algn="l"/>
                <a:tab pos="4653702" algn="l"/>
                <a:tab pos="5540121" algn="l"/>
                <a:tab pos="6426540" algn="l"/>
                <a:tab pos="7312960" algn="l"/>
                <a:tab pos="8199379" algn="l"/>
                <a:tab pos="9085798" algn="l"/>
                <a:tab pos="9972218" algn="l"/>
              </a:tabLst>
            </a:pPr>
            <a:endParaRPr lang="ja-JP" altLang="en-US">
              <a:ea typeface="ＭＳ Ｐ明朝" pitchFamily="18" charset="-128"/>
            </a:endParaRPr>
          </a:p>
        </p:txBody>
      </p:sp>
    </p:spTree>
    <p:extLst>
      <p:ext uri="{BB962C8B-B14F-4D97-AF65-F5344CB8AC3E}">
        <p14:creationId xmlns:p14="http://schemas.microsoft.com/office/powerpoint/2010/main" val="3269297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FA4571-0CCD-4748-A1AB-501DB504CE45}" type="slidenum">
              <a:rPr lang="ja-JP" altLang="en-US" smtClean="0"/>
              <a:pPr/>
              <a:t>17</a:t>
            </a:fld>
            <a:endParaRPr lang="ja-JP" altLang="en-US"/>
          </a:p>
        </p:txBody>
      </p:sp>
    </p:spTree>
    <p:extLst>
      <p:ext uri="{BB962C8B-B14F-4D97-AF65-F5344CB8AC3E}">
        <p14:creationId xmlns:p14="http://schemas.microsoft.com/office/powerpoint/2010/main" val="2724723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p>
            <a:fld id="{5D1491F5-5F62-EF4A-95A5-77CC0FA15922}" type="datetimeFigureOut">
              <a:rPr lang="ja-JP" altLang="en-US" smtClean="0"/>
              <a:pPr/>
              <a:t>2022/3/29</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r>
              <a:rPr lang="en-US" altLang="ja-JP" dirty="0"/>
              <a:t>1</a:t>
            </a:r>
            <a:endParaRPr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p>
            <a:fld id="{5D1491F5-5F62-EF4A-95A5-77CC0FA15922}" type="datetimeFigureOut">
              <a:rPr lang="ja-JP" altLang="en-US" smtClean="0"/>
              <a:pPr/>
              <a:t>2022/3/29</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F92B9588-6B33-7540-80D3-D7FDCB1FD1B7}"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p>
            <a:fld id="{5D1491F5-5F62-EF4A-95A5-77CC0FA15922}" type="datetimeFigureOut">
              <a:rPr lang="ja-JP" altLang="en-US" smtClean="0"/>
              <a:pPr/>
              <a:t>2022/3/29</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F92B9588-6B33-7540-80D3-D7FDCB1FD1B7}" type="slidenum">
              <a:rPr lang="ja-JP" altLang="en-US" smtClean="0"/>
              <a:pPr/>
              <a: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990600" y="503238"/>
            <a:ext cx="7086600" cy="487362"/>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533400" y="1295400"/>
            <a:ext cx="4019550" cy="51054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705350" y="1295400"/>
            <a:ext cx="4019550" cy="51054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スライド番号プレースホルダー 5"/>
          <p:cNvSpPr>
            <a:spLocks noGrp="1"/>
          </p:cNvSpPr>
          <p:nvPr>
            <p:ph type="sldNum" sz="quarter" idx="11"/>
          </p:nvPr>
        </p:nvSpPr>
        <p:spPr>
          <a:xfrm>
            <a:off x="4191000" y="6505575"/>
            <a:ext cx="838200" cy="261938"/>
          </a:xfrm>
        </p:spPr>
        <p:txBody>
          <a:bodyPr/>
          <a:lstStyle>
            <a:lvl1pPr>
              <a:defRPr/>
            </a:lvl1pPr>
          </a:lstStyle>
          <a:p>
            <a:fld id="{E332BBF0-B13E-4D47-967A-8327C32C95FD}" type="slidenum">
              <a:rPr lang="en-US" altLang="ja-JP"/>
              <a:pPr/>
              <a:t>‹#›</a:t>
            </a:fld>
            <a:endParaRPr lang="en-US" altLang="ja-JP"/>
          </a:p>
        </p:txBody>
      </p:sp>
      <p:sp>
        <p:nvSpPr>
          <p:cNvPr id="7" name="日付プレースホルダー 6"/>
          <p:cNvSpPr>
            <a:spLocks noGrp="1"/>
          </p:cNvSpPr>
          <p:nvPr>
            <p:ph type="dt" sz="half" idx="12"/>
          </p:nvPr>
        </p:nvSpPr>
        <p:spPr>
          <a:xfrm>
            <a:off x="381000" y="6505575"/>
            <a:ext cx="1905000" cy="261938"/>
          </a:xfrm>
        </p:spPr>
        <p:txBody>
          <a:bodyPr/>
          <a:lstStyle>
            <a:lvl1pPr>
              <a:defRPr/>
            </a:lvl1pPr>
          </a:lstStyle>
          <a:p>
            <a:endParaRPr lang="en-US" altLang="ja-JP"/>
          </a:p>
        </p:txBody>
      </p:sp>
    </p:spTree>
    <p:extLst>
      <p:ext uri="{BB962C8B-B14F-4D97-AF65-F5344CB8AC3E}">
        <p14:creationId xmlns:p14="http://schemas.microsoft.com/office/powerpoint/2010/main" val="2412466909"/>
      </p:ext>
    </p:extLst>
  </p:cSld>
  <p:clrMapOvr>
    <a:masterClrMapping/>
  </p:clrMapOvr>
  <p:transition>
    <p:randomBa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A0DFBCBE-BD46-4E68-AB0C-E8954F49FB00}" type="slidenum">
              <a:rPr lang="en-US" altLang="ja-JP"/>
              <a:pPr>
                <a:defRPr/>
              </a:pPr>
              <a:t>‹#›</a:t>
            </a:fld>
            <a:endParaRPr lang="en-US" altLang="ja-JP"/>
          </a:p>
        </p:txBody>
      </p:sp>
    </p:spTree>
    <p:extLst>
      <p:ext uri="{BB962C8B-B14F-4D97-AF65-F5344CB8AC3E}">
        <p14:creationId xmlns:p14="http://schemas.microsoft.com/office/powerpoint/2010/main" val="4284025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994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1EDFEE4-BB0F-4579-891C-71DE4262BE85}" type="datetimeFigureOut">
              <a:rPr kumimoji="1" lang="ja-JP" altLang="en-US" smtClean="0"/>
              <a:pPr/>
              <a:t>2022/3/29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C8A858-29F3-453D-95A5-5C8D9B05DCC8}" type="slidenum">
              <a:rPr kumimoji="1" lang="ja-JP" altLang="en-US" smtClean="0"/>
              <a:pPr/>
              <a:t>‹#›</a:t>
            </a:fld>
            <a:endParaRPr kumimoji="1" lang="ja-JP" altLang="en-US"/>
          </a:p>
        </p:txBody>
      </p:sp>
      <p:sp>
        <p:nvSpPr>
          <p:cNvPr id="7" name="Title 6"/>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4272023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p>
            <a:fld id="{5D1491F5-5F62-EF4A-95A5-77CC0FA15922}" type="datetimeFigureOut">
              <a:rPr lang="ja-JP" altLang="en-US" smtClean="0"/>
              <a:pPr/>
              <a:t>2022/3/29</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F92B9588-6B33-7540-80D3-D7FDCB1FD1B7}"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p>
            <a:fld id="{5D1491F5-5F62-EF4A-95A5-77CC0FA15922}" type="datetimeFigureOut">
              <a:rPr lang="ja-JP" altLang="en-US" smtClean="0"/>
              <a:pPr/>
              <a:t>2022/3/29</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F92B9588-6B33-7540-80D3-D7FDCB1FD1B7}" type="slidenum">
              <a:rPr lang="ja-JP" altLang="en-US"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p>
            <a:fld id="{5D1491F5-5F62-EF4A-95A5-77CC0FA15922}" type="datetimeFigureOut">
              <a:rPr lang="ja-JP" altLang="en-US" smtClean="0"/>
              <a:pPr/>
              <a:t>2022/3/29</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F92B9588-6B33-7540-80D3-D7FDCB1FD1B7}" type="slidenum">
              <a:rPr lang="ja-JP" altLang="en-US"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p>
            <a:fld id="{5D1491F5-5F62-EF4A-95A5-77CC0FA15922}" type="datetimeFigureOut">
              <a:rPr lang="ja-JP" altLang="en-US" smtClean="0"/>
              <a:pPr/>
              <a:t>2022/3/29</a:t>
            </a:fld>
            <a:endParaRPr lang="ja-JP" altLang="en-US"/>
          </a:p>
        </p:txBody>
      </p:sp>
      <p:sp>
        <p:nvSpPr>
          <p:cNvPr id="8" name="フッター プレースホルダ 7"/>
          <p:cNvSpPr>
            <a:spLocks noGrp="1"/>
          </p:cNvSpPr>
          <p:nvPr>
            <p:ph type="ftr" sz="quarter" idx="11"/>
          </p:nvPr>
        </p:nvSpPr>
        <p:spPr/>
        <p:txBody>
          <a:bodyPr/>
          <a:lstStyle/>
          <a:p>
            <a:endParaRPr lang="ja-JP" altLang="en-US"/>
          </a:p>
        </p:txBody>
      </p:sp>
      <p:sp>
        <p:nvSpPr>
          <p:cNvPr id="9" name="スライド番号プレースホルダ 8"/>
          <p:cNvSpPr>
            <a:spLocks noGrp="1"/>
          </p:cNvSpPr>
          <p:nvPr>
            <p:ph type="sldNum" sz="quarter" idx="12"/>
          </p:nvPr>
        </p:nvSpPr>
        <p:spPr/>
        <p:txBody>
          <a:bodyPr/>
          <a:lstStyle/>
          <a:p>
            <a:fld id="{F92B9588-6B33-7540-80D3-D7FDCB1FD1B7}"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p>
            <a:fld id="{5D1491F5-5F62-EF4A-95A5-77CC0FA15922}" type="datetimeFigureOut">
              <a:rPr lang="ja-JP" altLang="en-US" smtClean="0"/>
              <a:pPr/>
              <a:t>2022/3/29</a:t>
            </a:fld>
            <a:endParaRPr lang="ja-JP" altLang="en-US"/>
          </a:p>
        </p:txBody>
      </p:sp>
      <p:sp>
        <p:nvSpPr>
          <p:cNvPr id="4" name="フッター プレースホルダ 3"/>
          <p:cNvSpPr>
            <a:spLocks noGrp="1"/>
          </p:cNvSpPr>
          <p:nvPr>
            <p:ph type="ftr" sz="quarter" idx="11"/>
          </p:nvPr>
        </p:nvSpPr>
        <p:spPr/>
        <p:txBody>
          <a:bodyPr/>
          <a:lstStyle/>
          <a:p>
            <a:endParaRPr lang="ja-JP" altLang="en-US"/>
          </a:p>
        </p:txBody>
      </p:sp>
      <p:sp>
        <p:nvSpPr>
          <p:cNvPr id="5" name="スライド番号プレースホルダ 4"/>
          <p:cNvSpPr>
            <a:spLocks noGrp="1"/>
          </p:cNvSpPr>
          <p:nvPr>
            <p:ph type="sldNum" sz="quarter" idx="12"/>
          </p:nvPr>
        </p:nvSpPr>
        <p:spPr/>
        <p:txBody>
          <a:bodyPr/>
          <a:lstStyle/>
          <a:p>
            <a:fld id="{F92B9588-6B33-7540-80D3-D7FDCB1FD1B7}"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5D1491F5-5F62-EF4A-95A5-77CC0FA15922}" type="datetimeFigureOut">
              <a:rPr lang="ja-JP" altLang="en-US" smtClean="0"/>
              <a:pPr/>
              <a:t>2022/3/29</a:t>
            </a:fld>
            <a:endParaRPr lang="ja-JP" altLang="en-US"/>
          </a:p>
        </p:txBody>
      </p:sp>
      <p:sp>
        <p:nvSpPr>
          <p:cNvPr id="3" name="フッター プレースホルダ 2"/>
          <p:cNvSpPr>
            <a:spLocks noGrp="1"/>
          </p:cNvSpPr>
          <p:nvPr>
            <p:ph type="ftr" sz="quarter" idx="11"/>
          </p:nvPr>
        </p:nvSpPr>
        <p:spPr/>
        <p:txBody>
          <a:bodyPr/>
          <a:lstStyle/>
          <a:p>
            <a:endParaRPr lang="ja-JP" altLang="en-US"/>
          </a:p>
        </p:txBody>
      </p:sp>
      <p:sp>
        <p:nvSpPr>
          <p:cNvPr id="4" name="スライド番号プレースホルダ 3"/>
          <p:cNvSpPr>
            <a:spLocks noGrp="1"/>
          </p:cNvSpPr>
          <p:nvPr>
            <p:ph type="sldNum" sz="quarter" idx="12"/>
          </p:nvPr>
        </p:nvSpPr>
        <p:spPr/>
        <p:txBody>
          <a:bodyPr/>
          <a:lstStyle/>
          <a:p>
            <a:fld id="{F92B9588-6B33-7540-80D3-D7FDCB1FD1B7}"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p>
            <a:fld id="{5D1491F5-5F62-EF4A-95A5-77CC0FA15922}" type="datetimeFigureOut">
              <a:rPr lang="ja-JP" altLang="en-US" smtClean="0"/>
              <a:pPr/>
              <a:t>2022/3/29</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F92B9588-6B33-7540-80D3-D7FDCB1FD1B7}" type="slidenum">
              <a:rPr lang="ja-JP" altLang="en-US"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p>
            <a:fld id="{5D1491F5-5F62-EF4A-95A5-77CC0FA15922}" type="datetimeFigureOut">
              <a:rPr lang="ja-JP" altLang="en-US" smtClean="0"/>
              <a:pPr/>
              <a:t>2022/3/29</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F92B9588-6B33-7540-80D3-D7FDCB1FD1B7}" type="slidenum">
              <a:rPr lang="ja-JP" altLang="en-US"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1491F5-5F62-EF4A-95A5-77CC0FA15922}" type="datetimeFigureOut">
              <a:rPr lang="ja-JP" altLang="en-US" smtClean="0"/>
              <a:pPr/>
              <a:t>2022/3/29</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2B9588-6B33-7540-80D3-D7FDCB1FD1B7}" type="slidenum">
              <a:rPr lang="ja-JP" altLang="en-US" smtClean="0"/>
              <a:pPr/>
              <a:t>‹#›</a:t>
            </a:fld>
            <a:endParaRPr lang="ja-JP" altLang="en-US"/>
          </a:p>
        </p:txBody>
      </p:sp>
      <p:pic>
        <p:nvPicPr>
          <p:cNvPr id="8" name="図 7">
            <a:extLst>
              <a:ext uri="{FF2B5EF4-FFF2-40B4-BE49-F238E27FC236}">
                <a16:creationId xmlns:a16="http://schemas.microsoft.com/office/drawing/2014/main" id="{F9F3486C-A08A-4189-A617-963BFC621489}"/>
              </a:ext>
            </a:extLst>
          </p:cNvPr>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0"/>
            <a:ext cx="1497330" cy="485775"/>
          </a:xfrm>
          <a:prstGeom prst="rect">
            <a:avLst/>
          </a:prstGeom>
          <a:solidFill>
            <a:srgbClr val="FFFFFF"/>
          </a:solidFill>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https://youtu.be/EwdyAk-0Z9c" TargetMode="Externa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hyperlink" Target="https://www.youtube.com/watch?v=ICODRFoWZkw&amp;list=PL0Xa58krD0jVzN2dWmnmQILYxFXjBkRqy&amp;index=11"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youtu.be/JI12XOnkkQU"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4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5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6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fukushihoken.metro.tokyo.lg.jp/tamafuchu/yakuji/aed_shiyo.html" TargetMode="External"/><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s://www.fukushihoken.metro.tokyo.lg.jp/tamafuchu/yakuji/aed_shiyo.html" TargetMode="External"/><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s://youtu.be/Y_t77A_NZCw"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hyperlink" Target="https://youtu.be/G1g36KWXyYQ" TargetMode="External"/><Relationship Id="rId2" Type="http://schemas.openxmlformats.org/officeDocument/2006/relationships/hyperlink" Target="https://youtu.be/KzdCpnIEnGE"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emf"/><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4213" y="475531"/>
            <a:ext cx="7772400" cy="1470025"/>
          </a:xfrm>
        </p:spPr>
        <p:txBody>
          <a:bodyPr>
            <a:normAutofit/>
          </a:bodyPr>
          <a:lstStyle/>
          <a:p>
            <a:r>
              <a:rPr kumimoji="1" lang="en-US" altLang="ja-JP" sz="3200" dirty="0">
                <a:latin typeface="HG創英角ｺﾞｼｯｸUB" panose="020B0909000000000000" pitchFamily="49" charset="-128"/>
                <a:ea typeface="HG創英角ｺﾞｼｯｸUB" panose="020B0909000000000000" pitchFamily="49" charset="-128"/>
              </a:rPr>
              <a:t>BLS(</a:t>
            </a:r>
            <a:r>
              <a:rPr lang="en-US" altLang="ja-JP" sz="3200" dirty="0">
                <a:latin typeface="HG創英角ｺﾞｼｯｸUB" panose="020B0909000000000000" pitchFamily="49" charset="-128"/>
                <a:ea typeface="HG創英角ｺﾞｼｯｸUB" panose="020B0909000000000000" pitchFamily="49" charset="-128"/>
              </a:rPr>
              <a:t>Basic</a:t>
            </a:r>
            <a:r>
              <a:rPr lang="ja-JP" altLang="en-US" sz="3200" dirty="0">
                <a:latin typeface="HG創英角ｺﾞｼｯｸUB" panose="020B0909000000000000" pitchFamily="49" charset="-128"/>
                <a:ea typeface="HG創英角ｺﾞｼｯｸUB" panose="020B0909000000000000" pitchFamily="49" charset="-128"/>
              </a:rPr>
              <a:t> </a:t>
            </a:r>
            <a:r>
              <a:rPr lang="en-US" altLang="ja-JP" sz="3200" dirty="0">
                <a:latin typeface="HG創英角ｺﾞｼｯｸUB" panose="020B0909000000000000" pitchFamily="49" charset="-128"/>
                <a:ea typeface="HG創英角ｺﾞｼｯｸUB" panose="020B0909000000000000" pitchFamily="49" charset="-128"/>
              </a:rPr>
              <a:t>Life</a:t>
            </a:r>
            <a:r>
              <a:rPr lang="ja-JP" altLang="en-US" sz="3200" dirty="0">
                <a:latin typeface="HG創英角ｺﾞｼｯｸUB" panose="020B0909000000000000" pitchFamily="49" charset="-128"/>
                <a:ea typeface="HG創英角ｺﾞｼｯｸUB" panose="020B0909000000000000" pitchFamily="49" charset="-128"/>
              </a:rPr>
              <a:t> </a:t>
            </a:r>
            <a:r>
              <a:rPr lang="en-US" altLang="ja-JP" sz="3200" dirty="0">
                <a:latin typeface="HG創英角ｺﾞｼｯｸUB" panose="020B0909000000000000" pitchFamily="49" charset="-128"/>
                <a:ea typeface="HG創英角ｺﾞｼｯｸUB" panose="020B0909000000000000" pitchFamily="49" charset="-128"/>
              </a:rPr>
              <a:t>Support)</a:t>
            </a:r>
            <a:r>
              <a:rPr kumimoji="1" lang="ja-JP" altLang="en-US" sz="3200" dirty="0">
                <a:latin typeface="HG創英角ｺﾞｼｯｸUB" panose="020B0909000000000000" pitchFamily="49" charset="-128"/>
                <a:ea typeface="HG創英角ｺﾞｼｯｸUB" panose="020B0909000000000000" pitchFamily="49" charset="-128"/>
              </a:rPr>
              <a:t>講習会</a:t>
            </a:r>
            <a:br>
              <a:rPr kumimoji="1" lang="en-US" altLang="ja-JP" sz="3200" dirty="0">
                <a:latin typeface="HG創英角ｺﾞｼｯｸUB" panose="020B0909000000000000" pitchFamily="49" charset="-128"/>
                <a:ea typeface="HG創英角ｺﾞｼｯｸUB" panose="020B0909000000000000" pitchFamily="49" charset="-128"/>
              </a:rPr>
            </a:br>
            <a:r>
              <a:rPr lang="ja-JP" altLang="en-US" sz="2000" dirty="0">
                <a:latin typeface="HG創英角ｺﾞｼｯｸUB" panose="020B0909000000000000" pitchFamily="49" charset="-128"/>
                <a:ea typeface="HG創英角ｺﾞｼｯｸUB" panose="020B0909000000000000" pitchFamily="49" charset="-128"/>
              </a:rPr>
              <a:t>～</a:t>
            </a:r>
            <a:r>
              <a:rPr lang="en-US" altLang="ja-JP" sz="2000" dirty="0">
                <a:latin typeface="HG創英角ｺﾞｼｯｸUB" panose="020B0909000000000000" pitchFamily="49" charset="-128"/>
                <a:ea typeface="HG創英角ｺﾞｼｯｸUB" panose="020B0909000000000000" pitchFamily="49" charset="-128"/>
              </a:rPr>
              <a:t>JRC</a:t>
            </a:r>
            <a:r>
              <a:rPr lang="ja-JP" altLang="en-US" sz="2000" dirty="0">
                <a:latin typeface="HG創英角ｺﾞｼｯｸUB" panose="020B0909000000000000" pitchFamily="49" charset="-128"/>
                <a:ea typeface="HG創英角ｺﾞｼｯｸUB" panose="020B0909000000000000" pitchFamily="49" charset="-128"/>
              </a:rPr>
              <a:t>ガイドライン</a:t>
            </a:r>
            <a:r>
              <a:rPr lang="en-US" altLang="ja-JP" sz="2000" dirty="0">
                <a:latin typeface="HG創英角ｺﾞｼｯｸUB" panose="020B0909000000000000" pitchFamily="49" charset="-128"/>
                <a:ea typeface="HG創英角ｺﾞｼｯｸUB" panose="020B0909000000000000" pitchFamily="49" charset="-128"/>
              </a:rPr>
              <a:t>2020</a:t>
            </a:r>
            <a:r>
              <a:rPr lang="ja-JP" altLang="en-US" sz="2000" dirty="0">
                <a:latin typeface="HG創英角ｺﾞｼｯｸUB" panose="020B0909000000000000" pitchFamily="49" charset="-128"/>
                <a:ea typeface="HG創英角ｺﾞｼｯｸUB" panose="020B0909000000000000" pitchFamily="49" charset="-128"/>
              </a:rPr>
              <a:t>年準拠～</a:t>
            </a:r>
            <a:endParaRPr kumimoji="1" lang="ja-JP" altLang="en-US" sz="2000" dirty="0">
              <a:latin typeface="HG創英角ｺﾞｼｯｸUB" panose="020B0909000000000000" pitchFamily="49" charset="-128"/>
              <a:ea typeface="HG創英角ｺﾞｼｯｸUB" panose="020B0909000000000000" pitchFamily="49" charset="-128"/>
            </a:endParaRPr>
          </a:p>
        </p:txBody>
      </p:sp>
      <p:sp>
        <p:nvSpPr>
          <p:cNvPr id="5" name="Rectangle 11">
            <a:extLst>
              <a:ext uri="{FF2B5EF4-FFF2-40B4-BE49-F238E27FC236}">
                <a16:creationId xmlns:a16="http://schemas.microsoft.com/office/drawing/2014/main" id="{8CB642C8-D1A2-42D1-8B5F-8DD9171BB1D0}"/>
              </a:ext>
            </a:extLst>
          </p:cNvPr>
          <p:cNvSpPr>
            <a:spLocks noChangeArrowheads="1"/>
          </p:cNvSpPr>
          <p:nvPr/>
        </p:nvSpPr>
        <p:spPr bwMode="auto">
          <a:xfrm>
            <a:off x="467518" y="662609"/>
            <a:ext cx="8205787" cy="5909641"/>
          </a:xfrm>
          <a:prstGeom prst="rect">
            <a:avLst/>
          </a:prstGeom>
          <a:noFill/>
          <a:ln w="2844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buFont typeface="Arial" charset="0"/>
              <a:defRPr kumimoji="1" sz="3200">
                <a:solidFill>
                  <a:schemeClr val="tx1"/>
                </a:solidFill>
                <a:latin typeface="Calibri" pitchFamily="34" charset="0"/>
                <a:ea typeface="ＭＳ Ｐゴシック" pitchFamily="50" charset="-128"/>
              </a:defRPr>
            </a:lvl1pPr>
            <a:lvl2pPr marL="742950" indent="-285750" eaLnBrk="0" hangingPunct="0">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buFont typeface="Arial" charset="0"/>
              <a:defRPr kumimoji="1" sz="2400">
                <a:solidFill>
                  <a:schemeClr val="tx1"/>
                </a:solidFill>
                <a:latin typeface="Calibri" pitchFamily="34" charset="0"/>
                <a:ea typeface="ＭＳ Ｐゴシック" pitchFamily="50" charset="-128"/>
              </a:defRPr>
            </a:lvl3pPr>
            <a:lvl4pPr marL="1600200" indent="-228600" eaLnBrk="0" hangingPunct="0">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buFontTx/>
              <a:buChar char="•"/>
            </a:pPr>
            <a:endParaRPr lang="ja-JP" altLang="en-US" sz="2800">
              <a:latin typeface="HG創英角ｺﾞｼｯｸUB" panose="020B0909000000000000" pitchFamily="49" charset="-128"/>
              <a:ea typeface="HG創英角ｺﾞｼｯｸUB" panose="020B0909000000000000" pitchFamily="49" charset="-128"/>
            </a:endParaRPr>
          </a:p>
        </p:txBody>
      </p:sp>
      <p:sp>
        <p:nvSpPr>
          <p:cNvPr id="3" name="正方形/長方形 2">
            <a:extLst>
              <a:ext uri="{FF2B5EF4-FFF2-40B4-BE49-F238E27FC236}">
                <a16:creationId xmlns:a16="http://schemas.microsoft.com/office/drawing/2014/main" id="{878AB893-9BF4-4837-ADAB-F770D610032C}"/>
              </a:ext>
            </a:extLst>
          </p:cNvPr>
          <p:cNvSpPr/>
          <p:nvPr/>
        </p:nvSpPr>
        <p:spPr>
          <a:xfrm>
            <a:off x="1777517" y="5429651"/>
            <a:ext cx="5585791" cy="959237"/>
          </a:xfrm>
          <a:prstGeom prst="rect">
            <a:avLst/>
          </a:prstGeom>
        </p:spPr>
        <p:txBody>
          <a:bodyPr wrap="square">
            <a:spAutoFit/>
          </a:bodyPr>
          <a:lstStyle/>
          <a:p>
            <a:pPr algn="ctr">
              <a:spcBef>
                <a:spcPts val="500"/>
              </a:spcBef>
              <a:buSzTx/>
              <a:buFont typeface="Times New Roman" pitchFamily="18" charset="0"/>
              <a:buNone/>
            </a:pPr>
            <a:r>
              <a:rPr kumimoji="0" lang="ja-JP" altLang="en-US" dirty="0">
                <a:latin typeface="HGS創英角ｺﾞｼｯｸUB" panose="020B0900000000000000" pitchFamily="50" charset="-128"/>
                <a:ea typeface="HGS創英角ｺﾞｼｯｸUB" panose="020B0900000000000000" pitchFamily="50" charset="-128"/>
              </a:rPr>
              <a:t>日本ライフセービング協会</a:t>
            </a:r>
            <a:r>
              <a:rPr kumimoji="0" lang="en-US" altLang="ja-JP" dirty="0">
                <a:latin typeface="HGS創英角ｺﾞｼｯｸUB" panose="020B0900000000000000" pitchFamily="50" charset="-128"/>
                <a:ea typeface="HGS創英角ｺﾞｼｯｸUB" panose="020B0900000000000000" pitchFamily="50" charset="-128"/>
              </a:rPr>
              <a:t>JLA</a:t>
            </a:r>
            <a:r>
              <a:rPr kumimoji="0" lang="ja-JP" altLang="en-US" dirty="0">
                <a:latin typeface="HGS創英角ｺﾞｼｯｸUB" panose="020B0900000000000000" pitchFamily="50" charset="-128"/>
                <a:ea typeface="HGS創英角ｺﾞｼｯｸUB" panose="020B0900000000000000" pitchFamily="50" charset="-128"/>
              </a:rPr>
              <a:t>アカデミー本部</a:t>
            </a:r>
            <a:endParaRPr kumimoji="0" lang="en-US" altLang="ja-JP" dirty="0">
              <a:latin typeface="HGS創英角ｺﾞｼｯｸUB" panose="020B0900000000000000" pitchFamily="50" charset="-128"/>
              <a:ea typeface="HGS創英角ｺﾞｼｯｸUB" panose="020B0900000000000000" pitchFamily="50" charset="-128"/>
            </a:endParaRPr>
          </a:p>
          <a:p>
            <a:pPr algn="ctr">
              <a:spcBef>
                <a:spcPts val="500"/>
              </a:spcBef>
              <a:buSzTx/>
              <a:buFont typeface="Times New Roman" pitchFamily="18" charset="0"/>
              <a:buNone/>
            </a:pPr>
            <a:r>
              <a:rPr kumimoji="0" lang="ja-JP" altLang="en-US" sz="1400" dirty="0">
                <a:latin typeface="HGS創英角ｺﾞｼｯｸUB" panose="020B0900000000000000" pitchFamily="50" charset="-128"/>
                <a:ea typeface="HGS創英角ｺﾞｼｯｸUB" panose="020B0900000000000000" pitchFamily="50" charset="-128"/>
              </a:rPr>
              <a:t>作成日：</a:t>
            </a:r>
            <a:r>
              <a:rPr kumimoji="0" lang="en-US" altLang="ja-JP" sz="1400" dirty="0">
                <a:latin typeface="HGS創英角ｺﾞｼｯｸUB" panose="020B0900000000000000" pitchFamily="50" charset="-128"/>
                <a:ea typeface="HGS創英角ｺﾞｼｯｸUB" panose="020B0900000000000000" pitchFamily="50" charset="-128"/>
              </a:rPr>
              <a:t>2022</a:t>
            </a:r>
            <a:r>
              <a:rPr kumimoji="0" lang="ja-JP" altLang="en-US" sz="1400" dirty="0">
                <a:latin typeface="HGS創英角ｺﾞｼｯｸUB" panose="020B0900000000000000" pitchFamily="50" charset="-128"/>
                <a:ea typeface="HGS創英角ｺﾞｼｯｸUB" panose="020B0900000000000000" pitchFamily="50" charset="-128"/>
              </a:rPr>
              <a:t>年</a:t>
            </a:r>
            <a:r>
              <a:rPr kumimoji="0" lang="en-US" altLang="ja-JP" sz="1400" dirty="0">
                <a:latin typeface="HGS創英角ｺﾞｼｯｸUB" panose="020B0900000000000000" pitchFamily="50" charset="-128"/>
                <a:ea typeface="HGS創英角ｺﾞｼｯｸUB" panose="020B0900000000000000" pitchFamily="50" charset="-128"/>
              </a:rPr>
              <a:t>3</a:t>
            </a:r>
            <a:r>
              <a:rPr kumimoji="0" lang="ja-JP" altLang="en-US" sz="1400" dirty="0">
                <a:latin typeface="HGS創英角ｺﾞｼｯｸUB" panose="020B0900000000000000" pitchFamily="50" charset="-128"/>
                <a:ea typeface="HGS創英角ｺﾞｼｯｸUB" panose="020B0900000000000000" pitchFamily="50" charset="-128"/>
              </a:rPr>
              <a:t>月</a:t>
            </a:r>
            <a:endParaRPr kumimoji="0" lang="en-US" altLang="ja-JP" sz="1400" dirty="0">
              <a:latin typeface="HGS創英角ｺﾞｼｯｸUB" panose="020B0900000000000000" pitchFamily="50" charset="-128"/>
              <a:ea typeface="HGS創英角ｺﾞｼｯｸUB" panose="020B0900000000000000" pitchFamily="50" charset="-128"/>
            </a:endParaRPr>
          </a:p>
          <a:p>
            <a:pPr algn="ctr">
              <a:spcBef>
                <a:spcPts val="500"/>
              </a:spcBef>
              <a:buSzTx/>
              <a:buFont typeface="Times New Roman" pitchFamily="18" charset="0"/>
              <a:buNone/>
            </a:pPr>
            <a:r>
              <a:rPr kumimoji="0" lang="ja-JP" altLang="en-US" sz="1600" dirty="0">
                <a:latin typeface="HGS創英角ｺﾞｼｯｸUB" panose="020B0900000000000000" pitchFamily="50" charset="-128"/>
                <a:ea typeface="HGS創英角ｺﾞｼｯｸUB" panose="020B0900000000000000" pitchFamily="50" charset="-128"/>
              </a:rPr>
              <a:t>インストラクター　風間　隆宏</a:t>
            </a:r>
            <a:endParaRPr kumimoji="0" lang="ja-JP" altLang="en-GB" sz="1600" dirty="0">
              <a:latin typeface="HGS創英角ｺﾞｼｯｸUB" panose="020B0900000000000000" pitchFamily="50" charset="-128"/>
              <a:ea typeface="HGS創英角ｺﾞｼｯｸUB" panose="020B0900000000000000" pitchFamily="50" charset="-128"/>
            </a:endParaRPr>
          </a:p>
        </p:txBody>
      </p:sp>
      <p:sp>
        <p:nvSpPr>
          <p:cNvPr id="7" name="スライド番号プレースホルダー 3">
            <a:extLst>
              <a:ext uri="{FF2B5EF4-FFF2-40B4-BE49-F238E27FC236}">
                <a16:creationId xmlns:a16="http://schemas.microsoft.com/office/drawing/2014/main" id="{29EA1299-726C-405E-85C9-3CF481D16A05}"/>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1</a:t>
            </a:fld>
            <a:endParaRPr kumimoji="1" lang="ja-JP" altLang="en-US" dirty="0">
              <a:latin typeface="HGP創英角ｺﾞｼｯｸUB" panose="020B0900000000000000" pitchFamily="50" charset="-128"/>
              <a:ea typeface="HGP創英角ｺﾞｼｯｸUB" panose="020B0900000000000000" pitchFamily="50" charset="-128"/>
            </a:endParaRPr>
          </a:p>
        </p:txBody>
      </p:sp>
      <p:pic>
        <p:nvPicPr>
          <p:cNvPr id="9" name="図 8">
            <a:extLst>
              <a:ext uri="{FF2B5EF4-FFF2-40B4-BE49-F238E27FC236}">
                <a16:creationId xmlns:a16="http://schemas.microsoft.com/office/drawing/2014/main" id="{6A8B4BE6-353D-4C2E-9ACE-A8624BE069A6}"/>
              </a:ext>
            </a:extLst>
          </p:cNvPr>
          <p:cNvPicPr>
            <a:picLocks noChangeAspect="1"/>
          </p:cNvPicPr>
          <p:nvPr/>
        </p:nvPicPr>
        <p:blipFill>
          <a:blip r:embed="rId2"/>
          <a:stretch>
            <a:fillRect/>
          </a:stretch>
        </p:blipFill>
        <p:spPr>
          <a:xfrm>
            <a:off x="3026004" y="1665018"/>
            <a:ext cx="2966670" cy="3644767"/>
          </a:xfrm>
          <a:prstGeom prst="rect">
            <a:avLst/>
          </a:prstGeom>
        </p:spPr>
      </p:pic>
    </p:spTree>
    <p:extLst>
      <p:ext uri="{BB962C8B-B14F-4D97-AF65-F5344CB8AC3E}">
        <p14:creationId xmlns:p14="http://schemas.microsoft.com/office/powerpoint/2010/main" val="195837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BBFC66B-40FD-4D93-8705-64CB1AE94214}"/>
              </a:ext>
            </a:extLst>
          </p:cNvPr>
          <p:cNvSpPr txBox="1">
            <a:spLocks noChangeArrowheads="1"/>
          </p:cNvSpPr>
          <p:nvPr/>
        </p:nvSpPr>
        <p:spPr bwMode="auto">
          <a:xfrm>
            <a:off x="1529100" y="-11991"/>
            <a:ext cx="7147355" cy="647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eaLnBrk="1" hangingPunct="1">
              <a:buNone/>
            </a:pPr>
            <a:r>
              <a:rPr lang="ja-JP" altLang="en-US" sz="3200" kern="0" dirty="0">
                <a:solidFill>
                  <a:schemeClr val="tx1"/>
                </a:solidFill>
                <a:latin typeface="HGSSoeiKakugothicUB" panose="020B0900000000000000" pitchFamily="34" charset="-128"/>
                <a:ea typeface="HGSSoeiKakugothicUB" panose="020B0900000000000000" pitchFamily="34" charset="-128"/>
              </a:rPr>
              <a:t>日本ライフセービング協会の活動</a:t>
            </a:r>
          </a:p>
        </p:txBody>
      </p:sp>
      <p:sp>
        <p:nvSpPr>
          <p:cNvPr id="14" name="正方形/長方形 13">
            <a:extLst>
              <a:ext uri="{FF2B5EF4-FFF2-40B4-BE49-F238E27FC236}">
                <a16:creationId xmlns:a16="http://schemas.microsoft.com/office/drawing/2014/main" id="{4F223052-7003-4B0D-B3DF-220D7101C820}"/>
              </a:ext>
            </a:extLst>
          </p:cNvPr>
          <p:cNvSpPr/>
          <p:nvPr/>
        </p:nvSpPr>
        <p:spPr>
          <a:xfrm>
            <a:off x="1587500" y="863679"/>
            <a:ext cx="5969000" cy="3785652"/>
          </a:xfrm>
          <a:prstGeom prst="rect">
            <a:avLst/>
          </a:prstGeom>
        </p:spPr>
        <p:txBody>
          <a:bodyPr wrap="square">
            <a:spAutoFit/>
          </a:bodyPr>
          <a:lstStyle/>
          <a:p>
            <a:pPr algn="ctr"/>
            <a:r>
              <a:rPr lang="en-US" altLang="ja-JP" sz="2400" dirty="0">
                <a:solidFill>
                  <a:srgbClr val="FF0000"/>
                </a:solidFill>
                <a:latin typeface="HGS創英角ｺﾞｼｯｸUB" panose="020B0900000000000000" pitchFamily="50" charset="-128"/>
                <a:ea typeface="HGS創英角ｺﾞｼｯｸUB" panose="020B0900000000000000" pitchFamily="50" charset="-128"/>
                <a:cs typeface="HGP明朝E"/>
              </a:rPr>
              <a:t>『</a:t>
            </a:r>
            <a:r>
              <a:rPr lang="ja-JP" altLang="en-US" sz="2400" dirty="0">
                <a:solidFill>
                  <a:srgbClr val="FF0000"/>
                </a:solidFill>
                <a:latin typeface="HGS創英角ｺﾞｼｯｸUB" panose="020B0900000000000000" pitchFamily="50" charset="-128"/>
                <a:ea typeface="HGS創英角ｺﾞｼｯｸUB" panose="020B0900000000000000" pitchFamily="50" charset="-128"/>
                <a:cs typeface="HGP明朝E"/>
              </a:rPr>
              <a:t>　</a:t>
            </a:r>
            <a:r>
              <a:rPr lang="en-US" altLang="ja-JP" sz="2400" dirty="0">
                <a:solidFill>
                  <a:srgbClr val="FF0000"/>
                </a:solidFill>
                <a:latin typeface="HGS創英角ｺﾞｼｯｸUB" panose="020B0900000000000000" pitchFamily="50" charset="-128"/>
                <a:ea typeface="HGS創英角ｺﾞｼｯｸUB" panose="020B0900000000000000" pitchFamily="50" charset="-128"/>
                <a:cs typeface="HGP明朝E"/>
              </a:rPr>
              <a:t>JLA</a:t>
            </a:r>
            <a:r>
              <a:rPr lang="ja-JP" altLang="en-US" sz="2400" dirty="0">
                <a:solidFill>
                  <a:srgbClr val="FF0000"/>
                </a:solidFill>
                <a:latin typeface="HGS創英角ｺﾞｼｯｸUB" panose="020B0900000000000000" pitchFamily="50" charset="-128"/>
                <a:ea typeface="HGS創英角ｺﾞｼｯｸUB" panose="020B0900000000000000" pitchFamily="50" charset="-128"/>
                <a:cs typeface="HGP明朝E"/>
              </a:rPr>
              <a:t>ヒューマンチェーン　</a:t>
            </a:r>
            <a:r>
              <a:rPr lang="en-US" altLang="ja-JP" sz="2400" dirty="0">
                <a:solidFill>
                  <a:srgbClr val="FF0000"/>
                </a:solidFill>
                <a:latin typeface="HGS創英角ｺﾞｼｯｸUB" panose="020B0900000000000000" pitchFamily="50" charset="-128"/>
                <a:ea typeface="HGS創英角ｺﾞｼｯｸUB" panose="020B0900000000000000" pitchFamily="50" charset="-128"/>
                <a:cs typeface="HGP明朝E"/>
              </a:rPr>
              <a:t>』</a:t>
            </a:r>
          </a:p>
          <a:p>
            <a:endParaRPr lang="en-US" altLang="ja-JP" dirty="0">
              <a:latin typeface="HGS創英角ｺﾞｼｯｸUB" panose="020B0900000000000000" pitchFamily="50" charset="-128"/>
              <a:ea typeface="HGS創英角ｺﾞｼｯｸUB" panose="020B0900000000000000" pitchFamily="50" charset="-128"/>
              <a:cs typeface="HGP明朝E"/>
            </a:endParaRPr>
          </a:p>
          <a:p>
            <a:endParaRPr lang="en-US" altLang="ja-JP" dirty="0">
              <a:latin typeface="HGS創英角ｺﾞｼｯｸUB" panose="020B0900000000000000" pitchFamily="50" charset="-128"/>
              <a:ea typeface="HGS創英角ｺﾞｼｯｸUB" panose="020B0900000000000000" pitchFamily="50" charset="-128"/>
              <a:cs typeface="HGP明朝E"/>
            </a:endParaRPr>
          </a:p>
          <a:p>
            <a:endParaRPr lang="en-US" altLang="ja-JP" dirty="0">
              <a:latin typeface="HGS創英角ｺﾞｼｯｸUB" panose="020B0900000000000000" pitchFamily="50" charset="-128"/>
              <a:ea typeface="HGS創英角ｺﾞｼｯｸUB" panose="020B0900000000000000" pitchFamily="50" charset="-128"/>
              <a:cs typeface="HGP明朝E"/>
            </a:endParaRPr>
          </a:p>
          <a:p>
            <a:r>
              <a:rPr lang="ja-JP" altLang="en-US" dirty="0">
                <a:latin typeface="HGS創英角ｺﾞｼｯｸUB" panose="020B0900000000000000" pitchFamily="50" charset="-128"/>
                <a:ea typeface="HGS創英角ｺﾞｼｯｸUB" panose="020B0900000000000000" pitchFamily="50" charset="-128"/>
                <a:cs typeface="HGP明朝E"/>
              </a:rPr>
              <a:t>　　　</a:t>
            </a:r>
            <a:endParaRPr lang="en-US" altLang="ja-JP" dirty="0">
              <a:latin typeface="HGS創英角ｺﾞｼｯｸUB" panose="020B0900000000000000" pitchFamily="50" charset="-128"/>
              <a:ea typeface="HGS創英角ｺﾞｼｯｸUB" panose="020B0900000000000000" pitchFamily="50" charset="-128"/>
              <a:cs typeface="HGP明朝E"/>
            </a:endParaRPr>
          </a:p>
          <a:p>
            <a:endParaRPr lang="en-US" altLang="ja-JP" dirty="0">
              <a:latin typeface="HGS創英角ｺﾞｼｯｸUB" panose="020B0900000000000000" pitchFamily="50" charset="-128"/>
              <a:ea typeface="HGS創英角ｺﾞｼｯｸUB" panose="020B0900000000000000" pitchFamily="50" charset="-128"/>
              <a:cs typeface="HGP明朝E"/>
            </a:endParaRPr>
          </a:p>
          <a:p>
            <a:endParaRPr lang="en-US" altLang="ja-JP" dirty="0">
              <a:latin typeface="HGS創英角ｺﾞｼｯｸUB" panose="020B0900000000000000" pitchFamily="50" charset="-128"/>
              <a:ea typeface="HGS創英角ｺﾞｼｯｸUB" panose="020B0900000000000000" pitchFamily="50" charset="-128"/>
              <a:cs typeface="HGP明朝E"/>
            </a:endParaRPr>
          </a:p>
          <a:p>
            <a:endParaRPr lang="en-US" altLang="ja-JP" dirty="0">
              <a:latin typeface="HGS創英角ｺﾞｼｯｸUB" panose="020B0900000000000000" pitchFamily="50" charset="-128"/>
              <a:ea typeface="HGS創英角ｺﾞｼｯｸUB" panose="020B0900000000000000" pitchFamily="50" charset="-128"/>
              <a:cs typeface="HGP明朝E"/>
            </a:endParaRPr>
          </a:p>
          <a:p>
            <a:endParaRPr lang="en-US" altLang="ja-JP" dirty="0">
              <a:latin typeface="HGS創英角ｺﾞｼｯｸUB" panose="020B0900000000000000" pitchFamily="50" charset="-128"/>
              <a:ea typeface="HGS創英角ｺﾞｼｯｸUB" panose="020B0900000000000000" pitchFamily="50" charset="-128"/>
              <a:cs typeface="HGP明朝E"/>
            </a:endParaRPr>
          </a:p>
          <a:p>
            <a:endParaRPr lang="en-US" altLang="ja-JP" dirty="0">
              <a:latin typeface="HGS創英角ｺﾞｼｯｸUB" panose="020B0900000000000000" pitchFamily="50" charset="-128"/>
              <a:ea typeface="HGS創英角ｺﾞｼｯｸUB" panose="020B0900000000000000" pitchFamily="50" charset="-128"/>
              <a:cs typeface="HGP明朝E"/>
            </a:endParaRPr>
          </a:p>
          <a:p>
            <a:endParaRPr lang="en-US" altLang="ja-JP" dirty="0">
              <a:latin typeface="HGS創英角ｺﾞｼｯｸUB" panose="020B0900000000000000" pitchFamily="50" charset="-128"/>
              <a:ea typeface="HGS創英角ｺﾞｼｯｸUB" panose="020B0900000000000000" pitchFamily="50" charset="-128"/>
              <a:cs typeface="HGP明朝E"/>
            </a:endParaRPr>
          </a:p>
          <a:p>
            <a:endParaRPr lang="en-US" altLang="ja-JP" dirty="0">
              <a:latin typeface="HGS創英角ｺﾞｼｯｸUB" panose="020B0900000000000000" pitchFamily="50" charset="-128"/>
              <a:ea typeface="HGS創英角ｺﾞｼｯｸUB" panose="020B0900000000000000" pitchFamily="50" charset="-128"/>
              <a:cs typeface="HGP明朝E"/>
            </a:endParaRPr>
          </a:p>
          <a:p>
            <a:pPr algn="ctr"/>
            <a:endParaRPr lang="en-US" altLang="ja-JP" b="1" dirty="0">
              <a:solidFill>
                <a:srgbClr val="000090"/>
              </a:solidFill>
              <a:latin typeface="HGS創英角ｺﾞｼｯｸUB" panose="020B0900000000000000" pitchFamily="50" charset="-128"/>
              <a:ea typeface="HGS創英角ｺﾞｼｯｸUB" panose="020B0900000000000000" pitchFamily="50" charset="-128"/>
              <a:cs typeface="HGS明朝E"/>
            </a:endParaRPr>
          </a:p>
        </p:txBody>
      </p:sp>
      <p:pic>
        <p:nvPicPr>
          <p:cNvPr id="15" name="図 14">
            <a:extLst>
              <a:ext uri="{FF2B5EF4-FFF2-40B4-BE49-F238E27FC236}">
                <a16:creationId xmlns:a16="http://schemas.microsoft.com/office/drawing/2014/main" id="{A041F001-A35B-4C30-9743-DCFAE304364D}"/>
              </a:ext>
            </a:extLst>
          </p:cNvPr>
          <p:cNvPicPr>
            <a:picLocks noChangeAspect="1"/>
          </p:cNvPicPr>
          <p:nvPr/>
        </p:nvPicPr>
        <p:blipFill>
          <a:blip r:embed="rId2"/>
          <a:stretch>
            <a:fillRect/>
          </a:stretch>
        </p:blipFill>
        <p:spPr>
          <a:xfrm>
            <a:off x="2179350" y="1487557"/>
            <a:ext cx="4785297" cy="1179936"/>
          </a:xfrm>
          <a:prstGeom prst="rect">
            <a:avLst/>
          </a:prstGeom>
        </p:spPr>
      </p:pic>
      <p:sp>
        <p:nvSpPr>
          <p:cNvPr id="16" name="正方形/長方形 15">
            <a:extLst>
              <a:ext uri="{FF2B5EF4-FFF2-40B4-BE49-F238E27FC236}">
                <a16:creationId xmlns:a16="http://schemas.microsoft.com/office/drawing/2014/main" id="{1C12728D-8822-447C-A130-82FFFB831C43}"/>
              </a:ext>
            </a:extLst>
          </p:cNvPr>
          <p:cNvSpPr/>
          <p:nvPr/>
        </p:nvSpPr>
        <p:spPr>
          <a:xfrm>
            <a:off x="288524" y="3143161"/>
            <a:ext cx="8566951" cy="3416320"/>
          </a:xfrm>
          <a:prstGeom prst="rect">
            <a:avLst/>
          </a:prstGeom>
          <a:ln w="38100">
            <a:solidFill>
              <a:schemeClr val="tx1"/>
            </a:solidFill>
          </a:ln>
        </p:spPr>
        <p:txBody>
          <a:bodyPr wrap="square">
            <a:spAutoFit/>
          </a:bodyPr>
          <a:lstStyle/>
          <a:p>
            <a:r>
              <a:rPr lang="ja-JP" altLang="en-US" dirty="0">
                <a:latin typeface="HGS創英角ｺﾞｼｯｸUB" panose="020B0900000000000000" pitchFamily="50" charset="-128"/>
                <a:ea typeface="HGS創英角ｺﾞｼｯｸUB" panose="020B0900000000000000" pitchFamily="50" charset="-128"/>
                <a:cs typeface="HG丸ｺﾞｼｯｸM-PRO"/>
              </a:rPr>
              <a:t>　ヒューマンチェーンとは、救助者同士の手首を互いにつかみ（人間の鎖）、水没した溺者を捜索する方法です。</a:t>
            </a:r>
            <a:endParaRPr lang="en-US" altLang="ja-JP" dirty="0">
              <a:latin typeface="HGS創英角ｺﾞｼｯｸUB" panose="020B0900000000000000" pitchFamily="50" charset="-128"/>
              <a:ea typeface="HGS創英角ｺﾞｼｯｸUB" panose="020B0900000000000000" pitchFamily="50" charset="-128"/>
              <a:cs typeface="HG丸ｺﾞｼｯｸM-PRO"/>
            </a:endParaRPr>
          </a:p>
          <a:p>
            <a:endParaRPr lang="ja-JP" altLang="en-US" dirty="0">
              <a:latin typeface="HGS創英角ｺﾞｼｯｸUB" panose="020B0900000000000000" pitchFamily="50" charset="-128"/>
              <a:ea typeface="HGS創英角ｺﾞｼｯｸUB" panose="020B0900000000000000" pitchFamily="50" charset="-128"/>
              <a:cs typeface="HG丸ｺﾞｼｯｸM-PRO"/>
            </a:endParaRPr>
          </a:p>
          <a:p>
            <a:r>
              <a:rPr lang="ja-JP" altLang="en-US" dirty="0">
                <a:latin typeface="HGS創英角ｺﾞｼｯｸUB" panose="020B0900000000000000" pitchFamily="50" charset="-128"/>
                <a:ea typeface="HGS創英角ｺﾞｼｯｸUB" panose="020B0900000000000000" pitchFamily="50" charset="-128"/>
                <a:cs typeface="HG丸ｺﾞｼｯｸM-PRO"/>
              </a:rPr>
              <a:t>　ライフセービングでは</a:t>
            </a:r>
            <a:endParaRPr lang="en-US" altLang="ja-JP" dirty="0">
              <a:latin typeface="HGS創英角ｺﾞｼｯｸUB" panose="020B0900000000000000" pitchFamily="50" charset="-128"/>
              <a:ea typeface="HGS創英角ｺﾞｼｯｸUB" panose="020B0900000000000000" pitchFamily="50" charset="-128"/>
              <a:cs typeface="HG丸ｺﾞｼｯｸM-PRO"/>
            </a:endParaRPr>
          </a:p>
          <a:p>
            <a:r>
              <a:rPr lang="ja-JP" altLang="en-US" dirty="0">
                <a:solidFill>
                  <a:srgbClr val="FF0000"/>
                </a:solidFill>
                <a:latin typeface="HGS創英角ｺﾞｼｯｸUB" panose="020B0900000000000000" pitchFamily="50" charset="-128"/>
                <a:ea typeface="HGS創英角ｺﾞｼｯｸUB" panose="020B0900000000000000" pitchFamily="50" charset="-128"/>
                <a:cs typeface="HG丸ｺﾞｼｯｸM-PRO"/>
              </a:rPr>
              <a:t>・「ライフセービングそのものを学び、実践していくこと」</a:t>
            </a:r>
            <a:endParaRPr lang="en-US" altLang="ja-JP" dirty="0">
              <a:solidFill>
                <a:srgbClr val="FF0000"/>
              </a:solidFill>
              <a:latin typeface="HGS創英角ｺﾞｼｯｸUB" panose="020B0900000000000000" pitchFamily="50" charset="-128"/>
              <a:ea typeface="HGS創英角ｺﾞｼｯｸUB" panose="020B0900000000000000" pitchFamily="50" charset="-128"/>
              <a:cs typeface="HG丸ｺﾞｼｯｸM-PRO"/>
            </a:endParaRPr>
          </a:p>
          <a:p>
            <a:r>
              <a:rPr lang="ja-JP" altLang="en-US" dirty="0">
                <a:solidFill>
                  <a:srgbClr val="FF0000"/>
                </a:solidFill>
                <a:latin typeface="HGS創英角ｺﾞｼｯｸUB" panose="020B0900000000000000" pitchFamily="50" charset="-128"/>
                <a:ea typeface="HGS創英角ｺﾞｼｯｸUB" panose="020B0900000000000000" pitchFamily="50" charset="-128"/>
                <a:cs typeface="HG丸ｺﾞｼｯｸM-PRO"/>
              </a:rPr>
              <a:t>・「ライフセービングによって獲得した生命の尊厳の精神をあらゆる分野に社会貢献していくこと」</a:t>
            </a:r>
            <a:endParaRPr lang="en-US" altLang="ja-JP" dirty="0">
              <a:solidFill>
                <a:srgbClr val="FF0000"/>
              </a:solidFill>
              <a:latin typeface="HGS創英角ｺﾞｼｯｸUB" panose="020B0900000000000000" pitchFamily="50" charset="-128"/>
              <a:ea typeface="HGS創英角ｺﾞｼｯｸUB" panose="020B0900000000000000" pitchFamily="50" charset="-128"/>
              <a:cs typeface="HG丸ｺﾞｼｯｸM-PRO"/>
            </a:endParaRPr>
          </a:p>
          <a:p>
            <a:r>
              <a:rPr lang="ja-JP" altLang="en-US" dirty="0">
                <a:latin typeface="HGS創英角ｺﾞｼｯｸUB" panose="020B0900000000000000" pitchFamily="50" charset="-128"/>
                <a:ea typeface="HGS創英角ｺﾞｼｯｸUB" panose="020B0900000000000000" pitchFamily="50" charset="-128"/>
                <a:cs typeface="HG丸ｺﾞｼｯｸM-PRO"/>
              </a:rPr>
              <a:t>の二通りがあります。</a:t>
            </a:r>
            <a:endParaRPr lang="en-US" altLang="ja-JP" dirty="0">
              <a:latin typeface="HGS創英角ｺﾞｼｯｸUB" panose="020B0900000000000000" pitchFamily="50" charset="-128"/>
              <a:ea typeface="HGS創英角ｺﾞｼｯｸUB" panose="020B0900000000000000" pitchFamily="50" charset="-128"/>
              <a:cs typeface="HG丸ｺﾞｼｯｸM-PRO"/>
            </a:endParaRPr>
          </a:p>
          <a:p>
            <a:endParaRPr lang="en-US" altLang="ja-JP" dirty="0">
              <a:latin typeface="HGS創英角ｺﾞｼｯｸUB" panose="020B0900000000000000" pitchFamily="50" charset="-128"/>
              <a:ea typeface="HGS創英角ｺﾞｼｯｸUB" panose="020B0900000000000000" pitchFamily="50" charset="-128"/>
              <a:cs typeface="HG丸ｺﾞｼｯｸM-PRO"/>
            </a:endParaRPr>
          </a:p>
          <a:p>
            <a:r>
              <a:rPr lang="ja-JP" altLang="en-US" dirty="0">
                <a:latin typeface="HGS創英角ｺﾞｼｯｸUB" panose="020B0900000000000000" pitchFamily="50" charset="-128"/>
                <a:ea typeface="HGS創英角ｺﾞｼｯｸUB" panose="020B0900000000000000" pitchFamily="50" charset="-128"/>
                <a:cs typeface="HG丸ｺﾞｼｯｸM-PRO"/>
              </a:rPr>
              <a:t>　いずれも人間がテーマであり、</a:t>
            </a:r>
            <a:r>
              <a:rPr lang="ja-JP" altLang="en-US" dirty="0">
                <a:solidFill>
                  <a:srgbClr val="FF0000"/>
                </a:solidFill>
                <a:latin typeface="HGS創英角ｺﾞｼｯｸUB" panose="020B0900000000000000" pitchFamily="50" charset="-128"/>
                <a:ea typeface="HGS創英角ｺﾞｼｯｸUB" panose="020B0900000000000000" pitchFamily="50" charset="-128"/>
                <a:cs typeface="HG丸ｺﾞｼｯｸM-PRO"/>
              </a:rPr>
              <a:t>人間が人間を救う・守ること</a:t>
            </a:r>
            <a:r>
              <a:rPr lang="ja-JP" altLang="en-US" dirty="0">
                <a:latin typeface="HGS創英角ｺﾞｼｯｸUB" panose="020B0900000000000000" pitchFamily="50" charset="-128"/>
                <a:ea typeface="HGS創英角ｺﾞｼｯｸUB" panose="020B0900000000000000" pitchFamily="50" charset="-128"/>
                <a:cs typeface="HG丸ｺﾞｼｯｸM-PRO"/>
              </a:rPr>
              <a:t>を根底に、生命のあるものが生命を救う自然の摂理を崇める、という歴史の普遍性を獲得していく活動展開を表現したものです。</a:t>
            </a:r>
          </a:p>
        </p:txBody>
      </p:sp>
      <p:sp>
        <p:nvSpPr>
          <p:cNvPr id="7" name="スライド番号プレースホルダー 3">
            <a:extLst>
              <a:ext uri="{FF2B5EF4-FFF2-40B4-BE49-F238E27FC236}">
                <a16:creationId xmlns:a16="http://schemas.microsoft.com/office/drawing/2014/main" id="{85F9358F-87E9-4B10-B5BC-70D0B19C1D40}"/>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10</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163421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BBFC66B-40FD-4D93-8705-64CB1AE94214}"/>
              </a:ext>
            </a:extLst>
          </p:cNvPr>
          <p:cNvSpPr txBox="1">
            <a:spLocks noChangeArrowheads="1"/>
          </p:cNvSpPr>
          <p:nvPr/>
        </p:nvSpPr>
        <p:spPr bwMode="auto">
          <a:xfrm>
            <a:off x="1529100" y="-11991"/>
            <a:ext cx="7147355" cy="647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eaLnBrk="1" hangingPunct="1">
              <a:buNone/>
            </a:pPr>
            <a:r>
              <a:rPr lang="ja-JP" altLang="en-US" sz="3200" kern="0" dirty="0">
                <a:solidFill>
                  <a:schemeClr val="tx1"/>
                </a:solidFill>
                <a:latin typeface="HGSSoeiKakugothicUB" panose="020B0900000000000000" pitchFamily="34" charset="-128"/>
                <a:ea typeface="HGSSoeiKakugothicUB" panose="020B0900000000000000" pitchFamily="34" charset="-128"/>
              </a:rPr>
              <a:t>日本ライフセービング協会の活動</a:t>
            </a:r>
          </a:p>
        </p:txBody>
      </p:sp>
      <p:sp>
        <p:nvSpPr>
          <p:cNvPr id="2" name="正方形/長方形 1">
            <a:extLst>
              <a:ext uri="{FF2B5EF4-FFF2-40B4-BE49-F238E27FC236}">
                <a16:creationId xmlns:a16="http://schemas.microsoft.com/office/drawing/2014/main" id="{B2528DE8-8822-4867-A54D-E8B6F3D79F13}"/>
              </a:ext>
            </a:extLst>
          </p:cNvPr>
          <p:cNvSpPr/>
          <p:nvPr/>
        </p:nvSpPr>
        <p:spPr>
          <a:xfrm>
            <a:off x="454367" y="751599"/>
            <a:ext cx="8222088" cy="461665"/>
          </a:xfrm>
          <a:prstGeom prst="rect">
            <a:avLst/>
          </a:prstGeom>
        </p:spPr>
        <p:txBody>
          <a:bodyPr wrap="square">
            <a:spAutoFit/>
          </a:bodyPr>
          <a:lstStyle/>
          <a:p>
            <a:r>
              <a:rPr lang="en-US" altLang="ja-JP" sz="2400" dirty="0">
                <a:solidFill>
                  <a:srgbClr val="FF0000"/>
                </a:solidFill>
                <a:latin typeface="HGS創英角ｺﾞｼｯｸUB" panose="020B0900000000000000" pitchFamily="50" charset="-128"/>
                <a:ea typeface="HGS創英角ｺﾞｼｯｸUB" panose="020B0900000000000000" pitchFamily="50" charset="-128"/>
                <a:cs typeface="HGP明朝E"/>
              </a:rPr>
              <a:t>JLA</a:t>
            </a:r>
            <a:r>
              <a:rPr lang="ja-JP" altLang="en-US" sz="2400" dirty="0">
                <a:solidFill>
                  <a:srgbClr val="FF0000"/>
                </a:solidFill>
                <a:latin typeface="HGS創英角ｺﾞｼｯｸUB" panose="020B0900000000000000" pitchFamily="50" charset="-128"/>
                <a:ea typeface="HGS創英角ｺﾞｼｯｸUB" panose="020B0900000000000000" pitchFamily="50" charset="-128"/>
                <a:cs typeface="HGP明朝E"/>
              </a:rPr>
              <a:t>ストラテジー　</a:t>
            </a:r>
            <a:r>
              <a:rPr lang="ja-JP" altLang="en-US" dirty="0">
                <a:solidFill>
                  <a:srgbClr val="FF0000"/>
                </a:solidFill>
                <a:latin typeface="HGS創英角ｺﾞｼｯｸUB" panose="020B0900000000000000" pitchFamily="50" charset="-128"/>
                <a:ea typeface="HGS創英角ｺﾞｼｯｸUB" panose="020B0900000000000000" pitchFamily="50" charset="-128"/>
                <a:cs typeface="HGP明朝E"/>
              </a:rPr>
              <a:t>・・ミッションを実現するための８つの戦略</a:t>
            </a:r>
            <a:endParaRPr lang="en-US" altLang="ja-JP" dirty="0">
              <a:latin typeface="HGS創英角ｺﾞｼｯｸUB" panose="020B0900000000000000" pitchFamily="50" charset="-128"/>
              <a:ea typeface="HGS創英角ｺﾞｼｯｸUB" panose="020B0900000000000000" pitchFamily="50" charset="-128"/>
              <a:cs typeface="HGP明朝E"/>
            </a:endParaRPr>
          </a:p>
        </p:txBody>
      </p:sp>
      <p:pic>
        <p:nvPicPr>
          <p:cNvPr id="16" name="図 15">
            <a:extLst>
              <a:ext uri="{FF2B5EF4-FFF2-40B4-BE49-F238E27FC236}">
                <a16:creationId xmlns:a16="http://schemas.microsoft.com/office/drawing/2014/main" id="{CD7360C4-92C6-4CE8-B50C-F1860598A66F}"/>
              </a:ext>
            </a:extLst>
          </p:cNvPr>
          <p:cNvPicPr>
            <a:picLocks noChangeAspect="1"/>
          </p:cNvPicPr>
          <p:nvPr/>
        </p:nvPicPr>
        <p:blipFill>
          <a:blip r:embed="rId3"/>
          <a:stretch>
            <a:fillRect/>
          </a:stretch>
        </p:blipFill>
        <p:spPr>
          <a:xfrm>
            <a:off x="0" y="1615616"/>
            <a:ext cx="9144000" cy="3626768"/>
          </a:xfrm>
          <a:prstGeom prst="rect">
            <a:avLst/>
          </a:prstGeom>
        </p:spPr>
      </p:pic>
      <p:sp>
        <p:nvSpPr>
          <p:cNvPr id="5" name="スライド番号プレースホルダー 3">
            <a:extLst>
              <a:ext uri="{FF2B5EF4-FFF2-40B4-BE49-F238E27FC236}">
                <a16:creationId xmlns:a16="http://schemas.microsoft.com/office/drawing/2014/main" id="{55E26DB9-6710-4A34-B86B-A1782309E2FC}"/>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11</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828364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8"/>
          <p:cNvSpPr txBox="1">
            <a:spLocks noChangeArrowheads="1"/>
          </p:cNvSpPr>
          <p:nvPr/>
        </p:nvSpPr>
        <p:spPr bwMode="auto">
          <a:xfrm>
            <a:off x="33772" y="580922"/>
            <a:ext cx="8773297" cy="830997"/>
          </a:xfrm>
          <a:prstGeom prst="rect">
            <a:avLst/>
          </a:prstGeom>
          <a:noFill/>
          <a:ln w="9525">
            <a:noFill/>
            <a:miter lim="800000"/>
            <a:headEnd/>
            <a:tailEnd/>
          </a:ln>
          <a:effectLst/>
        </p:spPr>
        <p:txBody>
          <a:bodyPr wrap="square" lIns="198000" rIns="198000">
            <a:spAutoFit/>
          </a:bodyPr>
          <a:lstStyle/>
          <a:p>
            <a:pPr>
              <a:spcBef>
                <a:spcPct val="20000"/>
              </a:spcBef>
            </a:pPr>
            <a:r>
              <a:rPr kumimoji="1" lang="en-US" altLang="ja-JP" sz="4800" dirty="0">
                <a:solidFill>
                  <a:schemeClr val="tx1"/>
                </a:solidFill>
                <a:latin typeface="HGS創英角ｺﾞｼｯｸUB" pitchFamily="50" charset="-128"/>
                <a:ea typeface="HGS創英角ｺﾞｼｯｸUB" pitchFamily="50" charset="-128"/>
              </a:rPr>
              <a:t>JLA</a:t>
            </a:r>
            <a:r>
              <a:rPr kumimoji="1" lang="ja-JP" altLang="en-US" sz="4800" dirty="0">
                <a:solidFill>
                  <a:schemeClr val="tx1"/>
                </a:solidFill>
                <a:latin typeface="HGS創英角ｺﾞｼｯｸUB" pitchFamily="50" charset="-128"/>
                <a:ea typeface="HGS創英角ｺﾞｼｯｸUB" pitchFamily="50" charset="-128"/>
              </a:rPr>
              <a:t>の</a:t>
            </a:r>
            <a:r>
              <a:rPr lang="ja-JP" altLang="en-US" sz="4800" dirty="0">
                <a:solidFill>
                  <a:prstClr val="black"/>
                </a:solidFill>
                <a:latin typeface="HGS創英角ｺﾞｼｯｸUB" pitchFamily="50" charset="-128"/>
                <a:ea typeface="HGS創英角ｺﾞｼｯｸUB" pitchFamily="50" charset="-128"/>
              </a:rPr>
              <a:t>ビジョン（夢）とは？</a:t>
            </a:r>
            <a:endParaRPr kumimoji="1" lang="ja-JP" altLang="en-US" sz="4800" dirty="0">
              <a:solidFill>
                <a:schemeClr val="tx1"/>
              </a:solidFill>
              <a:latin typeface="HGS創英角ｺﾞｼｯｸUB" pitchFamily="50" charset="-128"/>
              <a:ea typeface="HGS創英角ｺﾞｼｯｸUB" pitchFamily="50" charset="-128"/>
            </a:endParaRPr>
          </a:p>
        </p:txBody>
      </p:sp>
      <p:sp>
        <p:nvSpPr>
          <p:cNvPr id="15" name="Text Box 18"/>
          <p:cNvSpPr txBox="1">
            <a:spLocks noChangeArrowheads="1"/>
          </p:cNvSpPr>
          <p:nvPr/>
        </p:nvSpPr>
        <p:spPr bwMode="auto">
          <a:xfrm>
            <a:off x="177741" y="1530985"/>
            <a:ext cx="8485361" cy="1446550"/>
          </a:xfrm>
          <a:prstGeom prst="rect">
            <a:avLst/>
          </a:prstGeom>
          <a:noFill/>
          <a:ln w="9525">
            <a:noFill/>
            <a:miter lim="800000"/>
            <a:headEnd/>
            <a:tailEnd/>
          </a:ln>
          <a:effectLst/>
        </p:spPr>
        <p:txBody>
          <a:bodyPr wrap="square" lIns="198000" rIns="198000">
            <a:spAutoFit/>
          </a:bodyPr>
          <a:lstStyle/>
          <a:p>
            <a:pPr eaLnBrk="1" hangingPunct="1">
              <a:lnSpc>
                <a:spcPct val="100000"/>
              </a:lnSpc>
              <a:spcBef>
                <a:spcPct val="20000"/>
              </a:spcBef>
              <a:buClrTx/>
              <a:buSzTx/>
              <a:buFontTx/>
              <a:buNone/>
            </a:pPr>
            <a:r>
              <a:rPr kumimoji="1" lang="ja-JP" altLang="en-US" sz="8800" dirty="0">
                <a:solidFill>
                  <a:schemeClr val="tx1"/>
                </a:solidFill>
                <a:latin typeface="HGS創英角ｺﾞｼｯｸUB" pitchFamily="50" charset="-128"/>
                <a:ea typeface="HGS創英角ｺﾞｼｯｸUB" pitchFamily="50" charset="-128"/>
              </a:rPr>
              <a:t>水辺の事故ゼロ</a:t>
            </a:r>
          </a:p>
        </p:txBody>
      </p:sp>
      <p:pic>
        <p:nvPicPr>
          <p:cNvPr id="4100" name="Picture 4" descr="C:\Users\kazama\Desktop\main_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378" y="3291043"/>
            <a:ext cx="8501691" cy="3188134"/>
          </a:xfrm>
          <a:prstGeom prst="rect">
            <a:avLst/>
          </a:prstGeom>
          <a:noFill/>
          <a:extLst>
            <a:ext uri="{909E8E84-426E-40DD-AFC4-6F175D3DCCD1}">
              <a14:hiddenFill xmlns:a14="http://schemas.microsoft.com/office/drawing/2010/main">
                <a:solidFill>
                  <a:srgbClr val="FFFFFF"/>
                </a:solidFill>
              </a14:hiddenFill>
            </a:ext>
          </a:extLst>
        </p:spPr>
      </p:pic>
      <p:sp>
        <p:nvSpPr>
          <p:cNvPr id="5" name="スライド番号プレースホルダー 3">
            <a:extLst>
              <a:ext uri="{FF2B5EF4-FFF2-40B4-BE49-F238E27FC236}">
                <a16:creationId xmlns:a16="http://schemas.microsoft.com/office/drawing/2014/main" id="{6F53A925-3734-4A7E-B23A-9BBB5C77A7D2}"/>
              </a:ext>
            </a:extLst>
          </p:cNvPr>
          <p:cNvSpPr txBox="1">
            <a:spLocks/>
          </p:cNvSpPr>
          <p:nvPr/>
        </p:nvSpPr>
        <p:spPr>
          <a:xfrm>
            <a:off x="6901552" y="6508754"/>
            <a:ext cx="2133600" cy="365125"/>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r"/>
            <a:fld id="{D2D8002D-B5B0-4BAC-B1F6-782DDCCE6D9C}" type="slidenum">
              <a:rPr lang="ja-JP" altLang="en-US" sz="1200" smtClean="0">
                <a:solidFill>
                  <a:schemeClr val="bg1">
                    <a:lumMod val="65000"/>
                  </a:schemeClr>
                </a:solidFill>
                <a:latin typeface="HGP創英角ｺﾞｼｯｸUB" panose="020B0900000000000000" pitchFamily="50" charset="-128"/>
                <a:ea typeface="HGP創英角ｺﾞｼｯｸUB" panose="020B0900000000000000" pitchFamily="50" charset="-128"/>
              </a:rPr>
              <a:pPr algn="r"/>
              <a:t>12</a:t>
            </a:fld>
            <a:endParaRPr lang="ja-JP" altLang="en-US" sz="1200" dirty="0">
              <a:solidFill>
                <a:schemeClr val="bg1">
                  <a:lumMod val="65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98830248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8"/>
          <p:cNvSpPr txBox="1">
            <a:spLocks noChangeArrowheads="1"/>
          </p:cNvSpPr>
          <p:nvPr/>
        </p:nvSpPr>
        <p:spPr bwMode="auto">
          <a:xfrm>
            <a:off x="33772" y="580922"/>
            <a:ext cx="8773297" cy="830997"/>
          </a:xfrm>
          <a:prstGeom prst="rect">
            <a:avLst/>
          </a:prstGeom>
          <a:noFill/>
          <a:ln w="9525">
            <a:noFill/>
            <a:miter lim="800000"/>
            <a:headEnd/>
            <a:tailEnd/>
          </a:ln>
          <a:effectLst/>
        </p:spPr>
        <p:txBody>
          <a:bodyPr wrap="square" lIns="198000" rIns="198000">
            <a:spAutoFit/>
          </a:bodyPr>
          <a:lstStyle/>
          <a:p>
            <a:pPr>
              <a:spcBef>
                <a:spcPct val="20000"/>
              </a:spcBef>
            </a:pPr>
            <a:r>
              <a:rPr kumimoji="1" lang="en-US" altLang="ja-JP" sz="4800" dirty="0">
                <a:solidFill>
                  <a:schemeClr val="tx1"/>
                </a:solidFill>
                <a:latin typeface="HGS創英角ｺﾞｼｯｸUB" pitchFamily="50" charset="-128"/>
                <a:ea typeface="HGS創英角ｺﾞｼｯｸUB" pitchFamily="50" charset="-128"/>
              </a:rPr>
              <a:t>JLA</a:t>
            </a:r>
            <a:r>
              <a:rPr kumimoji="1" lang="ja-JP" altLang="en-US" sz="4800" dirty="0">
                <a:solidFill>
                  <a:schemeClr val="tx1"/>
                </a:solidFill>
                <a:latin typeface="HGS創英角ｺﾞｼｯｸUB" pitchFamily="50" charset="-128"/>
                <a:ea typeface="HGS創英角ｺﾞｼｯｸUB" pitchFamily="50" charset="-128"/>
              </a:rPr>
              <a:t>の</a:t>
            </a:r>
            <a:r>
              <a:rPr lang="ja-JP" altLang="en-US" sz="4800" dirty="0">
                <a:solidFill>
                  <a:prstClr val="black"/>
                </a:solidFill>
                <a:latin typeface="HGS創英角ｺﾞｼｯｸUB" pitchFamily="50" charset="-128"/>
                <a:ea typeface="HGS創英角ｺﾞｼｯｸUB" pitchFamily="50" charset="-128"/>
              </a:rPr>
              <a:t>ビジョン（夢）とは？</a:t>
            </a:r>
            <a:endParaRPr kumimoji="1" lang="ja-JP" altLang="en-US" sz="4800" dirty="0">
              <a:solidFill>
                <a:schemeClr val="tx1"/>
              </a:solidFill>
              <a:latin typeface="HGS創英角ｺﾞｼｯｸUB" pitchFamily="50" charset="-128"/>
              <a:ea typeface="HGS創英角ｺﾞｼｯｸUB" pitchFamily="50" charset="-128"/>
            </a:endParaRPr>
          </a:p>
        </p:txBody>
      </p:sp>
      <p:sp>
        <p:nvSpPr>
          <p:cNvPr id="15" name="Text Box 18"/>
          <p:cNvSpPr txBox="1">
            <a:spLocks noChangeArrowheads="1"/>
          </p:cNvSpPr>
          <p:nvPr/>
        </p:nvSpPr>
        <p:spPr bwMode="auto">
          <a:xfrm>
            <a:off x="177741" y="1530985"/>
            <a:ext cx="8485361" cy="1446550"/>
          </a:xfrm>
          <a:prstGeom prst="rect">
            <a:avLst/>
          </a:prstGeom>
          <a:noFill/>
          <a:ln w="9525">
            <a:noFill/>
            <a:miter lim="800000"/>
            <a:headEnd/>
            <a:tailEnd/>
          </a:ln>
          <a:effectLst/>
        </p:spPr>
        <p:txBody>
          <a:bodyPr wrap="square" lIns="198000" rIns="198000">
            <a:spAutoFit/>
          </a:bodyPr>
          <a:lstStyle/>
          <a:p>
            <a:pPr eaLnBrk="1" hangingPunct="1">
              <a:lnSpc>
                <a:spcPct val="100000"/>
              </a:lnSpc>
              <a:spcBef>
                <a:spcPct val="20000"/>
              </a:spcBef>
              <a:buClrTx/>
              <a:buSzTx/>
              <a:buFontTx/>
              <a:buNone/>
            </a:pPr>
            <a:r>
              <a:rPr kumimoji="1" lang="ja-JP" altLang="en-US" sz="8800" dirty="0">
                <a:solidFill>
                  <a:schemeClr val="tx1"/>
                </a:solidFill>
                <a:latin typeface="HGS創英角ｺﾞｼｯｸUB" pitchFamily="50" charset="-128"/>
                <a:ea typeface="HGS創英角ｺﾞｼｯｸUB" pitchFamily="50" charset="-128"/>
              </a:rPr>
              <a:t>水辺の事故ゼロ</a:t>
            </a:r>
          </a:p>
        </p:txBody>
      </p:sp>
      <p:pic>
        <p:nvPicPr>
          <p:cNvPr id="4099" name="Picture 3" descr="C:\Users\kazama\Desktop\main_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378" y="3330231"/>
            <a:ext cx="8501692" cy="3188134"/>
          </a:xfrm>
          <a:prstGeom prst="rect">
            <a:avLst/>
          </a:prstGeom>
          <a:noFill/>
          <a:extLst>
            <a:ext uri="{909E8E84-426E-40DD-AFC4-6F175D3DCCD1}">
              <a14:hiddenFill xmlns:a14="http://schemas.microsoft.com/office/drawing/2010/main">
                <a:solidFill>
                  <a:srgbClr val="FFFFFF"/>
                </a:solidFill>
              </a14:hiddenFill>
            </a:ext>
          </a:extLst>
        </p:spPr>
      </p:pic>
      <p:sp>
        <p:nvSpPr>
          <p:cNvPr id="5" name="スライド番号プレースホルダー 3">
            <a:extLst>
              <a:ext uri="{FF2B5EF4-FFF2-40B4-BE49-F238E27FC236}">
                <a16:creationId xmlns:a16="http://schemas.microsoft.com/office/drawing/2014/main" id="{E8060F41-CCDD-4F2F-9328-BE3890A359FA}"/>
              </a:ext>
            </a:extLst>
          </p:cNvPr>
          <p:cNvSpPr txBox="1">
            <a:spLocks/>
          </p:cNvSpPr>
          <p:nvPr/>
        </p:nvSpPr>
        <p:spPr>
          <a:xfrm>
            <a:off x="6901552" y="6508754"/>
            <a:ext cx="2133600" cy="365125"/>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r"/>
            <a:fld id="{D2D8002D-B5B0-4BAC-B1F6-782DDCCE6D9C}" type="slidenum">
              <a:rPr lang="ja-JP" altLang="en-US" sz="1200" smtClean="0">
                <a:solidFill>
                  <a:schemeClr val="bg1">
                    <a:lumMod val="65000"/>
                  </a:schemeClr>
                </a:solidFill>
                <a:latin typeface="HGP創英角ｺﾞｼｯｸUB" panose="020B0900000000000000" pitchFamily="50" charset="-128"/>
                <a:ea typeface="HGP創英角ｺﾞｼｯｸUB" panose="020B0900000000000000" pitchFamily="50" charset="-128"/>
              </a:rPr>
              <a:pPr algn="r"/>
              <a:t>13</a:t>
            </a:fld>
            <a:endParaRPr lang="ja-JP" altLang="en-US" sz="1200" dirty="0">
              <a:solidFill>
                <a:schemeClr val="bg1">
                  <a:lumMod val="65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09200182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8"/>
          <p:cNvSpPr txBox="1">
            <a:spLocks noChangeArrowheads="1"/>
          </p:cNvSpPr>
          <p:nvPr/>
        </p:nvSpPr>
        <p:spPr bwMode="auto">
          <a:xfrm>
            <a:off x="33772" y="580922"/>
            <a:ext cx="8773297" cy="830997"/>
          </a:xfrm>
          <a:prstGeom prst="rect">
            <a:avLst/>
          </a:prstGeom>
          <a:noFill/>
          <a:ln w="9525">
            <a:noFill/>
            <a:miter lim="800000"/>
            <a:headEnd/>
            <a:tailEnd/>
          </a:ln>
          <a:effectLst/>
        </p:spPr>
        <p:txBody>
          <a:bodyPr wrap="square" lIns="198000" rIns="198000">
            <a:spAutoFit/>
          </a:bodyPr>
          <a:lstStyle/>
          <a:p>
            <a:pPr>
              <a:spcBef>
                <a:spcPct val="20000"/>
              </a:spcBef>
            </a:pPr>
            <a:r>
              <a:rPr kumimoji="1" lang="en-US" altLang="ja-JP" sz="4800" dirty="0">
                <a:solidFill>
                  <a:schemeClr val="tx1"/>
                </a:solidFill>
                <a:latin typeface="HGS創英角ｺﾞｼｯｸUB" pitchFamily="50" charset="-128"/>
                <a:ea typeface="HGS創英角ｺﾞｼｯｸUB" pitchFamily="50" charset="-128"/>
              </a:rPr>
              <a:t>JLA</a:t>
            </a:r>
            <a:r>
              <a:rPr kumimoji="1" lang="ja-JP" altLang="en-US" sz="4800" dirty="0">
                <a:solidFill>
                  <a:schemeClr val="tx1"/>
                </a:solidFill>
                <a:latin typeface="HGS創英角ｺﾞｼｯｸUB" pitchFamily="50" charset="-128"/>
                <a:ea typeface="HGS創英角ｺﾞｼｯｸUB" pitchFamily="50" charset="-128"/>
              </a:rPr>
              <a:t>の</a:t>
            </a:r>
            <a:r>
              <a:rPr lang="ja-JP" altLang="en-US" sz="4800" dirty="0">
                <a:solidFill>
                  <a:prstClr val="black"/>
                </a:solidFill>
                <a:latin typeface="HGS創英角ｺﾞｼｯｸUB" pitchFamily="50" charset="-128"/>
                <a:ea typeface="HGS創英角ｺﾞｼｯｸUB" pitchFamily="50" charset="-128"/>
              </a:rPr>
              <a:t>ビジョン（夢）とは？</a:t>
            </a:r>
            <a:endParaRPr kumimoji="1" lang="ja-JP" altLang="en-US" sz="4800" dirty="0">
              <a:solidFill>
                <a:schemeClr val="tx1"/>
              </a:solidFill>
              <a:latin typeface="HGS創英角ｺﾞｼｯｸUB" pitchFamily="50" charset="-128"/>
              <a:ea typeface="HGS創英角ｺﾞｼｯｸUB" pitchFamily="50" charset="-128"/>
            </a:endParaRPr>
          </a:p>
        </p:txBody>
      </p:sp>
      <p:sp>
        <p:nvSpPr>
          <p:cNvPr id="15" name="Text Box 18"/>
          <p:cNvSpPr txBox="1">
            <a:spLocks noChangeArrowheads="1"/>
          </p:cNvSpPr>
          <p:nvPr/>
        </p:nvSpPr>
        <p:spPr bwMode="auto">
          <a:xfrm>
            <a:off x="177741" y="1530985"/>
            <a:ext cx="8485361" cy="1446550"/>
          </a:xfrm>
          <a:prstGeom prst="rect">
            <a:avLst/>
          </a:prstGeom>
          <a:noFill/>
          <a:ln w="9525">
            <a:noFill/>
            <a:miter lim="800000"/>
            <a:headEnd/>
            <a:tailEnd/>
          </a:ln>
          <a:effectLst/>
        </p:spPr>
        <p:txBody>
          <a:bodyPr wrap="square" lIns="198000" rIns="198000">
            <a:spAutoFit/>
          </a:bodyPr>
          <a:lstStyle/>
          <a:p>
            <a:pPr eaLnBrk="1" hangingPunct="1">
              <a:lnSpc>
                <a:spcPct val="100000"/>
              </a:lnSpc>
              <a:spcBef>
                <a:spcPct val="20000"/>
              </a:spcBef>
              <a:buClrTx/>
              <a:buSzTx/>
              <a:buFontTx/>
              <a:buNone/>
            </a:pPr>
            <a:r>
              <a:rPr kumimoji="1" lang="ja-JP" altLang="en-US" sz="8800" dirty="0">
                <a:solidFill>
                  <a:schemeClr val="tx1"/>
                </a:solidFill>
                <a:latin typeface="HGS創英角ｺﾞｼｯｸUB" pitchFamily="50" charset="-128"/>
                <a:ea typeface="HGS創英角ｺﾞｼｯｸUB" pitchFamily="50" charset="-128"/>
              </a:rPr>
              <a:t>水辺の事故ゼロ</a:t>
            </a:r>
          </a:p>
        </p:txBody>
      </p:sp>
      <p:pic>
        <p:nvPicPr>
          <p:cNvPr id="4098" name="Picture 2" descr="C:\Users\kazama\Desktop\main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378" y="3343295"/>
            <a:ext cx="8501691" cy="3188134"/>
          </a:xfrm>
          <a:prstGeom prst="rect">
            <a:avLst/>
          </a:prstGeom>
          <a:noFill/>
          <a:extLst>
            <a:ext uri="{909E8E84-426E-40DD-AFC4-6F175D3DCCD1}">
              <a14:hiddenFill xmlns:a14="http://schemas.microsoft.com/office/drawing/2010/main">
                <a:solidFill>
                  <a:srgbClr val="FFFFFF"/>
                </a:solidFill>
              </a14:hiddenFill>
            </a:ext>
          </a:extLst>
        </p:spPr>
      </p:pic>
      <p:sp>
        <p:nvSpPr>
          <p:cNvPr id="8" name="スライド番号プレースホルダー 3">
            <a:extLst>
              <a:ext uri="{FF2B5EF4-FFF2-40B4-BE49-F238E27FC236}">
                <a16:creationId xmlns:a16="http://schemas.microsoft.com/office/drawing/2014/main" id="{9ED22323-1866-4F8F-B86E-A8E0B1AAF373}"/>
              </a:ext>
            </a:extLst>
          </p:cNvPr>
          <p:cNvSpPr txBox="1">
            <a:spLocks/>
          </p:cNvSpPr>
          <p:nvPr/>
        </p:nvSpPr>
        <p:spPr>
          <a:xfrm>
            <a:off x="6901552" y="6508754"/>
            <a:ext cx="2133600" cy="365125"/>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r"/>
            <a:fld id="{D2D8002D-B5B0-4BAC-B1F6-782DDCCE6D9C}" type="slidenum">
              <a:rPr lang="ja-JP" altLang="en-US" sz="1200" smtClean="0">
                <a:solidFill>
                  <a:schemeClr val="bg1">
                    <a:lumMod val="65000"/>
                  </a:schemeClr>
                </a:solidFill>
                <a:latin typeface="HGP創英角ｺﾞｼｯｸUB" panose="020B0900000000000000" pitchFamily="50" charset="-128"/>
                <a:ea typeface="HGP創英角ｺﾞｼｯｸUB" panose="020B0900000000000000" pitchFamily="50" charset="-128"/>
              </a:rPr>
              <a:pPr algn="r"/>
              <a:t>14</a:t>
            </a:fld>
            <a:endParaRPr lang="ja-JP" altLang="en-US" sz="1200" dirty="0">
              <a:solidFill>
                <a:schemeClr val="bg1">
                  <a:lumMod val="65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75501562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B2B363-6486-40E9-A556-5AB25514DFD1}"/>
              </a:ext>
            </a:extLst>
          </p:cNvPr>
          <p:cNvSpPr txBox="1">
            <a:spLocks noChangeArrowheads="1"/>
          </p:cNvSpPr>
          <p:nvPr/>
        </p:nvSpPr>
        <p:spPr bwMode="auto">
          <a:xfrm>
            <a:off x="260613" y="1083397"/>
            <a:ext cx="8332543" cy="647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S創英角ｺﾞｼｯｸUB" pitchFamily="50" charset="-128"/>
                <a:ea typeface="HGS創英角ｺﾞｼｯｸUB" pitchFamily="50" charset="-128"/>
              </a:rPr>
              <a:t>第</a:t>
            </a:r>
            <a:r>
              <a:rPr lang="en-US" altLang="ja-JP" sz="3600" dirty="0">
                <a:latin typeface="HGS創英角ｺﾞｼｯｸUB" pitchFamily="50" charset="-128"/>
                <a:ea typeface="HGS創英角ｺﾞｼｯｸUB" pitchFamily="50" charset="-128"/>
              </a:rPr>
              <a:t>1</a:t>
            </a:r>
            <a:r>
              <a:rPr lang="ja-JP" altLang="en-US" sz="3600" dirty="0">
                <a:latin typeface="HGS創英角ｺﾞｼｯｸUB" pitchFamily="50" charset="-128"/>
                <a:ea typeface="HGS創英角ｺﾞｼｯｸUB" pitchFamily="50" charset="-128"/>
              </a:rPr>
              <a:t>章　心肺蘇生の意義</a:t>
            </a:r>
            <a:endParaRPr lang="ja-JP" altLang="en-US" sz="3600" dirty="0">
              <a:solidFill>
                <a:schemeClr val="bg1"/>
              </a:solidFill>
              <a:latin typeface="HGS創英角ｺﾞｼｯｸUB" pitchFamily="50" charset="-128"/>
              <a:ea typeface="HGS創英角ｺﾞｼｯｸUB" pitchFamily="50" charset="-128"/>
            </a:endParaRPr>
          </a:p>
        </p:txBody>
      </p:sp>
      <p:sp>
        <p:nvSpPr>
          <p:cNvPr id="4" name="Rectangle 10">
            <a:extLst>
              <a:ext uri="{FF2B5EF4-FFF2-40B4-BE49-F238E27FC236}">
                <a16:creationId xmlns:a16="http://schemas.microsoft.com/office/drawing/2014/main" id="{60A647C2-1D79-4E97-AA3C-B3529053A5CA}"/>
              </a:ext>
            </a:extLst>
          </p:cNvPr>
          <p:cNvSpPr>
            <a:spLocks noChangeArrowheads="1"/>
          </p:cNvSpPr>
          <p:nvPr/>
        </p:nvSpPr>
        <p:spPr bwMode="auto">
          <a:xfrm>
            <a:off x="601858" y="2864560"/>
            <a:ext cx="82073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kumimoji="1" sz="2800" b="1">
                <a:solidFill>
                  <a:schemeClr val="tx1"/>
                </a:solidFill>
                <a:latin typeface="ＭＳ Ｐゴシック" pitchFamily="50" charset="-128"/>
                <a:ea typeface="ＭＳ Ｐゴシック" pitchFamily="50" charset="-128"/>
              </a:defRPr>
            </a:lvl1pPr>
            <a:lvl2pPr marL="914400" indent="-457200" eaLnBrk="0" hangingPunct="0">
              <a:defRPr kumimoji="1" sz="2800" b="1">
                <a:solidFill>
                  <a:schemeClr val="tx1"/>
                </a:solidFill>
                <a:latin typeface="ＭＳ Ｐゴシック" pitchFamily="50" charset="-128"/>
                <a:ea typeface="ＭＳ Ｐゴシック" pitchFamily="50" charset="-128"/>
              </a:defRPr>
            </a:lvl2pPr>
            <a:lvl3pPr marL="1371600" indent="-457200" eaLnBrk="0" hangingPunct="0">
              <a:defRPr kumimoji="1" sz="2800" b="1">
                <a:solidFill>
                  <a:schemeClr val="tx1"/>
                </a:solidFill>
                <a:latin typeface="ＭＳ Ｐゴシック" pitchFamily="50" charset="-128"/>
                <a:ea typeface="ＭＳ Ｐゴシック" pitchFamily="50" charset="-128"/>
              </a:defRPr>
            </a:lvl3pPr>
            <a:lvl4pPr marL="1828800" indent="-457200" eaLnBrk="0" hangingPunct="0">
              <a:defRPr kumimoji="1" sz="2800" b="1">
                <a:solidFill>
                  <a:schemeClr val="tx1"/>
                </a:solidFill>
                <a:latin typeface="ＭＳ Ｐゴシック" pitchFamily="50" charset="-128"/>
                <a:ea typeface="ＭＳ Ｐゴシック" pitchFamily="50" charset="-128"/>
              </a:defRPr>
            </a:lvl4pPr>
            <a:lvl5pPr marL="2286000" indent="-457200" eaLnBrk="0" hangingPunct="0">
              <a:defRPr kumimoji="1" sz="2800" b="1">
                <a:solidFill>
                  <a:schemeClr val="tx1"/>
                </a:solidFill>
                <a:latin typeface="ＭＳ Ｐゴシック" pitchFamily="50" charset="-128"/>
                <a:ea typeface="ＭＳ Ｐゴシック" pitchFamily="50" charset="-128"/>
              </a:defRPr>
            </a:lvl5pPr>
            <a:lvl6pPr marL="27432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6pPr>
            <a:lvl7pPr marL="32004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7pPr>
            <a:lvl8pPr marL="36576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8pPr>
            <a:lvl9pPr marL="41148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9pPr>
          </a:lstStyle>
          <a:p>
            <a:pPr eaLnBrk="1" hangingPunct="1">
              <a:buFontTx/>
              <a:buAutoNum type="arabicPeriod"/>
            </a:pPr>
            <a:r>
              <a:rPr lang="ja-JP" altLang="en-US" sz="2400" b="0" dirty="0">
                <a:latin typeface="HGS創英角ｺﾞｼｯｸUB" pitchFamily="50" charset="-128"/>
                <a:ea typeface="HGS創英角ｺﾞｼｯｸUB" pitchFamily="50" charset="-128"/>
              </a:rPr>
              <a:t>命が失われていく速さ、命を救うことの難しさ</a:t>
            </a:r>
            <a:endParaRPr lang="en-US" altLang="ja-JP" sz="2400" b="0" dirty="0">
              <a:latin typeface="HGS創英角ｺﾞｼｯｸUB" pitchFamily="50" charset="-128"/>
              <a:ea typeface="HGS創英角ｺﾞｼｯｸUB" pitchFamily="50" charset="-128"/>
            </a:endParaRPr>
          </a:p>
          <a:p>
            <a:pPr eaLnBrk="1" hangingPunct="1">
              <a:buFontTx/>
              <a:buAutoNum type="arabicPeriod"/>
            </a:pPr>
            <a:r>
              <a:rPr lang="ja-JP" altLang="en-US" sz="2400" b="0" dirty="0">
                <a:latin typeface="HGS創英角ｺﾞｼｯｸUB" pitchFamily="50" charset="-128"/>
                <a:ea typeface="HGS創英角ｺﾞｼｯｸUB" pitchFamily="50" charset="-128"/>
              </a:rPr>
              <a:t>救命の連鎖</a:t>
            </a:r>
            <a:endParaRPr lang="en-US" altLang="ja-JP" sz="2400" b="0" dirty="0">
              <a:latin typeface="HGS創英角ｺﾞｼｯｸUB" pitchFamily="50" charset="-128"/>
              <a:ea typeface="HGS創英角ｺﾞｼｯｸUB" pitchFamily="50" charset="-128"/>
            </a:endParaRPr>
          </a:p>
          <a:p>
            <a:pPr eaLnBrk="1" hangingPunct="1">
              <a:buFontTx/>
              <a:buAutoNum type="arabicPeriod"/>
            </a:pPr>
            <a:r>
              <a:rPr lang="ja-JP" altLang="en-US" sz="2400" b="0" dirty="0">
                <a:latin typeface="HGS創英角ｺﾞｼｯｸUB" pitchFamily="50" charset="-128"/>
                <a:ea typeface="HGS創英角ｺﾞｼｯｸUB" pitchFamily="50" charset="-128"/>
              </a:rPr>
              <a:t>日本実情</a:t>
            </a:r>
            <a:endParaRPr lang="en-US" altLang="ja-JP" sz="2400" b="0" dirty="0">
              <a:latin typeface="HGS創英角ｺﾞｼｯｸUB" pitchFamily="50" charset="-128"/>
              <a:ea typeface="HGS創英角ｺﾞｼｯｸUB" pitchFamily="50" charset="-128"/>
            </a:endParaRPr>
          </a:p>
        </p:txBody>
      </p:sp>
      <p:sp>
        <p:nvSpPr>
          <p:cNvPr id="6" name="Rectangle 11">
            <a:extLst>
              <a:ext uri="{FF2B5EF4-FFF2-40B4-BE49-F238E27FC236}">
                <a16:creationId xmlns:a16="http://schemas.microsoft.com/office/drawing/2014/main" id="{DE9736DC-F0F9-40F3-9F98-A97BD83F05EE}"/>
              </a:ext>
            </a:extLst>
          </p:cNvPr>
          <p:cNvSpPr>
            <a:spLocks noChangeArrowheads="1"/>
          </p:cNvSpPr>
          <p:nvPr/>
        </p:nvSpPr>
        <p:spPr bwMode="auto">
          <a:xfrm>
            <a:off x="467518" y="662609"/>
            <a:ext cx="8205787" cy="5909641"/>
          </a:xfrm>
          <a:prstGeom prst="rect">
            <a:avLst/>
          </a:prstGeom>
          <a:noFill/>
          <a:ln w="2844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buFont typeface="Arial" charset="0"/>
              <a:defRPr kumimoji="1" sz="3200">
                <a:solidFill>
                  <a:schemeClr val="tx1"/>
                </a:solidFill>
                <a:latin typeface="Calibri" pitchFamily="34" charset="0"/>
                <a:ea typeface="ＭＳ Ｐゴシック" pitchFamily="50" charset="-128"/>
              </a:defRPr>
            </a:lvl1pPr>
            <a:lvl2pPr marL="742950" indent="-285750" eaLnBrk="0" hangingPunct="0">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buFont typeface="Arial" charset="0"/>
              <a:defRPr kumimoji="1" sz="2400">
                <a:solidFill>
                  <a:schemeClr val="tx1"/>
                </a:solidFill>
                <a:latin typeface="Calibri" pitchFamily="34" charset="0"/>
                <a:ea typeface="ＭＳ Ｐゴシック" pitchFamily="50" charset="-128"/>
              </a:defRPr>
            </a:lvl3pPr>
            <a:lvl4pPr marL="1600200" indent="-228600" eaLnBrk="0" hangingPunct="0">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buFontTx/>
              <a:buChar char="•"/>
            </a:pPr>
            <a:endParaRPr lang="ja-JP" altLang="en-US" sz="2800">
              <a:latin typeface="HG創英角ｺﾞｼｯｸUB" panose="020B0909000000000000" pitchFamily="49" charset="-128"/>
              <a:ea typeface="HG創英角ｺﾞｼｯｸUB" panose="020B0909000000000000" pitchFamily="49" charset="-128"/>
            </a:endParaRPr>
          </a:p>
        </p:txBody>
      </p:sp>
      <p:sp>
        <p:nvSpPr>
          <p:cNvPr id="5" name="スライド番号プレースホルダー 3">
            <a:extLst>
              <a:ext uri="{FF2B5EF4-FFF2-40B4-BE49-F238E27FC236}">
                <a16:creationId xmlns:a16="http://schemas.microsoft.com/office/drawing/2014/main" id="{73A6BD9F-EE36-4B36-AB30-24EDD7E21DD8}"/>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15</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119622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a:extLst>
              <a:ext uri="{FF2B5EF4-FFF2-40B4-BE49-F238E27FC236}">
                <a16:creationId xmlns:a16="http://schemas.microsoft.com/office/drawing/2014/main" id="{962F29EA-5233-464D-9C6F-8203DE7747CF}"/>
              </a:ext>
            </a:extLst>
          </p:cNvPr>
          <p:cNvSpPr txBox="1">
            <a:spLocks/>
          </p:cNvSpPr>
          <p:nvPr/>
        </p:nvSpPr>
        <p:spPr>
          <a:xfrm>
            <a:off x="200594" y="5484906"/>
            <a:ext cx="3473597" cy="1424675"/>
          </a:xfrm>
          <a:prstGeom prst="rect">
            <a:avLst/>
          </a:prstGeom>
        </p:spPr>
        <p:txBody>
          <a:bodyPr>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 typeface="Arial"/>
              <a:buNone/>
            </a:pPr>
            <a:r>
              <a:rPr lang="ja-JP" altLang="en-US" sz="1800" u="dbl" dirty="0">
                <a:latin typeface="HG創英角ｺﾞｼｯｸUB" panose="020B0909000000000000" pitchFamily="49" charset="-128"/>
                <a:ea typeface="HG創英角ｺﾞｼｯｸUB" panose="020B0909000000000000" pitchFamily="49" charset="-128"/>
              </a:rPr>
              <a:t>■現場への平均到着時間</a:t>
            </a:r>
            <a:endParaRPr lang="en-US" altLang="ja-JP" sz="1800" u="dbl" dirty="0">
              <a:latin typeface="HG創英角ｺﾞｼｯｸUB" panose="020B0909000000000000" pitchFamily="49" charset="-128"/>
              <a:ea typeface="HG創英角ｺﾞｼｯｸUB" panose="020B0909000000000000" pitchFamily="49" charset="-128"/>
            </a:endParaRPr>
          </a:p>
          <a:p>
            <a:pPr>
              <a:buNone/>
            </a:pPr>
            <a:r>
              <a:rPr lang="en-US" altLang="ja-JP" sz="1800" dirty="0">
                <a:solidFill>
                  <a:srgbClr val="0000FF"/>
                </a:solidFill>
                <a:uFill>
                  <a:solidFill>
                    <a:srgbClr val="FF0000"/>
                  </a:solidFill>
                </a:uFill>
                <a:latin typeface="HG創英角ｺﾞｼｯｸUB" panose="020B0909000000000000" pitchFamily="49" charset="-128"/>
                <a:ea typeface="HG創英角ｺﾞｼｯｸUB" panose="020B0909000000000000" pitchFamily="49" charset="-128"/>
              </a:rPr>
              <a:t>	8</a:t>
            </a:r>
            <a:r>
              <a:rPr lang="ja-JP" altLang="en-US" sz="1800" dirty="0">
                <a:solidFill>
                  <a:srgbClr val="0000FF"/>
                </a:solidFill>
                <a:uFill>
                  <a:solidFill>
                    <a:srgbClr val="FF0000"/>
                  </a:solidFill>
                </a:uFill>
                <a:latin typeface="HG創英角ｺﾞｼｯｸUB" panose="020B0909000000000000" pitchFamily="49" charset="-128"/>
                <a:ea typeface="HG創英角ｺﾞｼｯｸUB" panose="020B0909000000000000" pitchFamily="49" charset="-128"/>
              </a:rPr>
              <a:t>分</a:t>
            </a:r>
            <a:r>
              <a:rPr lang="en-US" altLang="ja-JP" sz="1800" dirty="0">
                <a:solidFill>
                  <a:srgbClr val="0000FF"/>
                </a:solidFill>
                <a:uFill>
                  <a:solidFill>
                    <a:srgbClr val="FF0000"/>
                  </a:solidFill>
                </a:uFill>
                <a:latin typeface="HG創英角ｺﾞｼｯｸUB" panose="020B0909000000000000" pitchFamily="49" charset="-128"/>
                <a:ea typeface="HG創英角ｺﾞｼｯｸUB" panose="020B0909000000000000" pitchFamily="49" charset="-128"/>
              </a:rPr>
              <a:t>42</a:t>
            </a:r>
            <a:r>
              <a:rPr lang="ja-JP" altLang="en-US" sz="1800" dirty="0">
                <a:solidFill>
                  <a:srgbClr val="0000FF"/>
                </a:solidFill>
                <a:uFill>
                  <a:solidFill>
                    <a:srgbClr val="FF0000"/>
                  </a:solidFill>
                </a:uFill>
                <a:latin typeface="HG創英角ｺﾞｼｯｸUB" panose="020B0909000000000000" pitchFamily="49" charset="-128"/>
                <a:ea typeface="HG創英角ｺﾞｼｯｸUB" panose="020B0909000000000000" pitchFamily="49" charset="-128"/>
              </a:rPr>
              <a:t>分</a:t>
            </a:r>
            <a:r>
              <a:rPr lang="en-US" altLang="ja-JP" sz="1800" dirty="0">
                <a:solidFill>
                  <a:srgbClr val="0000FF"/>
                </a:solidFill>
                <a:uFill>
                  <a:solidFill>
                    <a:srgbClr val="FF0000"/>
                  </a:solidFill>
                </a:uFill>
                <a:latin typeface="HG創英角ｺﾞｼｯｸUB" panose="020B0909000000000000" pitchFamily="49" charset="-128"/>
                <a:ea typeface="HG創英角ｺﾞｼｯｸUB" panose="020B0909000000000000" pitchFamily="49" charset="-128"/>
              </a:rPr>
              <a:t>(2019)</a:t>
            </a:r>
          </a:p>
          <a:p>
            <a:pPr>
              <a:buNone/>
            </a:pPr>
            <a:r>
              <a:rPr lang="en-US" altLang="ja-JP" sz="1800" dirty="0">
                <a:solidFill>
                  <a:srgbClr val="0000FF"/>
                </a:solidFill>
                <a:uFill>
                  <a:solidFill>
                    <a:srgbClr val="FF0000"/>
                  </a:solidFill>
                </a:uFill>
                <a:latin typeface="HG創英角ｺﾞｼｯｸUB" panose="020B0909000000000000" pitchFamily="49" charset="-128"/>
                <a:ea typeface="HG創英角ｺﾞｼｯｸUB" panose="020B0909000000000000" pitchFamily="49" charset="-128"/>
              </a:rPr>
              <a:t>	8</a:t>
            </a:r>
            <a:r>
              <a:rPr lang="ja-JP" altLang="en-US" sz="1800" dirty="0">
                <a:solidFill>
                  <a:srgbClr val="0000FF"/>
                </a:solidFill>
                <a:uFill>
                  <a:solidFill>
                    <a:srgbClr val="FF0000"/>
                  </a:solidFill>
                </a:uFill>
                <a:latin typeface="HG創英角ｺﾞｼｯｸUB" panose="020B0909000000000000" pitchFamily="49" charset="-128"/>
                <a:ea typeface="HG創英角ｺﾞｼｯｸUB" panose="020B0909000000000000" pitchFamily="49" charset="-128"/>
              </a:rPr>
              <a:t>分</a:t>
            </a:r>
            <a:r>
              <a:rPr lang="en-US" altLang="ja-JP" sz="1800" dirty="0">
                <a:solidFill>
                  <a:srgbClr val="0000FF"/>
                </a:solidFill>
                <a:uFill>
                  <a:solidFill>
                    <a:srgbClr val="FF0000"/>
                  </a:solidFill>
                </a:uFill>
                <a:latin typeface="HG創英角ｺﾞｼｯｸUB" panose="020B0909000000000000" pitchFamily="49" charset="-128"/>
                <a:ea typeface="HG創英角ｺﾞｼｯｸUB" panose="020B0909000000000000" pitchFamily="49" charset="-128"/>
              </a:rPr>
              <a:t>54</a:t>
            </a:r>
            <a:r>
              <a:rPr lang="ja-JP" altLang="en-US" sz="1800" dirty="0">
                <a:solidFill>
                  <a:srgbClr val="0000FF"/>
                </a:solidFill>
                <a:uFill>
                  <a:solidFill>
                    <a:srgbClr val="FF0000"/>
                  </a:solidFill>
                </a:uFill>
                <a:latin typeface="HG創英角ｺﾞｼｯｸUB" panose="020B0909000000000000" pitchFamily="49" charset="-128"/>
                <a:ea typeface="HG創英角ｺﾞｼｯｸUB" panose="020B0909000000000000" pitchFamily="49" charset="-128"/>
              </a:rPr>
              <a:t>分</a:t>
            </a:r>
            <a:r>
              <a:rPr lang="en-US" altLang="ja-JP" sz="1800" dirty="0">
                <a:solidFill>
                  <a:srgbClr val="0000FF"/>
                </a:solidFill>
                <a:uFill>
                  <a:solidFill>
                    <a:srgbClr val="FF0000"/>
                  </a:solidFill>
                </a:uFill>
                <a:latin typeface="HG創英角ｺﾞｼｯｸUB" panose="020B0909000000000000" pitchFamily="49" charset="-128"/>
                <a:ea typeface="HG創英角ｺﾞｼｯｸUB" panose="020B0909000000000000" pitchFamily="49" charset="-128"/>
              </a:rPr>
              <a:t>(2020)</a:t>
            </a:r>
          </a:p>
          <a:p>
            <a:pPr>
              <a:buFont typeface="Arial"/>
              <a:buNone/>
            </a:pPr>
            <a:endParaRPr lang="en-US" altLang="ja-JP" sz="2000" dirty="0">
              <a:solidFill>
                <a:srgbClr val="0000FF"/>
              </a:solidFill>
              <a:uFill>
                <a:solidFill>
                  <a:srgbClr val="FF0000"/>
                </a:solidFill>
              </a:uFill>
              <a:latin typeface="HG創英角ｺﾞｼｯｸUB" panose="020B0909000000000000" pitchFamily="49" charset="-128"/>
              <a:ea typeface="HG創英角ｺﾞｼｯｸUB" panose="020B0909000000000000" pitchFamily="49" charset="-128"/>
            </a:endParaRPr>
          </a:p>
        </p:txBody>
      </p:sp>
      <p:sp>
        <p:nvSpPr>
          <p:cNvPr id="4" name="コンテンツ プレースホルダ 2">
            <a:extLst>
              <a:ext uri="{FF2B5EF4-FFF2-40B4-BE49-F238E27FC236}">
                <a16:creationId xmlns:a16="http://schemas.microsoft.com/office/drawing/2014/main" id="{BD15DE7F-40F5-4281-9DFF-023C24557888}"/>
              </a:ext>
            </a:extLst>
          </p:cNvPr>
          <p:cNvSpPr txBox="1">
            <a:spLocks/>
          </p:cNvSpPr>
          <p:nvPr/>
        </p:nvSpPr>
        <p:spPr>
          <a:xfrm>
            <a:off x="4057364" y="5464984"/>
            <a:ext cx="3910988" cy="1408895"/>
          </a:xfrm>
          <a:prstGeom prst="rect">
            <a:avLst/>
          </a:prstGeom>
        </p:spPr>
        <p:txBody>
          <a:bodyPr>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 typeface="Arial"/>
              <a:buNone/>
            </a:pPr>
            <a:r>
              <a:rPr lang="ja-JP" altLang="en-US" sz="1800" u="dbl" dirty="0">
                <a:latin typeface="HG創英角ｺﾞｼｯｸUB" panose="020B0909000000000000" pitchFamily="49" charset="-128"/>
                <a:ea typeface="HG創英角ｺﾞｼｯｸUB" panose="020B0909000000000000" pitchFamily="49" charset="-128"/>
              </a:rPr>
              <a:t>■医療機関収容までの所要時間</a:t>
            </a:r>
            <a:endParaRPr lang="en-US" altLang="ja-JP" sz="1800" u="dbl" dirty="0">
              <a:latin typeface="HG創英角ｺﾞｼｯｸUB" panose="020B0909000000000000" pitchFamily="49" charset="-128"/>
              <a:ea typeface="HG創英角ｺﾞｼｯｸUB" panose="020B0909000000000000" pitchFamily="49" charset="-128"/>
            </a:endParaRPr>
          </a:p>
          <a:p>
            <a:pPr>
              <a:buNone/>
            </a:pPr>
            <a:r>
              <a:rPr lang="en-US" altLang="ja-JP" sz="1800" dirty="0">
                <a:solidFill>
                  <a:srgbClr val="0000FF"/>
                </a:solidFill>
                <a:uFill>
                  <a:solidFill>
                    <a:srgbClr val="FF0000"/>
                  </a:solidFill>
                </a:uFill>
                <a:latin typeface="HG創英角ｺﾞｼｯｸUB" panose="020B0909000000000000" pitchFamily="49" charset="-128"/>
                <a:ea typeface="HG創英角ｺﾞｼｯｸUB" panose="020B0909000000000000" pitchFamily="49" charset="-128"/>
              </a:rPr>
              <a:t>	39</a:t>
            </a:r>
            <a:r>
              <a:rPr lang="ja-JP" altLang="en-US" sz="1800" dirty="0">
                <a:solidFill>
                  <a:srgbClr val="0000FF"/>
                </a:solidFill>
                <a:uFill>
                  <a:solidFill>
                    <a:srgbClr val="FF0000"/>
                  </a:solidFill>
                </a:uFill>
                <a:latin typeface="HG創英角ｺﾞｼｯｸUB" panose="020B0909000000000000" pitchFamily="49" charset="-128"/>
                <a:ea typeface="HG創英角ｺﾞｼｯｸUB" panose="020B0909000000000000" pitchFamily="49" charset="-128"/>
              </a:rPr>
              <a:t>分</a:t>
            </a:r>
            <a:r>
              <a:rPr lang="en-US" altLang="ja-JP" sz="1800" dirty="0">
                <a:solidFill>
                  <a:srgbClr val="0000FF"/>
                </a:solidFill>
                <a:uFill>
                  <a:solidFill>
                    <a:srgbClr val="FF0000"/>
                  </a:solidFill>
                </a:uFill>
                <a:latin typeface="HG創英角ｺﾞｼｯｸUB" panose="020B0909000000000000" pitchFamily="49" charset="-128"/>
                <a:ea typeface="HG創英角ｺﾞｼｯｸUB" panose="020B0909000000000000" pitchFamily="49" charset="-128"/>
              </a:rPr>
              <a:t>30</a:t>
            </a:r>
            <a:r>
              <a:rPr lang="ja-JP" altLang="en-US" sz="1800" dirty="0">
                <a:solidFill>
                  <a:srgbClr val="0000FF"/>
                </a:solidFill>
                <a:uFill>
                  <a:solidFill>
                    <a:srgbClr val="FF0000"/>
                  </a:solidFill>
                </a:uFill>
                <a:latin typeface="HG創英角ｺﾞｼｯｸUB" panose="020B0909000000000000" pitchFamily="49" charset="-128"/>
                <a:ea typeface="HG創英角ｺﾞｼｯｸUB" panose="020B0909000000000000" pitchFamily="49" charset="-128"/>
              </a:rPr>
              <a:t>秒</a:t>
            </a:r>
            <a:r>
              <a:rPr lang="en-US" altLang="ja-JP" sz="1800" dirty="0">
                <a:solidFill>
                  <a:srgbClr val="0000FF"/>
                </a:solidFill>
                <a:uFill>
                  <a:solidFill>
                    <a:srgbClr val="FF0000"/>
                  </a:solidFill>
                </a:uFill>
                <a:latin typeface="HG創英角ｺﾞｼｯｸUB" panose="020B0909000000000000" pitchFamily="49" charset="-128"/>
                <a:ea typeface="HG創英角ｺﾞｼｯｸUB" panose="020B0909000000000000" pitchFamily="49" charset="-128"/>
              </a:rPr>
              <a:t>(2019)</a:t>
            </a:r>
          </a:p>
          <a:p>
            <a:pPr>
              <a:buNone/>
            </a:pPr>
            <a:r>
              <a:rPr lang="en-US" altLang="ja-JP" sz="1800" dirty="0">
                <a:solidFill>
                  <a:srgbClr val="0000FF"/>
                </a:solidFill>
                <a:uFill>
                  <a:solidFill>
                    <a:srgbClr val="FF0000"/>
                  </a:solidFill>
                </a:uFill>
                <a:latin typeface="HG創英角ｺﾞｼｯｸUB" panose="020B0909000000000000" pitchFamily="49" charset="-128"/>
                <a:ea typeface="HG創英角ｺﾞｼｯｸUB" panose="020B0909000000000000" pitchFamily="49" charset="-128"/>
              </a:rPr>
              <a:t>	40</a:t>
            </a:r>
            <a:r>
              <a:rPr lang="ja-JP" altLang="en-US" sz="1800" dirty="0">
                <a:solidFill>
                  <a:srgbClr val="0000FF"/>
                </a:solidFill>
                <a:uFill>
                  <a:solidFill>
                    <a:srgbClr val="FF0000"/>
                  </a:solidFill>
                </a:uFill>
                <a:latin typeface="HG創英角ｺﾞｼｯｸUB" panose="020B0909000000000000" pitchFamily="49" charset="-128"/>
                <a:ea typeface="HG創英角ｺﾞｼｯｸUB" panose="020B0909000000000000" pitchFamily="49" charset="-128"/>
              </a:rPr>
              <a:t>分</a:t>
            </a:r>
            <a:r>
              <a:rPr lang="en-US" altLang="ja-JP" sz="1800" dirty="0">
                <a:solidFill>
                  <a:srgbClr val="0000FF"/>
                </a:solidFill>
                <a:uFill>
                  <a:solidFill>
                    <a:srgbClr val="FF0000"/>
                  </a:solidFill>
                </a:uFill>
                <a:latin typeface="HG創英角ｺﾞｼｯｸUB" panose="020B0909000000000000" pitchFamily="49" charset="-128"/>
                <a:ea typeface="HG創英角ｺﾞｼｯｸUB" panose="020B0909000000000000" pitchFamily="49" charset="-128"/>
              </a:rPr>
              <a:t>36</a:t>
            </a:r>
            <a:r>
              <a:rPr lang="ja-JP" altLang="en-US" sz="1800" dirty="0">
                <a:solidFill>
                  <a:srgbClr val="0000FF"/>
                </a:solidFill>
                <a:uFill>
                  <a:solidFill>
                    <a:srgbClr val="FF0000"/>
                  </a:solidFill>
                </a:uFill>
                <a:latin typeface="HG創英角ｺﾞｼｯｸUB" panose="020B0909000000000000" pitchFamily="49" charset="-128"/>
                <a:ea typeface="HG創英角ｺﾞｼｯｸUB" panose="020B0909000000000000" pitchFamily="49" charset="-128"/>
              </a:rPr>
              <a:t>秒</a:t>
            </a:r>
            <a:r>
              <a:rPr lang="en-US" altLang="ja-JP" sz="1800" dirty="0">
                <a:solidFill>
                  <a:srgbClr val="0000FF"/>
                </a:solidFill>
                <a:uFill>
                  <a:solidFill>
                    <a:srgbClr val="FF0000"/>
                  </a:solidFill>
                </a:uFill>
                <a:latin typeface="HG創英角ｺﾞｼｯｸUB" panose="020B0909000000000000" pitchFamily="49" charset="-128"/>
                <a:ea typeface="HG創英角ｺﾞｼｯｸUB" panose="020B0909000000000000" pitchFamily="49" charset="-128"/>
              </a:rPr>
              <a:t>(2020</a:t>
            </a:r>
            <a:r>
              <a:rPr lang="en-US" altLang="ja-JP" sz="2000" dirty="0">
                <a:solidFill>
                  <a:srgbClr val="0000FF"/>
                </a:solidFill>
                <a:uFill>
                  <a:solidFill>
                    <a:srgbClr val="FF0000"/>
                  </a:solidFill>
                </a:uFill>
                <a:latin typeface="HG創英角ｺﾞｼｯｸUB" panose="020B0909000000000000" pitchFamily="49" charset="-128"/>
                <a:ea typeface="HG創英角ｺﾞｼｯｸUB" panose="020B0909000000000000" pitchFamily="49" charset="-128"/>
              </a:rPr>
              <a:t>)</a:t>
            </a:r>
          </a:p>
          <a:p>
            <a:pPr>
              <a:buFont typeface="Arial"/>
              <a:buNone/>
            </a:pPr>
            <a:endParaRPr lang="en-US" altLang="ja-JP" sz="2000" dirty="0">
              <a:solidFill>
                <a:srgbClr val="0000FF"/>
              </a:solidFill>
              <a:uFill>
                <a:solidFill>
                  <a:srgbClr val="FF0000"/>
                </a:solidFill>
              </a:uFill>
              <a:latin typeface="HG創英角ｺﾞｼｯｸUB" panose="020B0909000000000000" pitchFamily="49" charset="-128"/>
              <a:ea typeface="HG創英角ｺﾞｼｯｸUB" panose="020B0909000000000000" pitchFamily="49" charset="-128"/>
            </a:endParaRPr>
          </a:p>
        </p:txBody>
      </p:sp>
      <p:sp>
        <p:nvSpPr>
          <p:cNvPr id="6" name="タイトル 1">
            <a:extLst>
              <a:ext uri="{FF2B5EF4-FFF2-40B4-BE49-F238E27FC236}">
                <a16:creationId xmlns:a16="http://schemas.microsoft.com/office/drawing/2014/main" id="{348242B3-D53E-4504-9684-F3AAF07A56EC}"/>
              </a:ext>
            </a:extLst>
          </p:cNvPr>
          <p:cNvSpPr txBox="1">
            <a:spLocks/>
          </p:cNvSpPr>
          <p:nvPr/>
        </p:nvSpPr>
        <p:spPr>
          <a:xfrm>
            <a:off x="1937393" y="-3870"/>
            <a:ext cx="5410857" cy="572877"/>
          </a:xfrm>
          <a:prstGeom prst="rect">
            <a:avLst/>
          </a:prstGeom>
        </p:spPr>
        <p:txBody>
          <a:bodyP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en-US" altLang="ja-JP" sz="3200" dirty="0">
                <a:latin typeface="HG創英角ｺﾞｼｯｸUB" panose="020B0909000000000000" pitchFamily="49" charset="-128"/>
                <a:ea typeface="HG創英角ｺﾞｼｯｸUB" panose="020B0909000000000000" pitchFamily="49" charset="-128"/>
              </a:rPr>
              <a:t>119</a:t>
            </a:r>
            <a:r>
              <a:rPr lang="ja-JP" altLang="en-US" sz="3200" dirty="0">
                <a:latin typeface="HG創英角ｺﾞｼｯｸUB" panose="020B0909000000000000" pitchFamily="49" charset="-128"/>
                <a:ea typeface="HG創英角ｺﾞｼｯｸUB" panose="020B0909000000000000" pitchFamily="49" charset="-128"/>
              </a:rPr>
              <a:t>番通報から救急車の到着</a:t>
            </a:r>
          </a:p>
        </p:txBody>
      </p:sp>
      <p:sp>
        <p:nvSpPr>
          <p:cNvPr id="7" name="テキスト ボックス 6">
            <a:extLst>
              <a:ext uri="{FF2B5EF4-FFF2-40B4-BE49-F238E27FC236}">
                <a16:creationId xmlns:a16="http://schemas.microsoft.com/office/drawing/2014/main" id="{DC95D660-6EF6-46A2-8710-A32110AA1FA1}"/>
              </a:ext>
            </a:extLst>
          </p:cNvPr>
          <p:cNvSpPr txBox="1"/>
          <p:nvPr/>
        </p:nvSpPr>
        <p:spPr>
          <a:xfrm>
            <a:off x="4901887" y="5152283"/>
            <a:ext cx="4242113" cy="276999"/>
          </a:xfrm>
          <a:prstGeom prst="rect">
            <a:avLst/>
          </a:prstGeom>
          <a:noFill/>
          <a:ln>
            <a:noFill/>
          </a:ln>
        </p:spPr>
        <p:txBody>
          <a:bodyPr wrap="square" rtlCol="0">
            <a:spAutoFit/>
          </a:bodyPr>
          <a:lstStyle/>
          <a:p>
            <a:r>
              <a:rPr lang="ja-JP" altLang="en-US" sz="1200" dirty="0">
                <a:latin typeface="HG創英角ｺﾞｼｯｸUB" panose="020B0909000000000000" pitchFamily="49" charset="-128"/>
                <a:ea typeface="HG創英角ｺﾞｼｯｸUB" panose="020B0909000000000000" pitchFamily="49" charset="-128"/>
              </a:rPr>
              <a:t>出典：令和</a:t>
            </a:r>
            <a:r>
              <a:rPr lang="en-US" altLang="ja-JP" sz="1200" dirty="0">
                <a:latin typeface="HG創英角ｺﾞｼｯｸUB" panose="020B0909000000000000" pitchFamily="49" charset="-128"/>
                <a:ea typeface="HG創英角ｺﾞｼｯｸUB" panose="020B0909000000000000" pitchFamily="49" charset="-128"/>
              </a:rPr>
              <a:t>3</a:t>
            </a:r>
            <a:r>
              <a:rPr lang="ja-JP" altLang="en-US" sz="1200" dirty="0">
                <a:latin typeface="HG創英角ｺﾞｼｯｸUB" panose="020B0909000000000000" pitchFamily="49" charset="-128"/>
                <a:ea typeface="HG創英角ｺﾞｼｯｸUB" panose="020B0909000000000000" pitchFamily="49" charset="-128"/>
              </a:rPr>
              <a:t>年版 救急救助の現況　総務省消防庁</a:t>
            </a:r>
            <a:endParaRPr kumimoji="1" lang="en-US" altLang="ja-JP" sz="1200" dirty="0">
              <a:latin typeface="HG創英角ｺﾞｼｯｸUB" panose="020B0909000000000000" pitchFamily="49" charset="-128"/>
              <a:ea typeface="HG創英角ｺﾞｼｯｸUB" panose="020B0909000000000000" pitchFamily="49" charset="-128"/>
            </a:endParaRPr>
          </a:p>
        </p:txBody>
      </p:sp>
      <p:sp>
        <p:nvSpPr>
          <p:cNvPr id="8" name="スライド番号プレースホルダー 3">
            <a:extLst>
              <a:ext uri="{FF2B5EF4-FFF2-40B4-BE49-F238E27FC236}">
                <a16:creationId xmlns:a16="http://schemas.microsoft.com/office/drawing/2014/main" id="{7D9FC08C-8467-4BF0-9CE8-E51CA665ADAD}"/>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16</a:t>
            </a:fld>
            <a:endParaRPr kumimoji="1" lang="ja-JP" altLang="en-US" dirty="0">
              <a:latin typeface="HGP創英角ｺﾞｼｯｸUB" panose="020B0900000000000000" pitchFamily="50" charset="-128"/>
              <a:ea typeface="HGP創英角ｺﾞｼｯｸUB" panose="020B0900000000000000" pitchFamily="50" charset="-128"/>
            </a:endParaRPr>
          </a:p>
        </p:txBody>
      </p:sp>
      <p:pic>
        <p:nvPicPr>
          <p:cNvPr id="5" name="図 4">
            <a:extLst>
              <a:ext uri="{FF2B5EF4-FFF2-40B4-BE49-F238E27FC236}">
                <a16:creationId xmlns:a16="http://schemas.microsoft.com/office/drawing/2014/main" id="{B4B0EC8E-E9A8-4627-AADD-D1042ECD0977}"/>
              </a:ext>
            </a:extLst>
          </p:cNvPr>
          <p:cNvPicPr>
            <a:picLocks noChangeAspect="1"/>
          </p:cNvPicPr>
          <p:nvPr/>
        </p:nvPicPr>
        <p:blipFill>
          <a:blip r:embed="rId2"/>
          <a:stretch>
            <a:fillRect/>
          </a:stretch>
        </p:blipFill>
        <p:spPr>
          <a:xfrm>
            <a:off x="488899" y="650848"/>
            <a:ext cx="7996518" cy="4527176"/>
          </a:xfrm>
          <a:prstGeom prst="rect">
            <a:avLst/>
          </a:prstGeom>
        </p:spPr>
      </p:pic>
    </p:spTree>
    <p:extLst>
      <p:ext uri="{BB962C8B-B14F-4D97-AF65-F5344CB8AC3E}">
        <p14:creationId xmlns:p14="http://schemas.microsoft.com/office/powerpoint/2010/main" val="3580200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069A9D8-A242-4BCE-A5FB-C9BF7167D44F}"/>
              </a:ext>
            </a:extLst>
          </p:cNvPr>
          <p:cNvPicPr>
            <a:picLocks noChangeAspect="1"/>
          </p:cNvPicPr>
          <p:nvPr/>
        </p:nvPicPr>
        <p:blipFill>
          <a:blip r:embed="rId3"/>
          <a:stretch>
            <a:fillRect/>
          </a:stretch>
        </p:blipFill>
        <p:spPr>
          <a:xfrm>
            <a:off x="1707001" y="455997"/>
            <a:ext cx="5499605" cy="5020472"/>
          </a:xfrm>
          <a:prstGeom prst="rect">
            <a:avLst/>
          </a:prstGeom>
        </p:spPr>
      </p:pic>
      <p:sp>
        <p:nvSpPr>
          <p:cNvPr id="4" name="タイトル 1"/>
          <p:cNvSpPr>
            <a:spLocks noGrp="1"/>
          </p:cNvSpPr>
          <p:nvPr>
            <p:ph type="title"/>
          </p:nvPr>
        </p:nvSpPr>
        <p:spPr>
          <a:xfrm>
            <a:off x="1937394" y="-3870"/>
            <a:ext cx="5080350" cy="572877"/>
          </a:xfrm>
        </p:spPr>
        <p:txBody>
          <a:bodyPr>
            <a:noAutofit/>
          </a:bodyPr>
          <a:lstStyle/>
          <a:p>
            <a:r>
              <a:rPr lang="ja-JP" altLang="en-US" sz="3200" dirty="0">
                <a:latin typeface="HG創英角ｺﾞｼｯｸUB" panose="020B0909000000000000" pitchFamily="49" charset="-128"/>
                <a:ea typeface="HG創英角ｺﾞｼｯｸUB" panose="020B0909000000000000" pitchFamily="49" charset="-128"/>
              </a:rPr>
              <a:t>救命の可能性と時間経過</a:t>
            </a:r>
          </a:p>
        </p:txBody>
      </p:sp>
      <p:sp>
        <p:nvSpPr>
          <p:cNvPr id="11" name="テキスト ボックス 10">
            <a:extLst>
              <a:ext uri="{FF2B5EF4-FFF2-40B4-BE49-F238E27FC236}">
                <a16:creationId xmlns:a16="http://schemas.microsoft.com/office/drawing/2014/main" id="{C837B3F9-0628-4E88-9E73-3A359A45EB71}"/>
              </a:ext>
            </a:extLst>
          </p:cNvPr>
          <p:cNvSpPr txBox="1"/>
          <p:nvPr/>
        </p:nvSpPr>
        <p:spPr>
          <a:xfrm>
            <a:off x="5230519" y="5409997"/>
            <a:ext cx="4242113" cy="276999"/>
          </a:xfrm>
          <a:prstGeom prst="rect">
            <a:avLst/>
          </a:prstGeom>
          <a:noFill/>
          <a:ln>
            <a:noFill/>
          </a:ln>
        </p:spPr>
        <p:txBody>
          <a:bodyPr wrap="square" rtlCol="0">
            <a:spAutoFit/>
          </a:bodyPr>
          <a:lstStyle/>
          <a:p>
            <a:r>
              <a:rPr lang="ja-JP" altLang="en-US" sz="1200" dirty="0">
                <a:latin typeface="HG創英角ｺﾞｼｯｸUB" panose="020B0909000000000000" pitchFamily="49" charset="-128"/>
                <a:ea typeface="HG創英角ｺﾞｼｯｸUB" panose="020B0909000000000000" pitchFamily="49" charset="-128"/>
              </a:rPr>
              <a:t>出典：救急蘇生法の指針</a:t>
            </a:r>
            <a:r>
              <a:rPr lang="en-US" altLang="ja-JP" sz="1200" dirty="0">
                <a:latin typeface="HG創英角ｺﾞｼｯｸUB" panose="020B0909000000000000" pitchFamily="49" charset="-128"/>
                <a:ea typeface="HG創英角ｺﾞｼｯｸUB" panose="020B0909000000000000" pitchFamily="49" charset="-128"/>
              </a:rPr>
              <a:t>2020</a:t>
            </a:r>
            <a:r>
              <a:rPr lang="ja-JP" altLang="en-US" sz="1200" dirty="0">
                <a:latin typeface="HG創英角ｺﾞｼｯｸUB" panose="020B0909000000000000" pitchFamily="49" charset="-128"/>
                <a:ea typeface="HG創英角ｺﾞｼｯｸUB" panose="020B0909000000000000" pitchFamily="49" charset="-128"/>
              </a:rPr>
              <a:t>（市民用）　へるす出版</a:t>
            </a:r>
            <a:endParaRPr kumimoji="1" lang="en-US" altLang="ja-JP" sz="1200" dirty="0">
              <a:latin typeface="HG創英角ｺﾞｼｯｸUB" panose="020B0909000000000000" pitchFamily="49" charset="-128"/>
              <a:ea typeface="HG創英角ｺﾞｼｯｸUB" panose="020B0909000000000000" pitchFamily="49" charset="-128"/>
            </a:endParaRPr>
          </a:p>
        </p:txBody>
      </p:sp>
      <p:grpSp>
        <p:nvGrpSpPr>
          <p:cNvPr id="17" name="グループ化 16">
            <a:extLst>
              <a:ext uri="{FF2B5EF4-FFF2-40B4-BE49-F238E27FC236}">
                <a16:creationId xmlns:a16="http://schemas.microsoft.com/office/drawing/2014/main" id="{5B06A7A6-EC78-4723-97B1-80538F3C87EB}"/>
              </a:ext>
            </a:extLst>
          </p:cNvPr>
          <p:cNvGrpSpPr/>
          <p:nvPr/>
        </p:nvGrpSpPr>
        <p:grpSpPr>
          <a:xfrm>
            <a:off x="153784" y="3378125"/>
            <a:ext cx="8999643" cy="3313191"/>
            <a:chOff x="153784" y="3378125"/>
            <a:chExt cx="8999643" cy="3313191"/>
          </a:xfrm>
        </p:grpSpPr>
        <p:grpSp>
          <p:nvGrpSpPr>
            <p:cNvPr id="24" name="グループ化 23">
              <a:extLst>
                <a:ext uri="{FF2B5EF4-FFF2-40B4-BE49-F238E27FC236}">
                  <a16:creationId xmlns:a16="http://schemas.microsoft.com/office/drawing/2014/main" id="{478FC48D-2177-45C0-91A0-7755FDD4C497}"/>
                </a:ext>
              </a:extLst>
            </p:cNvPr>
            <p:cNvGrpSpPr/>
            <p:nvPr/>
          </p:nvGrpSpPr>
          <p:grpSpPr>
            <a:xfrm>
              <a:off x="2691094" y="3378125"/>
              <a:ext cx="1683817" cy="1028809"/>
              <a:chOff x="2445998" y="3505437"/>
              <a:chExt cx="1683817" cy="1028809"/>
            </a:xfrm>
          </p:grpSpPr>
          <p:cxnSp>
            <p:nvCxnSpPr>
              <p:cNvPr id="12" name="直線コネクタ 11">
                <a:extLst>
                  <a:ext uri="{FF2B5EF4-FFF2-40B4-BE49-F238E27FC236}">
                    <a16:creationId xmlns:a16="http://schemas.microsoft.com/office/drawing/2014/main" id="{E8E4B625-7104-4D94-AAAD-8937BFCB4DFA}"/>
                  </a:ext>
                </a:extLst>
              </p:cNvPr>
              <p:cNvCxnSpPr>
                <a:cxnSpLocks/>
              </p:cNvCxnSpPr>
              <p:nvPr/>
            </p:nvCxnSpPr>
            <p:spPr>
              <a:xfrm flipV="1">
                <a:off x="4081251" y="3505437"/>
                <a:ext cx="0" cy="1028809"/>
              </a:xfrm>
              <a:prstGeom prst="line">
                <a:avLst/>
              </a:prstGeom>
              <a:ln w="3175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18" name="直線コネクタ 17">
                <a:extLst>
                  <a:ext uri="{FF2B5EF4-FFF2-40B4-BE49-F238E27FC236}">
                    <a16:creationId xmlns:a16="http://schemas.microsoft.com/office/drawing/2014/main" id="{7F536760-92F0-422E-A1C6-A0BC6DACDA09}"/>
                  </a:ext>
                </a:extLst>
              </p:cNvPr>
              <p:cNvCxnSpPr>
                <a:cxnSpLocks/>
              </p:cNvCxnSpPr>
              <p:nvPr/>
            </p:nvCxnSpPr>
            <p:spPr>
              <a:xfrm>
                <a:off x="2445998" y="3505437"/>
                <a:ext cx="1683817"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grpSp>
        <p:sp>
          <p:nvSpPr>
            <p:cNvPr id="26" name="テキスト ボックス 25">
              <a:extLst>
                <a:ext uri="{FF2B5EF4-FFF2-40B4-BE49-F238E27FC236}">
                  <a16:creationId xmlns:a16="http://schemas.microsoft.com/office/drawing/2014/main" id="{A96BDEF8-6519-4463-8A01-01546864065E}"/>
                </a:ext>
              </a:extLst>
            </p:cNvPr>
            <p:cNvSpPr txBox="1"/>
            <p:nvPr/>
          </p:nvSpPr>
          <p:spPr>
            <a:xfrm>
              <a:off x="153784" y="6229651"/>
              <a:ext cx="8999643" cy="461665"/>
            </a:xfrm>
            <a:prstGeom prst="rect">
              <a:avLst/>
            </a:prstGeom>
            <a:noFill/>
            <a:ln>
              <a:noFill/>
            </a:ln>
          </p:spPr>
          <p:txBody>
            <a:bodyPr wrap="square" rtlCol="0">
              <a:spAutoFit/>
            </a:bodyPr>
            <a:lstStyle/>
            <a:p>
              <a:r>
                <a:rPr lang="ja-JP" altLang="en-US" sz="2400" dirty="0">
                  <a:solidFill>
                    <a:srgbClr val="FF0000"/>
                  </a:solidFill>
                  <a:latin typeface="HG創英角ｺﾞｼｯｸUB" panose="020B0909000000000000" pitchFamily="49" charset="-128"/>
                  <a:ea typeface="HG創英角ｺﾞｼｯｸUB" panose="020B0909000000000000" pitchFamily="49" charset="-128"/>
                </a:rPr>
                <a:t> 居合わせた人が救命処置をした場合</a:t>
              </a:r>
              <a:r>
                <a:rPr lang="en-US" altLang="ja-JP" sz="2400" dirty="0">
                  <a:solidFill>
                    <a:srgbClr val="FF0000"/>
                  </a:solidFill>
                  <a:latin typeface="HG創英角ｺﾞｼｯｸUB" panose="020B0909000000000000" pitchFamily="49" charset="-128"/>
                  <a:ea typeface="HG創英角ｺﾞｼｯｸUB" panose="020B0909000000000000" pitchFamily="49" charset="-128"/>
                </a:rPr>
                <a:t>		</a:t>
              </a:r>
              <a:r>
                <a:rPr lang="ja-JP" altLang="en-US" sz="2400" dirty="0">
                  <a:solidFill>
                    <a:srgbClr val="FF0000"/>
                  </a:solidFill>
                  <a:latin typeface="HG創英角ｺﾞｼｯｸUB" panose="020B0909000000000000" pitchFamily="49" charset="-128"/>
                  <a:ea typeface="HG創英角ｺﾞｼｯｸUB" panose="020B0909000000000000" pitchFamily="49" charset="-128"/>
                </a:rPr>
                <a:t>　→　約</a:t>
              </a:r>
              <a:r>
                <a:rPr lang="en-US" altLang="ja-JP" sz="2400" dirty="0">
                  <a:solidFill>
                    <a:srgbClr val="FF0000"/>
                  </a:solidFill>
                  <a:latin typeface="HG創英角ｺﾞｼｯｸUB" panose="020B0909000000000000" pitchFamily="49" charset="-128"/>
                  <a:ea typeface="HG創英角ｺﾞｼｯｸUB" panose="020B0909000000000000" pitchFamily="49" charset="-128"/>
                </a:rPr>
                <a:t>20%</a:t>
              </a:r>
            </a:p>
          </p:txBody>
        </p:sp>
      </p:grpSp>
      <p:grpSp>
        <p:nvGrpSpPr>
          <p:cNvPr id="25" name="グループ化 24">
            <a:extLst>
              <a:ext uri="{FF2B5EF4-FFF2-40B4-BE49-F238E27FC236}">
                <a16:creationId xmlns:a16="http://schemas.microsoft.com/office/drawing/2014/main" id="{C1E796D7-ADCB-48D6-A955-1AD9C8226EB4}"/>
              </a:ext>
            </a:extLst>
          </p:cNvPr>
          <p:cNvGrpSpPr/>
          <p:nvPr/>
        </p:nvGrpSpPr>
        <p:grpSpPr>
          <a:xfrm>
            <a:off x="144356" y="3982243"/>
            <a:ext cx="8999643" cy="2332482"/>
            <a:chOff x="144357" y="4080159"/>
            <a:chExt cx="8999643" cy="2332482"/>
          </a:xfrm>
        </p:grpSpPr>
        <p:grpSp>
          <p:nvGrpSpPr>
            <p:cNvPr id="23" name="グループ化 22">
              <a:extLst>
                <a:ext uri="{FF2B5EF4-FFF2-40B4-BE49-F238E27FC236}">
                  <a16:creationId xmlns:a16="http://schemas.microsoft.com/office/drawing/2014/main" id="{A78CBFBE-313A-45DA-87B9-6390CB27D0C0}"/>
                </a:ext>
              </a:extLst>
            </p:cNvPr>
            <p:cNvGrpSpPr/>
            <p:nvPr/>
          </p:nvGrpSpPr>
          <p:grpSpPr>
            <a:xfrm>
              <a:off x="2715914" y="4080159"/>
              <a:ext cx="1634178" cy="484668"/>
              <a:chOff x="2715914" y="4080159"/>
              <a:chExt cx="1634178" cy="484668"/>
            </a:xfrm>
          </p:grpSpPr>
          <p:cxnSp>
            <p:nvCxnSpPr>
              <p:cNvPr id="20" name="直線コネクタ 19">
                <a:extLst>
                  <a:ext uri="{FF2B5EF4-FFF2-40B4-BE49-F238E27FC236}">
                    <a16:creationId xmlns:a16="http://schemas.microsoft.com/office/drawing/2014/main" id="{B6ED2324-D74A-4E8B-98AC-363F39E71214}"/>
                  </a:ext>
                </a:extLst>
              </p:cNvPr>
              <p:cNvCxnSpPr>
                <a:cxnSpLocks/>
              </p:cNvCxnSpPr>
              <p:nvPr/>
            </p:nvCxnSpPr>
            <p:spPr>
              <a:xfrm>
                <a:off x="2715914" y="4080159"/>
                <a:ext cx="1634178"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6998E7C4-0935-4890-8BD4-13B318D3040C}"/>
                  </a:ext>
                </a:extLst>
              </p:cNvPr>
              <p:cNvCxnSpPr>
                <a:cxnSpLocks/>
              </p:cNvCxnSpPr>
              <p:nvPr/>
            </p:nvCxnSpPr>
            <p:spPr>
              <a:xfrm flipH="1" flipV="1">
                <a:off x="4325273" y="4117786"/>
                <a:ext cx="1075" cy="447041"/>
              </a:xfrm>
              <a:prstGeom prst="line">
                <a:avLst/>
              </a:prstGeom>
              <a:ln w="31750">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sp>
          <p:nvSpPr>
            <p:cNvPr id="27" name="テキスト ボックス 26">
              <a:extLst>
                <a:ext uri="{FF2B5EF4-FFF2-40B4-BE49-F238E27FC236}">
                  <a16:creationId xmlns:a16="http://schemas.microsoft.com/office/drawing/2014/main" id="{DAFA5E2A-0673-4088-A88A-56B49DCF0DBF}"/>
                </a:ext>
              </a:extLst>
            </p:cNvPr>
            <p:cNvSpPr txBox="1"/>
            <p:nvPr/>
          </p:nvSpPr>
          <p:spPr>
            <a:xfrm>
              <a:off x="144357" y="5950976"/>
              <a:ext cx="8999643" cy="461665"/>
            </a:xfrm>
            <a:prstGeom prst="rect">
              <a:avLst/>
            </a:prstGeom>
            <a:noFill/>
            <a:ln>
              <a:noFill/>
            </a:ln>
          </p:spPr>
          <p:txBody>
            <a:bodyPr wrap="square" rtlCol="0">
              <a:spAutoFit/>
            </a:bodyPr>
            <a:lstStyle/>
            <a:p>
              <a:r>
                <a:rPr lang="ja-JP" altLang="en-US" sz="2400" dirty="0">
                  <a:latin typeface="HG創英角ｺﾞｼｯｸUB" panose="020B0909000000000000" pitchFamily="49" charset="-128"/>
                  <a:ea typeface="HG創英角ｺﾞｼｯｸUB" panose="020B0909000000000000" pitchFamily="49" charset="-128"/>
                </a:rPr>
                <a:t> 救急車が来るまで何もしなかった場合</a:t>
              </a:r>
              <a:r>
                <a:rPr lang="en-US" altLang="ja-JP" sz="2400" dirty="0">
                  <a:latin typeface="HG創英角ｺﾞｼｯｸUB" panose="020B0909000000000000" pitchFamily="49" charset="-128"/>
                  <a:ea typeface="HG創英角ｺﾞｼｯｸUB" panose="020B0909000000000000" pitchFamily="49" charset="-128"/>
                </a:rPr>
                <a:t>	</a:t>
              </a:r>
              <a:r>
                <a:rPr lang="ja-JP" altLang="en-US" sz="2400" dirty="0">
                  <a:latin typeface="HG創英角ｺﾞｼｯｸUB" panose="020B0909000000000000" pitchFamily="49" charset="-128"/>
                  <a:ea typeface="HG創英角ｺﾞｼｯｸUB" panose="020B0909000000000000" pitchFamily="49" charset="-128"/>
                </a:rPr>
                <a:t>　   →　約</a:t>
              </a:r>
              <a:r>
                <a:rPr lang="en-US" altLang="ja-JP" sz="2400" dirty="0">
                  <a:latin typeface="HG創英角ｺﾞｼｯｸUB" panose="020B0909000000000000" pitchFamily="49" charset="-128"/>
                  <a:ea typeface="HG創英角ｺﾞｼｯｸUB" panose="020B0909000000000000" pitchFamily="49" charset="-128"/>
                </a:rPr>
                <a:t>10%</a:t>
              </a:r>
            </a:p>
          </p:txBody>
        </p:sp>
      </p:grpSp>
      <p:sp>
        <p:nvSpPr>
          <p:cNvPr id="30" name="タイトル 1">
            <a:extLst>
              <a:ext uri="{FF2B5EF4-FFF2-40B4-BE49-F238E27FC236}">
                <a16:creationId xmlns:a16="http://schemas.microsoft.com/office/drawing/2014/main" id="{4DF59C08-A848-4743-A01A-14595E7AE1B2}"/>
              </a:ext>
            </a:extLst>
          </p:cNvPr>
          <p:cNvSpPr txBox="1">
            <a:spLocks/>
          </p:cNvSpPr>
          <p:nvPr/>
        </p:nvSpPr>
        <p:spPr>
          <a:xfrm>
            <a:off x="-96980" y="5400558"/>
            <a:ext cx="3852389" cy="572877"/>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2400" dirty="0">
                <a:latin typeface="HG創英角ｺﾞｼｯｸUB" panose="020B0909000000000000" pitchFamily="49" charset="-128"/>
                <a:ea typeface="HG創英角ｺﾞｼｯｸUB" panose="020B0909000000000000" pitchFamily="49" charset="-128"/>
              </a:rPr>
              <a:t>救急車が来るまで約</a:t>
            </a:r>
            <a:r>
              <a:rPr lang="en-US" altLang="ja-JP" sz="2400" dirty="0">
                <a:latin typeface="HG創英角ｺﾞｼｯｸUB" panose="020B0909000000000000" pitchFamily="49" charset="-128"/>
                <a:ea typeface="HG創英角ｺﾞｼｯｸUB" panose="020B0909000000000000" pitchFamily="49" charset="-128"/>
              </a:rPr>
              <a:t>8.9</a:t>
            </a:r>
            <a:r>
              <a:rPr lang="ja-JP" altLang="en-US" sz="2400" dirty="0">
                <a:latin typeface="HG創英角ｺﾞｼｯｸUB" panose="020B0909000000000000" pitchFamily="49" charset="-128"/>
                <a:ea typeface="HG創英角ｺﾞｼｯｸUB" panose="020B0909000000000000" pitchFamily="49" charset="-128"/>
              </a:rPr>
              <a:t>分</a:t>
            </a:r>
          </a:p>
        </p:txBody>
      </p:sp>
      <p:sp>
        <p:nvSpPr>
          <p:cNvPr id="16" name="スライド番号プレースホルダー 3">
            <a:extLst>
              <a:ext uri="{FF2B5EF4-FFF2-40B4-BE49-F238E27FC236}">
                <a16:creationId xmlns:a16="http://schemas.microsoft.com/office/drawing/2014/main" id="{63D31C38-44F7-4700-82A4-4FECCB73BAF8}"/>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17</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50411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480007" y="480951"/>
            <a:ext cx="6928701" cy="748144"/>
          </a:xfrm>
        </p:spPr>
        <p:txBody>
          <a:bodyPr>
            <a:noAutofit/>
          </a:bodyPr>
          <a:lstStyle/>
          <a:p>
            <a:r>
              <a:rPr lang="ja-JP" altLang="en-US" sz="3200" dirty="0">
                <a:latin typeface="HG創英角ｺﾞｼｯｸUB" panose="020B0909000000000000" pitchFamily="49" charset="-128"/>
                <a:ea typeface="HG創英角ｺﾞｼｯｸUB" panose="020B0909000000000000" pitchFamily="49" charset="-128"/>
              </a:rPr>
              <a:t>命が失われていく速さ</a:t>
            </a:r>
            <a:br>
              <a:rPr lang="en-US" altLang="ja-JP" sz="3200" dirty="0">
                <a:latin typeface="HG創英角ｺﾞｼｯｸUB" panose="020B0909000000000000" pitchFamily="49" charset="-128"/>
                <a:ea typeface="HG創英角ｺﾞｼｯｸUB" panose="020B0909000000000000" pitchFamily="49" charset="-128"/>
              </a:rPr>
            </a:br>
            <a:r>
              <a:rPr lang="ja-JP" altLang="en-US" sz="3200" dirty="0">
                <a:latin typeface="HG創英角ｺﾞｼｯｸUB" panose="020B0909000000000000" pitchFamily="49" charset="-128"/>
                <a:ea typeface="HG創英角ｺﾞｼｯｸUB" panose="020B0909000000000000" pitchFamily="49" charset="-128"/>
              </a:rPr>
              <a:t>命を救うことの難しさ</a:t>
            </a:r>
            <a:br>
              <a:rPr lang="ja-JP" altLang="en-US" sz="3200" dirty="0">
                <a:latin typeface="HG創英角ｺﾞｼｯｸUB" panose="020B0909000000000000" pitchFamily="49" charset="-128"/>
                <a:ea typeface="HG創英角ｺﾞｼｯｸUB" panose="020B0909000000000000" pitchFamily="49" charset="-128"/>
              </a:rPr>
            </a:br>
            <a:endParaRPr lang="ja-JP" altLang="en-US" sz="3200" dirty="0">
              <a:latin typeface="HG創英角ｺﾞｼｯｸUB" panose="020B0909000000000000" pitchFamily="49" charset="-128"/>
              <a:ea typeface="HG創英角ｺﾞｼｯｸUB" panose="020B0909000000000000" pitchFamily="49" charset="-128"/>
            </a:endParaRPr>
          </a:p>
        </p:txBody>
      </p:sp>
      <p:sp>
        <p:nvSpPr>
          <p:cNvPr id="16" name="正方形/長方形 15">
            <a:extLst>
              <a:ext uri="{FF2B5EF4-FFF2-40B4-BE49-F238E27FC236}">
                <a16:creationId xmlns:a16="http://schemas.microsoft.com/office/drawing/2014/main" id="{4B5DDB0B-B889-4476-AA62-5829EBF7D5C4}"/>
              </a:ext>
            </a:extLst>
          </p:cNvPr>
          <p:cNvSpPr/>
          <p:nvPr/>
        </p:nvSpPr>
        <p:spPr>
          <a:xfrm>
            <a:off x="203712" y="1628928"/>
            <a:ext cx="5612625" cy="3354765"/>
          </a:xfrm>
          <a:prstGeom prst="rect">
            <a:avLst/>
          </a:prstGeom>
        </p:spPr>
        <p:txBody>
          <a:bodyPr wrap="square">
            <a:spAutoFit/>
          </a:bodyPr>
          <a:lstStyle/>
          <a:p>
            <a:pPr>
              <a:spcBef>
                <a:spcPts val="600"/>
              </a:spcBef>
            </a:pP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心肺停止から</a:t>
            </a:r>
            <a:r>
              <a:rPr lang="en-US" altLang="ja-JP" sz="2400" dirty="0">
                <a:solidFill>
                  <a:srgbClr val="FF0000"/>
                </a:solidFill>
                <a:latin typeface="HGP創英角ｺﾞｼｯｸUB" panose="020B0900000000000000" pitchFamily="50" charset="-128"/>
                <a:ea typeface="HGP創英角ｺﾞｼｯｸUB" panose="020B0900000000000000" pitchFamily="50" charset="-128"/>
              </a:rPr>
              <a:t>3</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a:t>
            </a:r>
            <a:r>
              <a:rPr lang="en-US" altLang="ja-JP" sz="2400" dirty="0">
                <a:solidFill>
                  <a:srgbClr val="FF0000"/>
                </a:solidFill>
                <a:latin typeface="HGP創英角ｺﾞｼｯｸUB" panose="020B0900000000000000" pitchFamily="50" charset="-128"/>
                <a:ea typeface="HGP創英角ｺﾞｼｯｸUB" panose="020B0900000000000000" pitchFamily="50" charset="-128"/>
              </a:rPr>
              <a:t>4</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分経過すると急激に救命の可能性が下がる。</a:t>
            </a:r>
            <a:endParaRPr lang="en-US" altLang="ja-JP" sz="2400" dirty="0">
              <a:solidFill>
                <a:srgbClr val="FF0000"/>
              </a:solidFill>
              <a:latin typeface="HGP創英角ｺﾞｼｯｸUB" panose="020B0900000000000000" pitchFamily="50" charset="-128"/>
              <a:ea typeface="HGP創英角ｺﾞｼｯｸUB" panose="020B0900000000000000" pitchFamily="50" charset="-128"/>
            </a:endParaRPr>
          </a:p>
          <a:p>
            <a:pPr>
              <a:spcBef>
                <a:spcPts val="600"/>
              </a:spcBef>
            </a:pPr>
            <a:endParaRPr lang="en-US" altLang="ja-JP" sz="2400" dirty="0">
              <a:solidFill>
                <a:srgbClr val="C00000"/>
              </a:solidFill>
              <a:latin typeface="HGP創英角ｺﾞｼｯｸUB" panose="020B0900000000000000" pitchFamily="50" charset="-128"/>
              <a:ea typeface="HGP創英角ｺﾞｼｯｸUB" panose="020B0900000000000000" pitchFamily="50" charset="-128"/>
            </a:endParaRPr>
          </a:p>
          <a:p>
            <a:pPr>
              <a:spcBef>
                <a:spcPts val="600"/>
              </a:spcBef>
            </a:pPr>
            <a:r>
              <a:rPr lang="ja-JP" altLang="en-US" sz="2400" dirty="0">
                <a:latin typeface="HGP創英角ｺﾞｼｯｸUB" panose="020B0900000000000000" pitchFamily="50" charset="-128"/>
                <a:ea typeface="HGP創英角ｺﾞｼｯｸUB" panose="020B0900000000000000" pitchFamily="50" charset="-128"/>
              </a:rPr>
              <a:t>直ちに救急車を要請するとともに、</a:t>
            </a:r>
            <a:endParaRPr lang="en-US" altLang="ja-JP" sz="2400" dirty="0">
              <a:latin typeface="HGP創英角ｺﾞｼｯｸUB" panose="020B0900000000000000" pitchFamily="50" charset="-128"/>
              <a:ea typeface="HGP創英角ｺﾞｼｯｸUB" panose="020B0900000000000000" pitchFamily="50" charset="-128"/>
            </a:endParaRPr>
          </a:p>
          <a:p>
            <a:pPr>
              <a:spcBef>
                <a:spcPts val="600"/>
              </a:spcBef>
            </a:pP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その場に居合わせた人</a:t>
            </a:r>
            <a:r>
              <a:rPr lang="ja-JP" altLang="en-US" sz="2400" dirty="0">
                <a:latin typeface="HGP創英角ｺﾞｼｯｸUB" panose="020B0900000000000000" pitchFamily="50" charset="-128"/>
                <a:ea typeface="HGP創英角ｺﾞｼｯｸUB" panose="020B0900000000000000" pitchFamily="50" charset="-128"/>
              </a:rPr>
              <a:t>（バイスタンダー）が、</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出来るだけ早く適切に対応する</a:t>
            </a:r>
            <a:r>
              <a:rPr lang="ja-JP" altLang="en-US" sz="2400" dirty="0">
                <a:latin typeface="HGP創英角ｺﾞｼｯｸUB" panose="020B0900000000000000" pitchFamily="50" charset="-128"/>
                <a:ea typeface="HGP創英角ｺﾞｼｯｸUB" panose="020B0900000000000000" pitchFamily="50" charset="-128"/>
              </a:rPr>
              <a:t>（一次救命処置、</a:t>
            </a:r>
            <a:r>
              <a:rPr lang="en-US" altLang="ja-JP" sz="2400" dirty="0">
                <a:latin typeface="HGP創英角ｺﾞｼｯｸUB" panose="020B0900000000000000" pitchFamily="50" charset="-128"/>
                <a:ea typeface="HGP創英角ｺﾞｼｯｸUB" panose="020B0900000000000000" pitchFamily="50" charset="-128"/>
              </a:rPr>
              <a:t>BLS</a:t>
            </a:r>
            <a:r>
              <a:rPr lang="ja-JP" altLang="en-US" sz="2400" dirty="0">
                <a:latin typeface="HGP創英角ｺﾞｼｯｸUB" panose="020B0900000000000000" pitchFamily="50" charset="-128"/>
                <a:ea typeface="HGP創英角ｺﾞｼｯｸUB" panose="020B0900000000000000" pitchFamily="50" charset="-128"/>
              </a:rPr>
              <a:t>：</a:t>
            </a:r>
            <a:r>
              <a:rPr lang="en-US" altLang="ja-JP" sz="2400" dirty="0">
                <a:latin typeface="HGP創英角ｺﾞｼｯｸUB" panose="020B0900000000000000" pitchFamily="50" charset="-128"/>
                <a:ea typeface="HGP創英角ｺﾞｼｯｸUB" panose="020B0900000000000000" pitchFamily="50" charset="-128"/>
              </a:rPr>
              <a:t>Basic</a:t>
            </a:r>
            <a:r>
              <a:rPr lang="ja-JP" altLang="en-US" sz="2400" dirty="0">
                <a:latin typeface="HGP創英角ｺﾞｼｯｸUB" panose="020B0900000000000000" pitchFamily="50" charset="-128"/>
                <a:ea typeface="HGP創英角ｺﾞｼｯｸUB" panose="020B0900000000000000" pitchFamily="50" charset="-128"/>
              </a:rPr>
              <a:t> </a:t>
            </a:r>
            <a:r>
              <a:rPr lang="en-US" altLang="ja-JP" sz="2400" dirty="0">
                <a:latin typeface="HGP創英角ｺﾞｼｯｸUB" panose="020B0900000000000000" pitchFamily="50" charset="-128"/>
                <a:ea typeface="HGP創英角ｺﾞｼｯｸUB" panose="020B0900000000000000" pitchFamily="50" charset="-128"/>
              </a:rPr>
              <a:t>Life</a:t>
            </a:r>
            <a:r>
              <a:rPr lang="ja-JP" altLang="en-US" sz="2400" dirty="0">
                <a:latin typeface="HGP創英角ｺﾞｼｯｸUB" panose="020B0900000000000000" pitchFamily="50" charset="-128"/>
                <a:ea typeface="HGP創英角ｺﾞｼｯｸUB" panose="020B0900000000000000" pitchFamily="50" charset="-128"/>
              </a:rPr>
              <a:t> </a:t>
            </a:r>
            <a:r>
              <a:rPr lang="en-US" altLang="ja-JP" sz="2400" dirty="0">
                <a:latin typeface="HGP創英角ｺﾞｼｯｸUB" panose="020B0900000000000000" pitchFamily="50" charset="-128"/>
                <a:ea typeface="HGP創英角ｺﾞｼｯｸUB" panose="020B0900000000000000" pitchFamily="50" charset="-128"/>
              </a:rPr>
              <a:t>Support</a:t>
            </a:r>
            <a:r>
              <a:rPr lang="ja-JP" altLang="en-US" sz="2400" dirty="0">
                <a:latin typeface="HGP創英角ｺﾞｼｯｸUB" panose="020B0900000000000000" pitchFamily="50" charset="-128"/>
                <a:ea typeface="HGP創英角ｺﾞｼｯｸUB" panose="020B0900000000000000" pitchFamily="50" charset="-128"/>
              </a:rPr>
              <a:t> ）</a:t>
            </a:r>
            <a:endParaRPr lang="en-US" altLang="ja-JP" sz="2400" dirty="0">
              <a:latin typeface="HGP創英角ｺﾞｼｯｸUB" panose="020B0900000000000000" pitchFamily="50" charset="-128"/>
              <a:ea typeface="HGP創英角ｺﾞｼｯｸUB" panose="020B0900000000000000" pitchFamily="50" charset="-128"/>
            </a:endParaRPr>
          </a:p>
          <a:p>
            <a:pPr>
              <a:spcBef>
                <a:spcPts val="600"/>
              </a:spcBef>
            </a:pPr>
            <a:r>
              <a:rPr lang="ja-JP" altLang="en-US" sz="2400" dirty="0">
                <a:latin typeface="HGP創英角ｺﾞｼｯｸUB" panose="020B0900000000000000" pitchFamily="50" charset="-128"/>
                <a:ea typeface="HGP創英角ｺﾞｼｯｸUB" panose="020B0900000000000000" pitchFamily="50" charset="-128"/>
              </a:rPr>
              <a:t>ことが重要。</a:t>
            </a:r>
          </a:p>
        </p:txBody>
      </p:sp>
      <p:pic>
        <p:nvPicPr>
          <p:cNvPr id="22" name="Picture 2" descr="\\JLA-STATION2\share2\★共通　写真　大会＆イベント\☆教本関係写真\G2010テキスト用写真\一般人Ver\Resized\IMG_3515.jpg">
            <a:extLst>
              <a:ext uri="{FF2B5EF4-FFF2-40B4-BE49-F238E27FC236}">
                <a16:creationId xmlns:a16="http://schemas.microsoft.com/office/drawing/2014/main" id="{C00684D4-B913-46B8-AEE4-33E3A83B7E0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917455" y="1628928"/>
            <a:ext cx="3117697" cy="4183179"/>
          </a:xfrm>
          <a:prstGeom prst="rect">
            <a:avLst/>
          </a:prstGeom>
          <a:noFill/>
          <a:extLst>
            <a:ext uri="{909E8E84-426E-40DD-AFC4-6F175D3DCCD1}">
              <a14:hiddenFill xmlns:a14="http://schemas.microsoft.com/office/drawing/2010/main">
                <a:solidFill>
                  <a:srgbClr val="FFFFFF"/>
                </a:solidFill>
              </a14:hiddenFill>
            </a:ext>
          </a:extLst>
        </p:spPr>
      </p:pic>
      <p:sp>
        <p:nvSpPr>
          <p:cNvPr id="5" name="スライド番号プレースホルダー 3">
            <a:extLst>
              <a:ext uri="{FF2B5EF4-FFF2-40B4-BE49-F238E27FC236}">
                <a16:creationId xmlns:a16="http://schemas.microsoft.com/office/drawing/2014/main" id="{F3389CE5-102C-4C9A-A2D9-E574B8FFEE81}"/>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18</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790833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480007" y="480951"/>
            <a:ext cx="6928701" cy="748144"/>
          </a:xfrm>
        </p:spPr>
        <p:txBody>
          <a:bodyPr>
            <a:noAutofit/>
          </a:bodyPr>
          <a:lstStyle/>
          <a:p>
            <a:r>
              <a:rPr lang="ja-JP" altLang="en-US" sz="3200" dirty="0">
                <a:latin typeface="HG創英角ｺﾞｼｯｸUB" panose="020B0909000000000000" pitchFamily="49" charset="-128"/>
                <a:ea typeface="HG創英角ｺﾞｼｯｸUB" panose="020B0909000000000000" pitchFamily="49" charset="-128"/>
              </a:rPr>
              <a:t>命が失われていく速さ</a:t>
            </a:r>
            <a:br>
              <a:rPr lang="en-US" altLang="ja-JP" sz="3200" dirty="0">
                <a:latin typeface="HG創英角ｺﾞｼｯｸUB" panose="020B0909000000000000" pitchFamily="49" charset="-128"/>
                <a:ea typeface="HG創英角ｺﾞｼｯｸUB" panose="020B0909000000000000" pitchFamily="49" charset="-128"/>
              </a:rPr>
            </a:br>
            <a:r>
              <a:rPr lang="ja-JP" altLang="en-US" sz="3200" dirty="0">
                <a:latin typeface="HG創英角ｺﾞｼｯｸUB" panose="020B0909000000000000" pitchFamily="49" charset="-128"/>
                <a:ea typeface="HG創英角ｺﾞｼｯｸUB" panose="020B0909000000000000" pitchFamily="49" charset="-128"/>
              </a:rPr>
              <a:t>命を救うことの難しさ</a:t>
            </a:r>
            <a:br>
              <a:rPr lang="ja-JP" altLang="en-US" sz="3200" dirty="0">
                <a:latin typeface="HG創英角ｺﾞｼｯｸUB" panose="020B0909000000000000" pitchFamily="49" charset="-128"/>
                <a:ea typeface="HG創英角ｺﾞｼｯｸUB" panose="020B0909000000000000" pitchFamily="49" charset="-128"/>
              </a:rPr>
            </a:br>
            <a:endParaRPr lang="ja-JP" altLang="en-US" sz="3200" dirty="0">
              <a:latin typeface="HG創英角ｺﾞｼｯｸUB" panose="020B0909000000000000" pitchFamily="49" charset="-128"/>
              <a:ea typeface="HG創英角ｺﾞｼｯｸUB" panose="020B0909000000000000" pitchFamily="49" charset="-128"/>
            </a:endParaRPr>
          </a:p>
        </p:txBody>
      </p:sp>
      <p:sp>
        <p:nvSpPr>
          <p:cNvPr id="5" name="スライド番号プレースホルダー 3">
            <a:extLst>
              <a:ext uri="{FF2B5EF4-FFF2-40B4-BE49-F238E27FC236}">
                <a16:creationId xmlns:a16="http://schemas.microsoft.com/office/drawing/2014/main" id="{F3389CE5-102C-4C9A-A2D9-E574B8FFEE81}"/>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19</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11" name="コンテンツ プレースホルダ 3">
            <a:extLst>
              <a:ext uri="{FF2B5EF4-FFF2-40B4-BE49-F238E27FC236}">
                <a16:creationId xmlns:a16="http://schemas.microsoft.com/office/drawing/2014/main" id="{9E748275-0E35-48ED-B0F8-9A97EF284B59}"/>
              </a:ext>
            </a:extLst>
          </p:cNvPr>
          <p:cNvSpPr>
            <a:spLocks noGrp="1"/>
          </p:cNvSpPr>
          <p:nvPr>
            <p:ph idx="1"/>
          </p:nvPr>
        </p:nvSpPr>
        <p:spPr>
          <a:xfrm>
            <a:off x="457200" y="3007614"/>
            <a:ext cx="8229600" cy="574207"/>
          </a:xfrm>
        </p:spPr>
        <p:txBody>
          <a:bodyPr>
            <a:noAutofit/>
          </a:bodyPr>
          <a:lstStyle/>
          <a:p>
            <a:pPr algn="ctr">
              <a:buNone/>
            </a:pPr>
            <a:r>
              <a:rPr lang="ja-JP" altLang="en-US" sz="4000" dirty="0">
                <a:latin typeface="HG創英角ｺﾞｼｯｸUB" panose="020B0909000000000000" pitchFamily="49" charset="-128"/>
                <a:ea typeface="HG創英角ｺﾞｼｯｸUB" panose="020B0909000000000000" pitchFamily="49" charset="-128"/>
              </a:rPr>
              <a:t>あなたは愛する人を救えますか？</a:t>
            </a:r>
          </a:p>
        </p:txBody>
      </p:sp>
    </p:spTree>
    <p:extLst>
      <p:ext uri="{BB962C8B-B14F-4D97-AF65-F5344CB8AC3E}">
        <p14:creationId xmlns:p14="http://schemas.microsoft.com/office/powerpoint/2010/main" val="182518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1047521" y="-11017"/>
            <a:ext cx="6774455" cy="857747"/>
          </a:xfrm>
          <a:prstGeom prst="rect">
            <a:avLst/>
          </a:prstGeom>
        </p:spPr>
        <p:txBody>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創英角ｺﾞｼｯｸUB" panose="020B0909000000000000" pitchFamily="49" charset="-128"/>
                <a:ea typeface="HG創英角ｺﾞｼｯｸUB" panose="020B0909000000000000" pitchFamily="49" charset="-128"/>
              </a:rPr>
              <a:t>本講習会の到達目標</a:t>
            </a:r>
          </a:p>
        </p:txBody>
      </p:sp>
      <p:sp>
        <p:nvSpPr>
          <p:cNvPr id="3" name="コンテンツ プレースホルダー 2"/>
          <p:cNvSpPr txBox="1">
            <a:spLocks/>
          </p:cNvSpPr>
          <p:nvPr/>
        </p:nvSpPr>
        <p:spPr>
          <a:xfrm>
            <a:off x="242446" y="1137637"/>
            <a:ext cx="8901554" cy="3580137"/>
          </a:xfrm>
          <a:prstGeom prst="rect">
            <a:avLst/>
          </a:prstGeom>
        </p:spPr>
        <p:txBody>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r>
              <a:rPr lang="ja-JP" altLang="en-US" dirty="0">
                <a:latin typeface="HG創英角ｺﾞｼｯｸUB" panose="020B0909000000000000" pitchFamily="49" charset="-128"/>
                <a:ea typeface="HG創英角ｺﾞｼｯｸUB" panose="020B0909000000000000" pitchFamily="49" charset="-128"/>
              </a:rPr>
              <a:t>①ライフセービングについて理解</a:t>
            </a:r>
            <a:endParaRPr lang="en-US" altLang="ja-JP" dirty="0">
              <a:latin typeface="HG創英角ｺﾞｼｯｸUB" panose="020B0909000000000000" pitchFamily="49" charset="-128"/>
              <a:ea typeface="HG創英角ｺﾞｼｯｸUB" panose="020B0909000000000000" pitchFamily="49" charset="-128"/>
            </a:endParaRPr>
          </a:p>
          <a:p>
            <a:pPr marL="0" indent="0">
              <a:buFont typeface="Arial"/>
              <a:buNone/>
            </a:pPr>
            <a:endParaRPr lang="en-US" altLang="ja-JP" dirty="0">
              <a:latin typeface="HG創英角ｺﾞｼｯｸUB" panose="020B0909000000000000" pitchFamily="49" charset="-128"/>
              <a:ea typeface="HG創英角ｺﾞｼｯｸUB" panose="020B0909000000000000" pitchFamily="49" charset="-128"/>
            </a:endParaRPr>
          </a:p>
          <a:p>
            <a:pPr marL="0" indent="0">
              <a:buFont typeface="Arial"/>
              <a:buNone/>
            </a:pPr>
            <a:r>
              <a:rPr lang="ja-JP" altLang="en-US" dirty="0">
                <a:latin typeface="HG創英角ｺﾞｼｯｸUB" panose="020B0909000000000000" pitchFamily="49" charset="-128"/>
                <a:ea typeface="HG創英角ｺﾞｼｯｸUB" panose="020B0909000000000000" pitchFamily="49" charset="-128"/>
              </a:rPr>
              <a:t>②救急蘇生法の理解と実技の習得</a:t>
            </a:r>
            <a:endParaRPr lang="en-US" altLang="ja-JP" dirty="0">
              <a:latin typeface="HG創英角ｺﾞｼｯｸUB" panose="020B0909000000000000" pitchFamily="49" charset="-128"/>
              <a:ea typeface="HG創英角ｺﾞｼｯｸUB" panose="020B0909000000000000" pitchFamily="49" charset="-128"/>
            </a:endParaRPr>
          </a:p>
          <a:p>
            <a:r>
              <a:rPr lang="ja-JP" altLang="en-US" sz="2400" dirty="0">
                <a:latin typeface="HG創英角ｺﾞｼｯｸUB" panose="020B0909000000000000" pitchFamily="49" charset="-128"/>
                <a:ea typeface="HG創英角ｺﾞｼｯｸUB" panose="020B0909000000000000" pitchFamily="49" charset="-128"/>
              </a:rPr>
              <a:t>一次救命処置（</a:t>
            </a:r>
            <a:r>
              <a:rPr lang="en-US" altLang="ja-JP" sz="2400" dirty="0">
                <a:latin typeface="HG創英角ｺﾞｼｯｸUB" panose="020B0909000000000000" pitchFamily="49" charset="-128"/>
                <a:ea typeface="HG創英角ｺﾞｼｯｸUB" panose="020B0909000000000000" pitchFamily="49" charset="-128"/>
              </a:rPr>
              <a:t>BLS</a:t>
            </a:r>
            <a:r>
              <a:rPr lang="ja-JP" altLang="en-US" sz="2400" dirty="0">
                <a:latin typeface="HG創英角ｺﾞｼｯｸUB" panose="020B0909000000000000" pitchFamily="49" charset="-128"/>
                <a:ea typeface="HG創英角ｺﾞｼｯｸUB" panose="020B0909000000000000" pitchFamily="49" charset="-128"/>
              </a:rPr>
              <a:t>：</a:t>
            </a:r>
            <a:r>
              <a:rPr lang="en-US" altLang="ja-JP" sz="2400" dirty="0">
                <a:latin typeface="HG創英角ｺﾞｼｯｸUB" panose="020B0909000000000000" pitchFamily="49" charset="-128"/>
                <a:ea typeface="HG創英角ｺﾞｼｯｸUB" panose="020B0909000000000000" pitchFamily="49" charset="-128"/>
              </a:rPr>
              <a:t>Basic Life Support)</a:t>
            </a:r>
            <a:r>
              <a:rPr lang="ja-JP" altLang="en-US" sz="2400" dirty="0">
                <a:latin typeface="HG創英角ｺﾞｼｯｸUB" panose="020B0909000000000000" pitchFamily="49" charset="-128"/>
                <a:ea typeface="HG創英角ｺﾞｼｯｸUB" panose="020B0909000000000000" pitchFamily="49" charset="-128"/>
              </a:rPr>
              <a:t>の実技の習得。</a:t>
            </a:r>
            <a:endParaRPr lang="en-US" altLang="ja-JP" sz="2400" dirty="0">
              <a:latin typeface="HG創英角ｺﾞｼｯｸUB" panose="020B0909000000000000" pitchFamily="49" charset="-128"/>
              <a:ea typeface="HG創英角ｺﾞｼｯｸUB" panose="020B0909000000000000" pitchFamily="49" charset="-128"/>
            </a:endParaRPr>
          </a:p>
          <a:p>
            <a:r>
              <a:rPr lang="ja-JP" altLang="en-US" sz="2400" dirty="0">
                <a:latin typeface="HG創英角ｺﾞｼｯｸUB" panose="020B0909000000000000" pitchFamily="49" charset="-128"/>
                <a:ea typeface="HG創英角ｺﾞｼｯｸUB" panose="020B0909000000000000" pitchFamily="49" charset="-128"/>
              </a:rPr>
              <a:t>ファーストエイドの一部の実技の習得。</a:t>
            </a:r>
            <a:endParaRPr lang="en-US" altLang="ja-JP" sz="2400" dirty="0">
              <a:latin typeface="HG創英角ｺﾞｼｯｸUB" panose="020B0909000000000000" pitchFamily="49" charset="-128"/>
              <a:ea typeface="HG創英角ｺﾞｼｯｸUB" panose="020B0909000000000000" pitchFamily="49" charset="-128"/>
            </a:endParaRPr>
          </a:p>
          <a:p>
            <a:pPr marL="0" indent="0">
              <a:buFont typeface="Arial"/>
              <a:buNone/>
            </a:pPr>
            <a:endParaRPr lang="en-US" altLang="ja-JP" dirty="0">
              <a:latin typeface="HG創英角ｺﾞｼｯｸUB" panose="020B0909000000000000" pitchFamily="49" charset="-128"/>
              <a:ea typeface="HG創英角ｺﾞｼｯｸUB" panose="020B0909000000000000" pitchFamily="49" charset="-128"/>
            </a:endParaRPr>
          </a:p>
          <a:p>
            <a:pPr marL="0" indent="0">
              <a:buFont typeface="Arial"/>
              <a:buNone/>
            </a:pPr>
            <a:r>
              <a:rPr lang="ja-JP" altLang="en-US" dirty="0">
                <a:latin typeface="HG創英角ｺﾞｼｯｸUB" panose="020B0909000000000000" pitchFamily="49" charset="-128"/>
                <a:ea typeface="HG創英角ｺﾞｼｯｸUB" panose="020B0909000000000000" pitchFamily="49" charset="-128"/>
              </a:rPr>
              <a:t>⇒人の命を守る・救うことにつながる</a:t>
            </a:r>
            <a:endParaRPr lang="en-US" altLang="ja-JP" dirty="0">
              <a:latin typeface="HG創英角ｺﾞｼｯｸUB" panose="020B0909000000000000" pitchFamily="49" charset="-128"/>
              <a:ea typeface="HG創英角ｺﾞｼｯｸUB" panose="020B0909000000000000" pitchFamily="49" charset="-128"/>
            </a:endParaRPr>
          </a:p>
        </p:txBody>
      </p:sp>
      <p:sp>
        <p:nvSpPr>
          <p:cNvPr id="4" name="スライド番号プレースホルダー 3">
            <a:extLst>
              <a:ext uri="{FF2B5EF4-FFF2-40B4-BE49-F238E27FC236}">
                <a16:creationId xmlns:a16="http://schemas.microsoft.com/office/drawing/2014/main" id="{5B4D2F84-A55F-46A0-990C-B24402CA8B5C}"/>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2</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688998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01258" y="42891"/>
            <a:ext cx="5541374" cy="762009"/>
          </a:xfrm>
        </p:spPr>
        <p:txBody>
          <a:bodyPr>
            <a:normAutofit/>
          </a:bodyPr>
          <a:lstStyle/>
          <a:p>
            <a:r>
              <a:rPr lang="ja-JP" altLang="en-US" sz="3200" dirty="0">
                <a:latin typeface="HG創英角ｺﾞｼｯｸUB" panose="020B0909000000000000" pitchFamily="49" charset="-128"/>
                <a:ea typeface="HG創英角ｺﾞｼｯｸUB" panose="020B0909000000000000" pitchFamily="49" charset="-128"/>
              </a:rPr>
              <a:t>救命の連鎖</a:t>
            </a:r>
          </a:p>
        </p:txBody>
      </p:sp>
      <p:sp>
        <p:nvSpPr>
          <p:cNvPr id="4" name="コンテンツ プレースホルダ 3"/>
          <p:cNvSpPr>
            <a:spLocks noGrp="1"/>
          </p:cNvSpPr>
          <p:nvPr>
            <p:ph idx="1"/>
          </p:nvPr>
        </p:nvSpPr>
        <p:spPr>
          <a:xfrm>
            <a:off x="615820" y="4082634"/>
            <a:ext cx="8229600" cy="2504779"/>
          </a:xfrm>
        </p:spPr>
        <p:txBody>
          <a:bodyPr/>
          <a:lstStyle/>
          <a:p>
            <a:pPr>
              <a:buNone/>
            </a:pPr>
            <a:r>
              <a:rPr lang="en-US" altLang="ja-JP" dirty="0">
                <a:latin typeface="HG創英角ｺﾞｼｯｸUB" panose="020B0909000000000000" pitchFamily="49" charset="-128"/>
                <a:ea typeface="HG創英角ｺﾞｼｯｸUB" panose="020B0909000000000000" pitchFamily="49" charset="-128"/>
              </a:rPr>
              <a:t>①</a:t>
            </a:r>
            <a:r>
              <a:rPr lang="ja-JP" altLang="en-US" dirty="0">
                <a:latin typeface="HG創英角ｺﾞｼｯｸUB" panose="020B0909000000000000" pitchFamily="49" charset="-128"/>
                <a:ea typeface="HG創英角ｺﾞｼｯｸUB" panose="020B0909000000000000" pitchFamily="49" charset="-128"/>
              </a:rPr>
              <a:t>心停止の予防　　　　　　　　</a:t>
            </a:r>
            <a:endParaRPr lang="en-US" altLang="ja-JP" dirty="0">
              <a:latin typeface="HG創英角ｺﾞｼｯｸUB" panose="020B0909000000000000" pitchFamily="49" charset="-128"/>
              <a:ea typeface="HG創英角ｺﾞｼｯｸUB" panose="020B0909000000000000" pitchFamily="49" charset="-128"/>
            </a:endParaRPr>
          </a:p>
          <a:p>
            <a:pPr>
              <a:buNone/>
            </a:pPr>
            <a:r>
              <a:rPr lang="en-US" altLang="ja-JP" dirty="0">
                <a:latin typeface="HG創英角ｺﾞｼｯｸUB" panose="020B0909000000000000" pitchFamily="49" charset="-128"/>
                <a:ea typeface="HG創英角ｺﾞｼｯｸUB" panose="020B0909000000000000" pitchFamily="49" charset="-128"/>
              </a:rPr>
              <a:t>②</a:t>
            </a:r>
            <a:r>
              <a:rPr lang="ja-JP" altLang="en-US" dirty="0">
                <a:latin typeface="HG創英角ｺﾞｼｯｸUB" panose="020B0909000000000000" pitchFamily="49" charset="-128"/>
                <a:ea typeface="HG創英角ｺﾞｼｯｸUB" panose="020B0909000000000000" pitchFamily="49" charset="-128"/>
              </a:rPr>
              <a:t>早期認識と通報</a:t>
            </a:r>
            <a:endParaRPr lang="en-US" altLang="ja-JP" dirty="0">
              <a:latin typeface="HG創英角ｺﾞｼｯｸUB" panose="020B0909000000000000" pitchFamily="49" charset="-128"/>
              <a:ea typeface="HG創英角ｺﾞｼｯｸUB" panose="020B0909000000000000" pitchFamily="49" charset="-128"/>
            </a:endParaRPr>
          </a:p>
          <a:p>
            <a:pPr>
              <a:buNone/>
            </a:pPr>
            <a:r>
              <a:rPr lang="en-US" altLang="ja-JP" dirty="0">
                <a:latin typeface="HG創英角ｺﾞｼｯｸUB" panose="020B0909000000000000" pitchFamily="49" charset="-128"/>
                <a:ea typeface="HG創英角ｺﾞｼｯｸUB" panose="020B0909000000000000" pitchFamily="49" charset="-128"/>
              </a:rPr>
              <a:t>③</a:t>
            </a:r>
            <a:r>
              <a:rPr lang="ja-JP" altLang="en-US" dirty="0">
                <a:solidFill>
                  <a:srgbClr val="FF0000"/>
                </a:solidFill>
                <a:latin typeface="HG創英角ｺﾞｼｯｸUB" panose="020B0909000000000000" pitchFamily="49" charset="-128"/>
                <a:ea typeface="HG創英角ｺﾞｼｯｸUB" panose="020B0909000000000000" pitchFamily="49" charset="-128"/>
              </a:rPr>
              <a:t>一次救命処置</a:t>
            </a:r>
            <a:r>
              <a:rPr lang="ja-JP" altLang="en-US" sz="2000" dirty="0">
                <a:solidFill>
                  <a:srgbClr val="FF0000"/>
                </a:solidFill>
                <a:latin typeface="HG創英角ｺﾞｼｯｸUB" panose="020B0909000000000000" pitchFamily="49" charset="-128"/>
                <a:ea typeface="HG創英角ｺﾞｼｯｸUB" panose="020B0909000000000000" pitchFamily="49" charset="-128"/>
              </a:rPr>
              <a:t>（心肺蘇生と</a:t>
            </a:r>
            <a:r>
              <a:rPr lang="en-US" altLang="ja-JP" sz="2000" dirty="0">
                <a:solidFill>
                  <a:srgbClr val="FF0000"/>
                </a:solidFill>
                <a:latin typeface="HG創英角ｺﾞｼｯｸUB" panose="020B0909000000000000" pitchFamily="49" charset="-128"/>
                <a:ea typeface="HG創英角ｺﾞｼｯｸUB" panose="020B0909000000000000" pitchFamily="49" charset="-128"/>
              </a:rPr>
              <a:t>AED</a:t>
            </a:r>
            <a:r>
              <a:rPr lang="ja-JP" altLang="en-US" sz="2000" dirty="0">
                <a:solidFill>
                  <a:srgbClr val="FF0000"/>
                </a:solidFill>
                <a:latin typeface="HG創英角ｺﾞｼｯｸUB" panose="020B0909000000000000" pitchFamily="49" charset="-128"/>
                <a:ea typeface="HG創英角ｺﾞｼｯｸUB" panose="020B0909000000000000" pitchFamily="49" charset="-128"/>
              </a:rPr>
              <a:t>）</a:t>
            </a:r>
            <a:endParaRPr lang="en-US" altLang="ja-JP" sz="2000" dirty="0">
              <a:solidFill>
                <a:srgbClr val="FF0000"/>
              </a:solidFill>
              <a:latin typeface="HG創英角ｺﾞｼｯｸUB" panose="020B0909000000000000" pitchFamily="49" charset="-128"/>
              <a:ea typeface="HG創英角ｺﾞｼｯｸUB" panose="020B0909000000000000" pitchFamily="49" charset="-128"/>
            </a:endParaRPr>
          </a:p>
          <a:p>
            <a:pPr>
              <a:buNone/>
            </a:pPr>
            <a:r>
              <a:rPr lang="en-US" altLang="ja-JP" dirty="0">
                <a:latin typeface="HG創英角ｺﾞｼｯｸUB" panose="020B0909000000000000" pitchFamily="49" charset="-128"/>
                <a:ea typeface="HG創英角ｺﾞｼｯｸUB" panose="020B0909000000000000" pitchFamily="49" charset="-128"/>
              </a:rPr>
              <a:t>④</a:t>
            </a:r>
            <a:r>
              <a:rPr lang="ja-JP" altLang="en-US" dirty="0">
                <a:latin typeface="HG創英角ｺﾞｼｯｸUB" panose="020B0909000000000000" pitchFamily="49" charset="-128"/>
                <a:ea typeface="HG創英角ｺﾞｼｯｸUB" panose="020B0909000000000000" pitchFamily="49" charset="-128"/>
              </a:rPr>
              <a:t>二次救命処置と集中治療</a:t>
            </a:r>
          </a:p>
        </p:txBody>
      </p:sp>
      <p:sp>
        <p:nvSpPr>
          <p:cNvPr id="6" name="スライド番号プレースホルダー 3">
            <a:extLst>
              <a:ext uri="{FF2B5EF4-FFF2-40B4-BE49-F238E27FC236}">
                <a16:creationId xmlns:a16="http://schemas.microsoft.com/office/drawing/2014/main" id="{3CC552CC-1E7C-47A0-A084-96443545A6E4}"/>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20</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7" name="テキスト ボックス 6">
            <a:extLst>
              <a:ext uri="{FF2B5EF4-FFF2-40B4-BE49-F238E27FC236}">
                <a16:creationId xmlns:a16="http://schemas.microsoft.com/office/drawing/2014/main" id="{1DE325AF-1ECF-41C1-887F-A0B29DB32E5E}"/>
              </a:ext>
            </a:extLst>
          </p:cNvPr>
          <p:cNvSpPr txBox="1"/>
          <p:nvPr/>
        </p:nvSpPr>
        <p:spPr>
          <a:xfrm>
            <a:off x="4730620" y="6508754"/>
            <a:ext cx="4242113" cy="276999"/>
          </a:xfrm>
          <a:prstGeom prst="rect">
            <a:avLst/>
          </a:prstGeom>
          <a:noFill/>
          <a:ln>
            <a:noFill/>
          </a:ln>
        </p:spPr>
        <p:txBody>
          <a:bodyPr wrap="square" rtlCol="0">
            <a:spAutoFit/>
          </a:bodyPr>
          <a:lstStyle/>
          <a:p>
            <a:r>
              <a:rPr lang="ja-JP" altLang="en-US" sz="1200" dirty="0">
                <a:latin typeface="HG創英角ｺﾞｼｯｸUB" panose="020B0909000000000000" pitchFamily="49" charset="-128"/>
                <a:ea typeface="HG創英角ｺﾞｼｯｸUB" panose="020B0909000000000000" pitchFamily="49" charset="-128"/>
              </a:rPr>
              <a:t>出典：救急蘇生法の指針</a:t>
            </a:r>
            <a:r>
              <a:rPr lang="en-US" altLang="ja-JP" sz="1200" dirty="0">
                <a:latin typeface="HG創英角ｺﾞｼｯｸUB" panose="020B0909000000000000" pitchFamily="49" charset="-128"/>
                <a:ea typeface="HG創英角ｺﾞｼｯｸUB" panose="020B0909000000000000" pitchFamily="49" charset="-128"/>
              </a:rPr>
              <a:t>2020</a:t>
            </a:r>
            <a:r>
              <a:rPr lang="ja-JP" altLang="en-US" sz="1200" dirty="0">
                <a:latin typeface="HG創英角ｺﾞｼｯｸUB" panose="020B0909000000000000" pitchFamily="49" charset="-128"/>
                <a:ea typeface="HG創英角ｺﾞｼｯｸUB" panose="020B0909000000000000" pitchFamily="49" charset="-128"/>
              </a:rPr>
              <a:t>（市民用）　へるす出版</a:t>
            </a:r>
            <a:endParaRPr kumimoji="1" lang="en-US" altLang="ja-JP" sz="1200" dirty="0">
              <a:latin typeface="HG創英角ｺﾞｼｯｸUB" panose="020B0909000000000000" pitchFamily="49" charset="-128"/>
              <a:ea typeface="HG創英角ｺﾞｼｯｸUB" panose="020B0909000000000000" pitchFamily="49" charset="-128"/>
            </a:endParaRPr>
          </a:p>
        </p:txBody>
      </p:sp>
      <p:pic>
        <p:nvPicPr>
          <p:cNvPr id="8" name="図 7">
            <a:extLst>
              <a:ext uri="{FF2B5EF4-FFF2-40B4-BE49-F238E27FC236}">
                <a16:creationId xmlns:a16="http://schemas.microsoft.com/office/drawing/2014/main" id="{5F9D08CF-554A-40D9-B7EA-3CE9B609341A}"/>
              </a:ext>
            </a:extLst>
          </p:cNvPr>
          <p:cNvPicPr>
            <a:picLocks noChangeAspect="1"/>
          </p:cNvPicPr>
          <p:nvPr/>
        </p:nvPicPr>
        <p:blipFill rotWithShape="1">
          <a:blip r:embed="rId3"/>
          <a:srcRect t="5252" b="3019"/>
          <a:stretch/>
        </p:blipFill>
        <p:spPr>
          <a:xfrm>
            <a:off x="573086" y="1033273"/>
            <a:ext cx="7997828" cy="278710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01258" y="-100431"/>
            <a:ext cx="5100294" cy="730440"/>
          </a:xfrm>
        </p:spPr>
        <p:txBody>
          <a:bodyPr>
            <a:normAutofit/>
          </a:bodyPr>
          <a:lstStyle/>
          <a:p>
            <a:r>
              <a:rPr lang="ja-JP" altLang="en-US" sz="3200" dirty="0">
                <a:latin typeface="HG創英角ｺﾞｼｯｸUB" panose="020B0909000000000000" pitchFamily="49" charset="-128"/>
                <a:ea typeface="HG創英角ｺﾞｼｯｸUB" panose="020B0909000000000000" pitchFamily="49" charset="-128"/>
              </a:rPr>
              <a:t>日本の実情</a:t>
            </a:r>
          </a:p>
        </p:txBody>
      </p:sp>
      <p:sp>
        <p:nvSpPr>
          <p:cNvPr id="11" name="四角形: 角を丸くする 10">
            <a:extLst>
              <a:ext uri="{FF2B5EF4-FFF2-40B4-BE49-F238E27FC236}">
                <a16:creationId xmlns:a16="http://schemas.microsoft.com/office/drawing/2014/main" id="{6E1D9CD0-72DE-4EB6-8F00-F92B63C33570}"/>
              </a:ext>
            </a:extLst>
          </p:cNvPr>
          <p:cNvSpPr/>
          <p:nvPr/>
        </p:nvSpPr>
        <p:spPr>
          <a:xfrm>
            <a:off x="732545" y="2521146"/>
            <a:ext cx="2927474" cy="872170"/>
          </a:xfrm>
          <a:prstGeom prst="roundRect">
            <a:avLst/>
          </a:prstGeom>
          <a:solidFill>
            <a:srgbClr val="FF0000">
              <a:alpha val="2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endParaRPr>
          </a:p>
        </p:txBody>
      </p:sp>
      <p:sp>
        <p:nvSpPr>
          <p:cNvPr id="12" name="四角形: 角を丸くする 11">
            <a:extLst>
              <a:ext uri="{FF2B5EF4-FFF2-40B4-BE49-F238E27FC236}">
                <a16:creationId xmlns:a16="http://schemas.microsoft.com/office/drawing/2014/main" id="{4DC8C776-CBAE-4741-8EF3-7488D738E95A}"/>
              </a:ext>
            </a:extLst>
          </p:cNvPr>
          <p:cNvSpPr/>
          <p:nvPr/>
        </p:nvSpPr>
        <p:spPr>
          <a:xfrm>
            <a:off x="706276" y="4301067"/>
            <a:ext cx="2927474" cy="638225"/>
          </a:xfrm>
          <a:prstGeom prst="roundRect">
            <a:avLst>
              <a:gd name="adj" fmla="val 7978"/>
            </a:avLst>
          </a:prstGeom>
          <a:solidFill>
            <a:srgbClr val="FF0000">
              <a:alpha val="2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dirty="0">
              <a:solidFill>
                <a:srgbClr val="FF0000"/>
              </a:solidFill>
              <a:latin typeface="HG創英角ｺﾞｼｯｸUB" panose="020B0909000000000000" pitchFamily="49" charset="-128"/>
              <a:ea typeface="HG創英角ｺﾞｼｯｸUB" panose="020B0909000000000000" pitchFamily="49" charset="-128"/>
            </a:endParaRPr>
          </a:p>
        </p:txBody>
      </p:sp>
      <p:sp>
        <p:nvSpPr>
          <p:cNvPr id="9" name="四角形: 角を丸くする 8">
            <a:extLst>
              <a:ext uri="{FF2B5EF4-FFF2-40B4-BE49-F238E27FC236}">
                <a16:creationId xmlns:a16="http://schemas.microsoft.com/office/drawing/2014/main" id="{3BEA9116-0092-4E7B-8144-FDE39E9DE0A0}"/>
              </a:ext>
            </a:extLst>
          </p:cNvPr>
          <p:cNvSpPr/>
          <p:nvPr/>
        </p:nvSpPr>
        <p:spPr>
          <a:xfrm>
            <a:off x="459349" y="1564218"/>
            <a:ext cx="3453273" cy="2011559"/>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0B9A5D85-6F0B-464E-8855-7D562C56D2E9}"/>
              </a:ext>
            </a:extLst>
          </p:cNvPr>
          <p:cNvSpPr/>
          <p:nvPr/>
        </p:nvSpPr>
        <p:spPr>
          <a:xfrm>
            <a:off x="4958182" y="1551721"/>
            <a:ext cx="3453273" cy="2011559"/>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9" name="四角形: 角を丸くする 18">
            <a:extLst>
              <a:ext uri="{FF2B5EF4-FFF2-40B4-BE49-F238E27FC236}">
                <a16:creationId xmlns:a16="http://schemas.microsoft.com/office/drawing/2014/main" id="{45002E17-F723-4CA6-A844-9F73F862295D}"/>
              </a:ext>
            </a:extLst>
          </p:cNvPr>
          <p:cNvSpPr/>
          <p:nvPr/>
        </p:nvSpPr>
        <p:spPr>
          <a:xfrm>
            <a:off x="4958183" y="3738720"/>
            <a:ext cx="3453271" cy="132631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0" name="直線矢印コネクタ 19">
            <a:extLst>
              <a:ext uri="{FF2B5EF4-FFF2-40B4-BE49-F238E27FC236}">
                <a16:creationId xmlns:a16="http://schemas.microsoft.com/office/drawing/2014/main" id="{76157154-2015-4A56-8361-BAC777B15203}"/>
              </a:ext>
            </a:extLst>
          </p:cNvPr>
          <p:cNvCxnSpPr>
            <a:cxnSpLocks/>
          </p:cNvCxnSpPr>
          <p:nvPr/>
        </p:nvCxnSpPr>
        <p:spPr>
          <a:xfrm flipH="1">
            <a:off x="3160890" y="4173415"/>
            <a:ext cx="2837536" cy="0"/>
          </a:xfrm>
          <a:prstGeom prst="straightConnector1">
            <a:avLst/>
          </a:prstGeom>
          <a:ln w="47625">
            <a:prstDash val="sysDash"/>
            <a:tailEnd type="triangle"/>
          </a:ln>
        </p:spPr>
        <p:style>
          <a:lnRef idx="2">
            <a:schemeClr val="accent1"/>
          </a:lnRef>
          <a:fillRef idx="0">
            <a:schemeClr val="accent1"/>
          </a:fillRef>
          <a:effectRef idx="1">
            <a:schemeClr val="accent1"/>
          </a:effectRef>
          <a:fontRef idx="minor">
            <a:schemeClr val="tx1"/>
          </a:fontRef>
        </p:style>
      </p:cxnSp>
      <p:sp>
        <p:nvSpPr>
          <p:cNvPr id="26" name="四角形: 角を丸くする 25">
            <a:extLst>
              <a:ext uri="{FF2B5EF4-FFF2-40B4-BE49-F238E27FC236}">
                <a16:creationId xmlns:a16="http://schemas.microsoft.com/office/drawing/2014/main" id="{4DAF546F-978F-4881-A0D2-2682721A9FB1}"/>
              </a:ext>
            </a:extLst>
          </p:cNvPr>
          <p:cNvSpPr/>
          <p:nvPr/>
        </p:nvSpPr>
        <p:spPr>
          <a:xfrm>
            <a:off x="4958183" y="5246631"/>
            <a:ext cx="3453272" cy="134463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112CCBED-AF73-4B36-B7E5-01BE71B740BE}"/>
              </a:ext>
            </a:extLst>
          </p:cNvPr>
          <p:cNvSpPr/>
          <p:nvPr/>
        </p:nvSpPr>
        <p:spPr>
          <a:xfrm>
            <a:off x="732545" y="5873106"/>
            <a:ext cx="2917903" cy="578408"/>
          </a:xfrm>
          <a:prstGeom prst="roundRect">
            <a:avLst>
              <a:gd name="adj" fmla="val 7978"/>
            </a:avLst>
          </a:prstGeom>
          <a:solidFill>
            <a:srgbClr val="FF0000">
              <a:alpha val="2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dirty="0">
              <a:solidFill>
                <a:srgbClr val="FF0000"/>
              </a:solidFill>
              <a:latin typeface="HG創英角ｺﾞｼｯｸUB" panose="020B0909000000000000" pitchFamily="49" charset="-128"/>
              <a:ea typeface="HG創英角ｺﾞｼｯｸUB" panose="020B0909000000000000" pitchFamily="49" charset="-128"/>
            </a:endParaRPr>
          </a:p>
        </p:txBody>
      </p:sp>
      <p:cxnSp>
        <p:nvCxnSpPr>
          <p:cNvPr id="31" name="直線矢印コネクタ 30">
            <a:extLst>
              <a:ext uri="{FF2B5EF4-FFF2-40B4-BE49-F238E27FC236}">
                <a16:creationId xmlns:a16="http://schemas.microsoft.com/office/drawing/2014/main" id="{C605A82B-6212-4EAD-B37E-AFC92F0457DD}"/>
              </a:ext>
            </a:extLst>
          </p:cNvPr>
          <p:cNvCxnSpPr>
            <a:cxnSpLocks/>
          </p:cNvCxnSpPr>
          <p:nvPr/>
        </p:nvCxnSpPr>
        <p:spPr>
          <a:xfrm flipH="1">
            <a:off x="3061105" y="5714348"/>
            <a:ext cx="3021790" cy="0"/>
          </a:xfrm>
          <a:prstGeom prst="straightConnector1">
            <a:avLst/>
          </a:prstGeom>
          <a:ln w="47625">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B5F9B769-9F32-4B90-9017-242E50B67689}"/>
              </a:ext>
            </a:extLst>
          </p:cNvPr>
          <p:cNvCxnSpPr>
            <a:cxnSpLocks/>
          </p:cNvCxnSpPr>
          <p:nvPr/>
        </p:nvCxnSpPr>
        <p:spPr>
          <a:xfrm flipH="1">
            <a:off x="3650449" y="4717396"/>
            <a:ext cx="2973694" cy="0"/>
          </a:xfrm>
          <a:prstGeom prst="straightConnector1">
            <a:avLst/>
          </a:prstGeom>
          <a:ln w="47625">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5AE59A52-A259-42A0-9B44-161A76A930F8}"/>
              </a:ext>
            </a:extLst>
          </p:cNvPr>
          <p:cNvCxnSpPr>
            <a:cxnSpLocks/>
          </p:cNvCxnSpPr>
          <p:nvPr/>
        </p:nvCxnSpPr>
        <p:spPr>
          <a:xfrm flipH="1">
            <a:off x="3677535" y="6247040"/>
            <a:ext cx="2946608" cy="0"/>
          </a:xfrm>
          <a:prstGeom prst="straightConnector1">
            <a:avLst/>
          </a:prstGeom>
          <a:ln w="47625">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7168" name="直線コネクタ 7167">
            <a:extLst>
              <a:ext uri="{FF2B5EF4-FFF2-40B4-BE49-F238E27FC236}">
                <a16:creationId xmlns:a16="http://schemas.microsoft.com/office/drawing/2014/main" id="{8A35F8A5-CD55-4B13-9CBD-360BDFA8F963}"/>
              </a:ext>
            </a:extLst>
          </p:cNvPr>
          <p:cNvCxnSpPr/>
          <p:nvPr/>
        </p:nvCxnSpPr>
        <p:spPr>
          <a:xfrm>
            <a:off x="6624143" y="4314605"/>
            <a:ext cx="0" cy="402791"/>
          </a:xfrm>
          <a:prstGeom prst="line">
            <a:avLst/>
          </a:prstGeom>
          <a:ln w="47625">
            <a:prstDash val="sysDash"/>
          </a:ln>
        </p:spPr>
        <p:style>
          <a:lnRef idx="2">
            <a:schemeClr val="accent1"/>
          </a:lnRef>
          <a:fillRef idx="0">
            <a:schemeClr val="accent1"/>
          </a:fillRef>
          <a:effectRef idx="1">
            <a:schemeClr val="accent1"/>
          </a:effectRef>
          <a:fontRef idx="minor">
            <a:schemeClr val="tx1"/>
          </a:fontRef>
        </p:style>
      </p:cxnSp>
      <p:cxnSp>
        <p:nvCxnSpPr>
          <p:cNvPr id="37" name="直線コネクタ 36">
            <a:extLst>
              <a:ext uri="{FF2B5EF4-FFF2-40B4-BE49-F238E27FC236}">
                <a16:creationId xmlns:a16="http://schemas.microsoft.com/office/drawing/2014/main" id="{0C15167B-935F-4D98-9E45-8F5D4BB6847E}"/>
              </a:ext>
            </a:extLst>
          </p:cNvPr>
          <p:cNvCxnSpPr/>
          <p:nvPr/>
        </p:nvCxnSpPr>
        <p:spPr>
          <a:xfrm>
            <a:off x="6627353" y="5844249"/>
            <a:ext cx="0" cy="402791"/>
          </a:xfrm>
          <a:prstGeom prst="line">
            <a:avLst/>
          </a:prstGeom>
          <a:ln w="47625">
            <a:prstDash val="sysDash"/>
          </a:ln>
        </p:spPr>
        <p:style>
          <a:lnRef idx="2">
            <a:schemeClr val="accent1"/>
          </a:lnRef>
          <a:fillRef idx="0">
            <a:schemeClr val="accent1"/>
          </a:fillRef>
          <a:effectRef idx="1">
            <a:schemeClr val="accent1"/>
          </a:effectRef>
          <a:fontRef idx="minor">
            <a:schemeClr val="tx1"/>
          </a:fontRef>
        </p:style>
      </p:cxnSp>
      <p:cxnSp>
        <p:nvCxnSpPr>
          <p:cNvPr id="7173" name="直線矢印コネクタ 7172">
            <a:extLst>
              <a:ext uri="{FF2B5EF4-FFF2-40B4-BE49-F238E27FC236}">
                <a16:creationId xmlns:a16="http://schemas.microsoft.com/office/drawing/2014/main" id="{4323A1DD-7AE2-4C51-B5AB-8E2420EA583D}"/>
              </a:ext>
            </a:extLst>
          </p:cNvPr>
          <p:cNvCxnSpPr>
            <a:cxnSpLocks/>
            <a:endCxn id="9" idx="0"/>
          </p:cNvCxnSpPr>
          <p:nvPr/>
        </p:nvCxnSpPr>
        <p:spPr>
          <a:xfrm flipH="1">
            <a:off x="2185986" y="1302675"/>
            <a:ext cx="359168" cy="2615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175" name="直線矢印コネクタ 7174">
            <a:extLst>
              <a:ext uri="{FF2B5EF4-FFF2-40B4-BE49-F238E27FC236}">
                <a16:creationId xmlns:a16="http://schemas.microsoft.com/office/drawing/2014/main" id="{9FD5D164-07F4-457C-8625-510EF1366CB3}"/>
              </a:ext>
            </a:extLst>
          </p:cNvPr>
          <p:cNvCxnSpPr>
            <a:cxnSpLocks/>
          </p:cNvCxnSpPr>
          <p:nvPr/>
        </p:nvCxnSpPr>
        <p:spPr>
          <a:xfrm>
            <a:off x="5998426" y="1302675"/>
            <a:ext cx="368507" cy="2484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182" name="直線矢印コネクタ 7181">
            <a:extLst>
              <a:ext uri="{FF2B5EF4-FFF2-40B4-BE49-F238E27FC236}">
                <a16:creationId xmlns:a16="http://schemas.microsoft.com/office/drawing/2014/main" id="{0E38A91A-B90D-4921-8FA6-CFC8593D7626}"/>
              </a:ext>
            </a:extLst>
          </p:cNvPr>
          <p:cNvCxnSpPr>
            <a:cxnSpLocks/>
          </p:cNvCxnSpPr>
          <p:nvPr/>
        </p:nvCxnSpPr>
        <p:spPr>
          <a:xfrm>
            <a:off x="2141431" y="3575777"/>
            <a:ext cx="0" cy="1845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2" name="四角形: 角を丸くする 51">
            <a:extLst>
              <a:ext uri="{FF2B5EF4-FFF2-40B4-BE49-F238E27FC236}">
                <a16:creationId xmlns:a16="http://schemas.microsoft.com/office/drawing/2014/main" id="{8F97B770-A13C-42AD-BA64-E06DECC86580}"/>
              </a:ext>
            </a:extLst>
          </p:cNvPr>
          <p:cNvSpPr/>
          <p:nvPr/>
        </p:nvSpPr>
        <p:spPr>
          <a:xfrm>
            <a:off x="459349" y="3760369"/>
            <a:ext cx="3453273" cy="1287428"/>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5" name="四角形: 角を丸くする 54">
            <a:extLst>
              <a:ext uri="{FF2B5EF4-FFF2-40B4-BE49-F238E27FC236}">
                <a16:creationId xmlns:a16="http://schemas.microsoft.com/office/drawing/2014/main" id="{30EA7B7A-CD85-4B3D-8C03-219F70EBDB7F}"/>
              </a:ext>
            </a:extLst>
          </p:cNvPr>
          <p:cNvSpPr/>
          <p:nvPr/>
        </p:nvSpPr>
        <p:spPr>
          <a:xfrm>
            <a:off x="459348" y="5229392"/>
            <a:ext cx="3453273" cy="1287428"/>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7" name="直線矢印コネクタ 56">
            <a:extLst>
              <a:ext uri="{FF2B5EF4-FFF2-40B4-BE49-F238E27FC236}">
                <a16:creationId xmlns:a16="http://schemas.microsoft.com/office/drawing/2014/main" id="{0FCBCCF8-E7FA-45EE-83DD-8A4F43BA0BC7}"/>
              </a:ext>
            </a:extLst>
          </p:cNvPr>
          <p:cNvCxnSpPr>
            <a:cxnSpLocks/>
          </p:cNvCxnSpPr>
          <p:nvPr/>
        </p:nvCxnSpPr>
        <p:spPr>
          <a:xfrm>
            <a:off x="2170008" y="5048038"/>
            <a:ext cx="0" cy="1845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189" name="直線矢印コネクタ 7188">
            <a:extLst>
              <a:ext uri="{FF2B5EF4-FFF2-40B4-BE49-F238E27FC236}">
                <a16:creationId xmlns:a16="http://schemas.microsoft.com/office/drawing/2014/main" id="{F3E6850C-9E01-4A92-80F1-0E7F8D1696FD}"/>
              </a:ext>
            </a:extLst>
          </p:cNvPr>
          <p:cNvCxnSpPr/>
          <p:nvPr/>
        </p:nvCxnSpPr>
        <p:spPr>
          <a:xfrm>
            <a:off x="923925" y="3393316"/>
            <a:ext cx="0" cy="9077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直線矢印コネクタ 59">
            <a:extLst>
              <a:ext uri="{FF2B5EF4-FFF2-40B4-BE49-F238E27FC236}">
                <a16:creationId xmlns:a16="http://schemas.microsoft.com/office/drawing/2014/main" id="{3692F38C-FE3A-45E8-97E4-8541453C6902}"/>
              </a:ext>
            </a:extLst>
          </p:cNvPr>
          <p:cNvCxnSpPr>
            <a:cxnSpLocks/>
          </p:cNvCxnSpPr>
          <p:nvPr/>
        </p:nvCxnSpPr>
        <p:spPr>
          <a:xfrm>
            <a:off x="923925" y="4939292"/>
            <a:ext cx="0" cy="9338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2" name="直線矢印コネクタ 61">
            <a:extLst>
              <a:ext uri="{FF2B5EF4-FFF2-40B4-BE49-F238E27FC236}">
                <a16:creationId xmlns:a16="http://schemas.microsoft.com/office/drawing/2014/main" id="{3835D75E-9719-478D-9DA2-EAA49FF683E9}"/>
              </a:ext>
            </a:extLst>
          </p:cNvPr>
          <p:cNvCxnSpPr>
            <a:cxnSpLocks/>
            <a:endCxn id="19" idx="0"/>
          </p:cNvCxnSpPr>
          <p:nvPr/>
        </p:nvCxnSpPr>
        <p:spPr>
          <a:xfrm>
            <a:off x="6684323" y="3565111"/>
            <a:ext cx="496" cy="1736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0" name="直線矢印コネクタ 69">
            <a:extLst>
              <a:ext uri="{FF2B5EF4-FFF2-40B4-BE49-F238E27FC236}">
                <a16:creationId xmlns:a16="http://schemas.microsoft.com/office/drawing/2014/main" id="{A40BF13F-B1BA-466F-AE6D-D606AD7302BD}"/>
              </a:ext>
            </a:extLst>
          </p:cNvPr>
          <p:cNvCxnSpPr>
            <a:cxnSpLocks/>
          </p:cNvCxnSpPr>
          <p:nvPr/>
        </p:nvCxnSpPr>
        <p:spPr>
          <a:xfrm>
            <a:off x="6684323" y="5065036"/>
            <a:ext cx="0" cy="1845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4" name="テキスト ボックス 73">
            <a:extLst>
              <a:ext uri="{FF2B5EF4-FFF2-40B4-BE49-F238E27FC236}">
                <a16:creationId xmlns:a16="http://schemas.microsoft.com/office/drawing/2014/main" id="{C32D0190-0F1D-4468-8F52-E8615F3FFE05}"/>
              </a:ext>
            </a:extLst>
          </p:cNvPr>
          <p:cNvSpPr txBox="1"/>
          <p:nvPr/>
        </p:nvSpPr>
        <p:spPr>
          <a:xfrm>
            <a:off x="3985354" y="3786791"/>
            <a:ext cx="978679" cy="338554"/>
          </a:xfrm>
          <a:prstGeom prst="rect">
            <a:avLst/>
          </a:prstGeom>
          <a:noFill/>
          <a:ln>
            <a:noFill/>
          </a:ln>
        </p:spPr>
        <p:txBody>
          <a:bodyPr wrap="square" rtlCol="0">
            <a:spAutoFit/>
          </a:bodyPr>
          <a:lstStyle/>
          <a:p>
            <a:r>
              <a:rPr lang="ja-JP" altLang="en-US" sz="1600" dirty="0">
                <a:solidFill>
                  <a:srgbClr val="FF0000"/>
                </a:solidFill>
                <a:latin typeface="HG創英角ｺﾞｼｯｸUB" panose="020B0909000000000000" pitchFamily="49" charset="-128"/>
                <a:ea typeface="HG創英角ｺﾞｼｯｸUB" panose="020B0909000000000000" pitchFamily="49" charset="-128"/>
              </a:rPr>
              <a:t>約</a:t>
            </a:r>
            <a:r>
              <a:rPr lang="en-US" altLang="ja-JP" sz="1600" dirty="0">
                <a:solidFill>
                  <a:srgbClr val="FF0000"/>
                </a:solidFill>
                <a:latin typeface="HG創英角ｺﾞｼｯｸUB" panose="020B0909000000000000" pitchFamily="49" charset="-128"/>
                <a:ea typeface="HG創英角ｺﾞｼｯｸUB" panose="020B0909000000000000" pitchFamily="49" charset="-128"/>
              </a:rPr>
              <a:t>1.9</a:t>
            </a:r>
            <a:r>
              <a:rPr lang="ja-JP" altLang="en-US" sz="1600" dirty="0">
                <a:solidFill>
                  <a:srgbClr val="FF0000"/>
                </a:solidFill>
                <a:latin typeface="HG創英角ｺﾞｼｯｸUB" panose="020B0909000000000000" pitchFamily="49" charset="-128"/>
                <a:ea typeface="HG創英角ｺﾞｼｯｸUB" panose="020B0909000000000000" pitchFamily="49" charset="-128"/>
              </a:rPr>
              <a:t>倍</a:t>
            </a:r>
            <a:endParaRPr kumimoji="1" lang="en-US" altLang="ja-JP" sz="1600" dirty="0">
              <a:solidFill>
                <a:srgbClr val="FF0000"/>
              </a:solidFill>
              <a:latin typeface="HG創英角ｺﾞｼｯｸUB" panose="020B0909000000000000" pitchFamily="49" charset="-128"/>
              <a:ea typeface="HG創英角ｺﾞｼｯｸUB" panose="020B0909000000000000" pitchFamily="49" charset="-128"/>
            </a:endParaRPr>
          </a:p>
        </p:txBody>
      </p:sp>
      <p:sp>
        <p:nvSpPr>
          <p:cNvPr id="75" name="テキスト ボックス 74">
            <a:extLst>
              <a:ext uri="{FF2B5EF4-FFF2-40B4-BE49-F238E27FC236}">
                <a16:creationId xmlns:a16="http://schemas.microsoft.com/office/drawing/2014/main" id="{B5891529-BDA8-4DA3-B819-6231ECC4F9C1}"/>
              </a:ext>
            </a:extLst>
          </p:cNvPr>
          <p:cNvSpPr txBox="1"/>
          <p:nvPr/>
        </p:nvSpPr>
        <p:spPr>
          <a:xfrm>
            <a:off x="3979504" y="4333632"/>
            <a:ext cx="978679" cy="338554"/>
          </a:xfrm>
          <a:prstGeom prst="rect">
            <a:avLst/>
          </a:prstGeom>
          <a:noFill/>
          <a:ln>
            <a:noFill/>
          </a:ln>
        </p:spPr>
        <p:txBody>
          <a:bodyPr wrap="square" rtlCol="0">
            <a:spAutoFit/>
          </a:bodyPr>
          <a:lstStyle/>
          <a:p>
            <a:r>
              <a:rPr lang="ja-JP" altLang="en-US" sz="1600" dirty="0">
                <a:solidFill>
                  <a:srgbClr val="FF0000"/>
                </a:solidFill>
                <a:latin typeface="HG創英角ｺﾞｼｯｸUB" panose="020B0909000000000000" pitchFamily="49" charset="-128"/>
                <a:ea typeface="HG創英角ｺﾞｼｯｸUB" panose="020B0909000000000000" pitchFamily="49" charset="-128"/>
              </a:rPr>
              <a:t>約</a:t>
            </a:r>
            <a:r>
              <a:rPr lang="en-US" altLang="ja-JP" sz="1600" dirty="0">
                <a:solidFill>
                  <a:srgbClr val="FF0000"/>
                </a:solidFill>
                <a:latin typeface="HG創英角ｺﾞｼｯｸUB" panose="020B0909000000000000" pitchFamily="49" charset="-128"/>
                <a:ea typeface="HG創英角ｺﾞｼｯｸUB" panose="020B0909000000000000" pitchFamily="49" charset="-128"/>
              </a:rPr>
              <a:t>6.5</a:t>
            </a:r>
            <a:r>
              <a:rPr lang="ja-JP" altLang="en-US" sz="1600" dirty="0">
                <a:solidFill>
                  <a:srgbClr val="FF0000"/>
                </a:solidFill>
                <a:latin typeface="HG創英角ｺﾞｼｯｸUB" panose="020B0909000000000000" pitchFamily="49" charset="-128"/>
                <a:ea typeface="HG創英角ｺﾞｼｯｸUB" panose="020B0909000000000000" pitchFamily="49" charset="-128"/>
              </a:rPr>
              <a:t>倍</a:t>
            </a:r>
            <a:endParaRPr kumimoji="1" lang="en-US" altLang="ja-JP" sz="1600" dirty="0">
              <a:solidFill>
                <a:srgbClr val="FF0000"/>
              </a:solidFill>
              <a:latin typeface="HG創英角ｺﾞｼｯｸUB" panose="020B0909000000000000" pitchFamily="49" charset="-128"/>
              <a:ea typeface="HG創英角ｺﾞｼｯｸUB" panose="020B0909000000000000" pitchFamily="49" charset="-128"/>
            </a:endParaRPr>
          </a:p>
        </p:txBody>
      </p:sp>
      <p:sp>
        <p:nvSpPr>
          <p:cNvPr id="76" name="テキスト ボックス 75">
            <a:extLst>
              <a:ext uri="{FF2B5EF4-FFF2-40B4-BE49-F238E27FC236}">
                <a16:creationId xmlns:a16="http://schemas.microsoft.com/office/drawing/2014/main" id="{053AF978-DA65-4A5E-8A7A-8ABC11B14E04}"/>
              </a:ext>
            </a:extLst>
          </p:cNvPr>
          <p:cNvSpPr txBox="1"/>
          <p:nvPr/>
        </p:nvSpPr>
        <p:spPr>
          <a:xfrm>
            <a:off x="3990543" y="5346809"/>
            <a:ext cx="978679" cy="338554"/>
          </a:xfrm>
          <a:prstGeom prst="rect">
            <a:avLst/>
          </a:prstGeom>
          <a:noFill/>
          <a:ln>
            <a:noFill/>
          </a:ln>
        </p:spPr>
        <p:txBody>
          <a:bodyPr wrap="square" rtlCol="0">
            <a:spAutoFit/>
          </a:bodyPr>
          <a:lstStyle/>
          <a:p>
            <a:r>
              <a:rPr lang="ja-JP" altLang="en-US" sz="1600" dirty="0">
                <a:solidFill>
                  <a:srgbClr val="FF0000"/>
                </a:solidFill>
                <a:latin typeface="HG創英角ｺﾞｼｯｸUB" panose="020B0909000000000000" pitchFamily="49" charset="-128"/>
                <a:ea typeface="HG創英角ｺﾞｼｯｸUB" panose="020B0909000000000000" pitchFamily="49" charset="-128"/>
              </a:rPr>
              <a:t>約</a:t>
            </a:r>
            <a:r>
              <a:rPr lang="en-US" altLang="ja-JP" sz="1600" dirty="0">
                <a:solidFill>
                  <a:srgbClr val="FF0000"/>
                </a:solidFill>
                <a:latin typeface="HG創英角ｺﾞｼｯｸUB" panose="020B0909000000000000" pitchFamily="49" charset="-128"/>
                <a:ea typeface="HG創英角ｺﾞｼｯｸUB" panose="020B0909000000000000" pitchFamily="49" charset="-128"/>
              </a:rPr>
              <a:t>2.7</a:t>
            </a:r>
            <a:r>
              <a:rPr lang="ja-JP" altLang="en-US" sz="1600" dirty="0">
                <a:solidFill>
                  <a:srgbClr val="FF0000"/>
                </a:solidFill>
                <a:latin typeface="HG創英角ｺﾞｼｯｸUB" panose="020B0909000000000000" pitchFamily="49" charset="-128"/>
                <a:ea typeface="HG創英角ｺﾞｼｯｸUB" panose="020B0909000000000000" pitchFamily="49" charset="-128"/>
              </a:rPr>
              <a:t>倍</a:t>
            </a:r>
            <a:endParaRPr kumimoji="1" lang="en-US" altLang="ja-JP" sz="1600" dirty="0">
              <a:solidFill>
                <a:srgbClr val="FF0000"/>
              </a:solidFill>
              <a:latin typeface="HG創英角ｺﾞｼｯｸUB" panose="020B0909000000000000" pitchFamily="49" charset="-128"/>
              <a:ea typeface="HG創英角ｺﾞｼｯｸUB" panose="020B0909000000000000" pitchFamily="49" charset="-128"/>
            </a:endParaRPr>
          </a:p>
        </p:txBody>
      </p:sp>
      <p:sp>
        <p:nvSpPr>
          <p:cNvPr id="77" name="テキスト ボックス 76">
            <a:extLst>
              <a:ext uri="{FF2B5EF4-FFF2-40B4-BE49-F238E27FC236}">
                <a16:creationId xmlns:a16="http://schemas.microsoft.com/office/drawing/2014/main" id="{76CEC1FE-D9A9-49A3-9004-6EF721C8FA21}"/>
              </a:ext>
            </a:extLst>
          </p:cNvPr>
          <p:cNvSpPr txBox="1"/>
          <p:nvPr/>
        </p:nvSpPr>
        <p:spPr>
          <a:xfrm>
            <a:off x="4003201" y="5871839"/>
            <a:ext cx="1057069" cy="338554"/>
          </a:xfrm>
          <a:prstGeom prst="rect">
            <a:avLst/>
          </a:prstGeom>
          <a:noFill/>
          <a:ln>
            <a:noFill/>
          </a:ln>
        </p:spPr>
        <p:txBody>
          <a:bodyPr wrap="square" rtlCol="0">
            <a:spAutoFit/>
          </a:bodyPr>
          <a:lstStyle/>
          <a:p>
            <a:r>
              <a:rPr lang="ja-JP" altLang="en-US" sz="1600" dirty="0">
                <a:solidFill>
                  <a:srgbClr val="FF0000"/>
                </a:solidFill>
                <a:latin typeface="HG創英角ｺﾞｼｯｸUB" panose="020B0909000000000000" pitchFamily="49" charset="-128"/>
                <a:ea typeface="HG創英角ｺﾞｼｯｸUB" panose="020B0909000000000000" pitchFamily="49" charset="-128"/>
              </a:rPr>
              <a:t>約</a:t>
            </a:r>
            <a:r>
              <a:rPr lang="en-US" altLang="ja-JP" sz="1600" dirty="0">
                <a:solidFill>
                  <a:srgbClr val="FF0000"/>
                </a:solidFill>
                <a:latin typeface="HG創英角ｺﾞｼｯｸUB" panose="020B0909000000000000" pitchFamily="49" charset="-128"/>
                <a:ea typeface="HG創英角ｺﾞｼｯｸUB" panose="020B0909000000000000" pitchFamily="49" charset="-128"/>
              </a:rPr>
              <a:t>11.5</a:t>
            </a:r>
            <a:r>
              <a:rPr lang="ja-JP" altLang="en-US" sz="1600" dirty="0">
                <a:solidFill>
                  <a:srgbClr val="FF0000"/>
                </a:solidFill>
                <a:latin typeface="HG創英角ｺﾞｼｯｸUB" panose="020B0909000000000000" pitchFamily="49" charset="-128"/>
                <a:ea typeface="HG創英角ｺﾞｼｯｸUB" panose="020B0909000000000000" pitchFamily="49" charset="-128"/>
              </a:rPr>
              <a:t>倍</a:t>
            </a:r>
            <a:endParaRPr kumimoji="1" lang="en-US" altLang="ja-JP" sz="1600" dirty="0">
              <a:solidFill>
                <a:srgbClr val="FF0000"/>
              </a:solidFill>
              <a:latin typeface="HG創英角ｺﾞｼｯｸUB" panose="020B0909000000000000" pitchFamily="49" charset="-128"/>
              <a:ea typeface="HG創英角ｺﾞｼｯｸUB" panose="020B0909000000000000" pitchFamily="49" charset="-128"/>
            </a:endParaRPr>
          </a:p>
        </p:txBody>
      </p:sp>
      <p:sp>
        <p:nvSpPr>
          <p:cNvPr id="78" name="テキスト ボックス 77">
            <a:extLst>
              <a:ext uri="{FF2B5EF4-FFF2-40B4-BE49-F238E27FC236}">
                <a16:creationId xmlns:a16="http://schemas.microsoft.com/office/drawing/2014/main" id="{DA8060B8-26BA-499E-9A65-49B734B3ABCC}"/>
              </a:ext>
            </a:extLst>
          </p:cNvPr>
          <p:cNvSpPr txBox="1"/>
          <p:nvPr/>
        </p:nvSpPr>
        <p:spPr>
          <a:xfrm>
            <a:off x="4245876" y="6591266"/>
            <a:ext cx="4242113" cy="276999"/>
          </a:xfrm>
          <a:prstGeom prst="rect">
            <a:avLst/>
          </a:prstGeom>
          <a:noFill/>
          <a:ln>
            <a:noFill/>
          </a:ln>
        </p:spPr>
        <p:txBody>
          <a:bodyPr wrap="square" rtlCol="0">
            <a:spAutoFit/>
          </a:bodyPr>
          <a:lstStyle/>
          <a:p>
            <a:r>
              <a:rPr lang="ja-JP" altLang="en-US" sz="1200" dirty="0">
                <a:latin typeface="HG創英角ｺﾞｼｯｸUB" panose="020B0909000000000000" pitchFamily="49" charset="-128"/>
                <a:ea typeface="HG創英角ｺﾞｼｯｸUB" panose="020B0909000000000000" pitchFamily="49" charset="-128"/>
              </a:rPr>
              <a:t>出典：令和</a:t>
            </a:r>
            <a:r>
              <a:rPr lang="en-US" altLang="ja-JP" sz="1200" dirty="0">
                <a:latin typeface="HG創英角ｺﾞｼｯｸUB" panose="020B0909000000000000" pitchFamily="49" charset="-128"/>
                <a:ea typeface="HG創英角ｺﾞｼｯｸUB" panose="020B0909000000000000" pitchFamily="49" charset="-128"/>
              </a:rPr>
              <a:t>3</a:t>
            </a:r>
            <a:r>
              <a:rPr lang="ja-JP" altLang="en-US" sz="1200" dirty="0">
                <a:latin typeface="HG創英角ｺﾞｼｯｸUB" panose="020B0909000000000000" pitchFamily="49" charset="-128"/>
                <a:ea typeface="HG創英角ｺﾞｼｯｸUB" panose="020B0909000000000000" pitchFamily="49" charset="-128"/>
              </a:rPr>
              <a:t>年版 救急救助の現況　総務省消防庁より作成</a:t>
            </a:r>
            <a:endParaRPr kumimoji="1" lang="en-US" altLang="ja-JP" sz="1200" dirty="0">
              <a:latin typeface="HG創英角ｺﾞｼｯｸUB" panose="020B0909000000000000" pitchFamily="49" charset="-128"/>
              <a:ea typeface="HG創英角ｺﾞｼｯｸUB" panose="020B0909000000000000" pitchFamily="49" charset="-128"/>
            </a:endParaRPr>
          </a:p>
        </p:txBody>
      </p:sp>
      <p:sp>
        <p:nvSpPr>
          <p:cNvPr id="39" name="スライド番号プレースホルダー 3">
            <a:extLst>
              <a:ext uri="{FF2B5EF4-FFF2-40B4-BE49-F238E27FC236}">
                <a16:creationId xmlns:a16="http://schemas.microsoft.com/office/drawing/2014/main" id="{FBC7E32E-AC09-4FCD-AF2B-FA4FB91AF705}"/>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21</a:t>
            </a:fld>
            <a:endParaRPr kumimoji="1" lang="ja-JP" altLang="en-US" dirty="0">
              <a:latin typeface="HGP創英角ｺﾞｼｯｸUB" panose="020B0900000000000000" pitchFamily="50" charset="-128"/>
              <a:ea typeface="HGP創英角ｺﾞｼｯｸUB" panose="020B0900000000000000" pitchFamily="50" charset="-128"/>
            </a:endParaRPr>
          </a:p>
        </p:txBody>
      </p:sp>
      <p:grpSp>
        <p:nvGrpSpPr>
          <p:cNvPr id="21" name="グループ化 20">
            <a:extLst>
              <a:ext uri="{FF2B5EF4-FFF2-40B4-BE49-F238E27FC236}">
                <a16:creationId xmlns:a16="http://schemas.microsoft.com/office/drawing/2014/main" id="{0A37DCAE-2346-4687-9706-8229985F43D0}"/>
              </a:ext>
            </a:extLst>
          </p:cNvPr>
          <p:cNvGrpSpPr/>
          <p:nvPr/>
        </p:nvGrpSpPr>
        <p:grpSpPr>
          <a:xfrm>
            <a:off x="2545155" y="544564"/>
            <a:ext cx="3453272" cy="854803"/>
            <a:chOff x="8527647" y="2164653"/>
            <a:chExt cx="3453272" cy="854803"/>
          </a:xfrm>
        </p:grpSpPr>
        <p:sp>
          <p:nvSpPr>
            <p:cNvPr id="6" name="四角形: 角を丸くする 5">
              <a:extLst>
                <a:ext uri="{FF2B5EF4-FFF2-40B4-BE49-F238E27FC236}">
                  <a16:creationId xmlns:a16="http://schemas.microsoft.com/office/drawing/2014/main" id="{DD592306-84AD-407D-BF4B-911C6C3A9772}"/>
                </a:ext>
              </a:extLst>
            </p:cNvPr>
            <p:cNvSpPr/>
            <p:nvPr/>
          </p:nvSpPr>
          <p:spPr>
            <a:xfrm>
              <a:off x="8527647" y="2164653"/>
              <a:ext cx="3453272" cy="854803"/>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1" name="テキスト ボックス 50">
              <a:extLst>
                <a:ext uri="{FF2B5EF4-FFF2-40B4-BE49-F238E27FC236}">
                  <a16:creationId xmlns:a16="http://schemas.microsoft.com/office/drawing/2014/main" id="{D4E7EC88-6095-4829-9479-43D75AE2106D}"/>
                </a:ext>
              </a:extLst>
            </p:cNvPr>
            <p:cNvSpPr txBox="1"/>
            <p:nvPr/>
          </p:nvSpPr>
          <p:spPr>
            <a:xfrm>
              <a:off x="8898126" y="2280792"/>
              <a:ext cx="2712313" cy="738664"/>
            </a:xfrm>
            <a:prstGeom prst="rect">
              <a:avLst/>
            </a:prstGeom>
            <a:noFill/>
          </p:spPr>
          <p:txBody>
            <a:bodyPr wrap="square">
              <a:spAutoFit/>
            </a:bodyPr>
            <a:lstStyle/>
            <a:p>
              <a:pPr algn="ctr"/>
              <a: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t>一般市民が目撃した</a:t>
              </a:r>
            </a:p>
            <a:p>
              <a:pPr algn="ctr"/>
              <a: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t>心原性心肺停止傷病者数</a:t>
              </a:r>
              <a:b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br>
              <a:r>
                <a:rPr kumimoji="1" lang="en-US" altLang="ja-JP" sz="1400" dirty="0">
                  <a:solidFill>
                    <a:schemeClr val="tx1"/>
                  </a:solidFill>
                  <a:latin typeface="HG創英角ｺﾞｼｯｸUB" panose="020B0909000000000000" pitchFamily="49" charset="-128"/>
                  <a:ea typeface="HG創英角ｺﾞｼｯｸUB" panose="020B0909000000000000" pitchFamily="49" charset="-128"/>
                </a:rPr>
                <a:t>25</a:t>
              </a:r>
              <a:r>
                <a:rPr lang="en-US" altLang="ja-JP" sz="1400" dirty="0">
                  <a:latin typeface="HG創英角ｺﾞｼｯｸUB" panose="020B0909000000000000" pitchFamily="49" charset="-128"/>
                  <a:ea typeface="HG創英角ｺﾞｼｯｸUB" panose="020B0909000000000000" pitchFamily="49" charset="-128"/>
                </a:rPr>
                <a:t>,</a:t>
              </a:r>
              <a:r>
                <a:rPr kumimoji="1" lang="en-US" altLang="ja-JP" sz="1400" dirty="0">
                  <a:solidFill>
                    <a:schemeClr val="tx1"/>
                  </a:solidFill>
                  <a:latin typeface="HG創英角ｺﾞｼｯｸUB" panose="020B0909000000000000" pitchFamily="49" charset="-128"/>
                  <a:ea typeface="HG創英角ｺﾞｼｯｸUB" panose="020B0909000000000000" pitchFamily="49" charset="-128"/>
                </a:rPr>
                <a:t>790</a:t>
              </a:r>
              <a: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t>人</a:t>
              </a:r>
            </a:p>
          </p:txBody>
        </p:sp>
      </p:grpSp>
      <p:sp>
        <p:nvSpPr>
          <p:cNvPr id="53" name="テキスト ボックス 52">
            <a:extLst>
              <a:ext uri="{FF2B5EF4-FFF2-40B4-BE49-F238E27FC236}">
                <a16:creationId xmlns:a16="http://schemas.microsoft.com/office/drawing/2014/main" id="{4CDBF8F6-9B7E-4D23-9FD8-BBA1A3A8CCF6}"/>
              </a:ext>
            </a:extLst>
          </p:cNvPr>
          <p:cNvSpPr txBox="1"/>
          <p:nvPr/>
        </p:nvSpPr>
        <p:spPr>
          <a:xfrm>
            <a:off x="5267986" y="2151814"/>
            <a:ext cx="2712313" cy="738664"/>
          </a:xfrm>
          <a:prstGeom prst="rect">
            <a:avLst/>
          </a:prstGeom>
          <a:noFill/>
        </p:spPr>
        <p:txBody>
          <a:bodyPr wrap="square">
            <a:spAutoFit/>
          </a:bodyPr>
          <a:lstStyle/>
          <a:p>
            <a:pPr algn="ctr"/>
            <a: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t>一般市民が心肺蘇生を実施しなかった傷病者数</a:t>
            </a:r>
            <a:b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br>
            <a:r>
              <a:rPr lang="en-US" altLang="ja-JP" sz="1400" dirty="0">
                <a:latin typeface="HG創英角ｺﾞｼｯｸUB" panose="020B0909000000000000" pitchFamily="49" charset="-128"/>
                <a:ea typeface="HG創英角ｺﾞｼｯｸUB" panose="020B0909000000000000" pitchFamily="49" charset="-128"/>
              </a:rPr>
              <a:t>10,816</a:t>
            </a:r>
            <a: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t>人</a:t>
            </a:r>
          </a:p>
        </p:txBody>
      </p:sp>
      <p:sp>
        <p:nvSpPr>
          <p:cNvPr id="56" name="テキスト ボックス 55">
            <a:extLst>
              <a:ext uri="{FF2B5EF4-FFF2-40B4-BE49-F238E27FC236}">
                <a16:creationId xmlns:a16="http://schemas.microsoft.com/office/drawing/2014/main" id="{44CCAD66-A626-4E31-8969-F9BFBA8D0AAD}"/>
              </a:ext>
            </a:extLst>
          </p:cNvPr>
          <p:cNvSpPr txBox="1"/>
          <p:nvPr/>
        </p:nvSpPr>
        <p:spPr>
          <a:xfrm>
            <a:off x="5877405" y="3773893"/>
            <a:ext cx="2317718" cy="523220"/>
          </a:xfrm>
          <a:prstGeom prst="rect">
            <a:avLst/>
          </a:prstGeom>
          <a:noFill/>
        </p:spPr>
        <p:txBody>
          <a:bodyPr wrap="square">
            <a:spAutoFit/>
          </a:bodyPr>
          <a:lstStyle/>
          <a:p>
            <a:pPr algn="ctr"/>
            <a:r>
              <a:rPr lang="ja-JP" altLang="en-US" sz="1400" dirty="0">
                <a:latin typeface="HG創英角ｺﾞｼｯｸUB" panose="020B0909000000000000" pitchFamily="49" charset="-128"/>
                <a:ea typeface="HG創英角ｺﾞｼｯｸUB" panose="020B0909000000000000" pitchFamily="49" charset="-128"/>
              </a:rPr>
              <a:t>そのうち</a:t>
            </a:r>
            <a:r>
              <a:rPr lang="en-US" altLang="ja-JP" sz="1400" dirty="0">
                <a:latin typeface="HG創英角ｺﾞｼｯｸUB" panose="020B0909000000000000" pitchFamily="49" charset="-128"/>
                <a:ea typeface="HG創英角ｺﾞｼｯｸUB" panose="020B0909000000000000" pitchFamily="49" charset="-128"/>
              </a:rPr>
              <a:t>1</a:t>
            </a:r>
            <a:r>
              <a:rPr lang="ja-JP" altLang="en-US" sz="1400" dirty="0">
                <a:latin typeface="HG創英角ｺﾞｼｯｸUB" panose="020B0909000000000000" pitchFamily="49" charset="-128"/>
                <a:ea typeface="HG創英角ｺﾞｼｯｸUB" panose="020B0909000000000000" pitchFamily="49" charset="-128"/>
              </a:rPr>
              <a:t>カ月後生存者数</a:t>
            </a:r>
            <a:b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br>
            <a:r>
              <a:rPr lang="en-US" altLang="ja-JP" sz="1400" dirty="0">
                <a:latin typeface="HG創英角ｺﾞｼｯｸUB" panose="020B0909000000000000" pitchFamily="49" charset="-128"/>
                <a:ea typeface="HG創英角ｺﾞｼｯｸUB" panose="020B0909000000000000" pitchFamily="49" charset="-128"/>
              </a:rPr>
              <a:t>882</a:t>
            </a:r>
            <a: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t>人</a:t>
            </a:r>
            <a:r>
              <a:rPr kumimoji="1" lang="en-US" altLang="ja-JP" sz="1400" dirty="0">
                <a:solidFill>
                  <a:srgbClr val="0070C0"/>
                </a:solidFill>
                <a:latin typeface="HG創英角ｺﾞｼｯｸUB" panose="020B0909000000000000" pitchFamily="49" charset="-128"/>
                <a:ea typeface="HG創英角ｺﾞｼｯｸUB" panose="020B0909000000000000" pitchFamily="49" charset="-128"/>
              </a:rPr>
              <a:t>(8</a:t>
            </a:r>
            <a:r>
              <a:rPr lang="en-US" altLang="ja-JP" sz="1400" dirty="0">
                <a:solidFill>
                  <a:srgbClr val="0070C0"/>
                </a:solidFill>
                <a:latin typeface="HG創英角ｺﾞｼｯｸUB" panose="020B0909000000000000" pitchFamily="49" charset="-128"/>
                <a:ea typeface="HG創英角ｺﾞｼｯｸUB" panose="020B0909000000000000" pitchFamily="49" charset="-128"/>
              </a:rPr>
              <a:t>.</a:t>
            </a:r>
            <a:r>
              <a:rPr kumimoji="1" lang="en-US" altLang="ja-JP" sz="1400" dirty="0">
                <a:solidFill>
                  <a:srgbClr val="0070C0"/>
                </a:solidFill>
                <a:latin typeface="HG創英角ｺﾞｼｯｸUB" panose="020B0909000000000000" pitchFamily="49" charset="-128"/>
                <a:ea typeface="HG創英角ｺﾞｼｯｸUB" panose="020B0909000000000000" pitchFamily="49" charset="-128"/>
              </a:rPr>
              <a:t>2%)</a:t>
            </a:r>
            <a:endParaRPr kumimoji="1" lang="ja-JP" altLang="en-US" sz="1400" dirty="0">
              <a:solidFill>
                <a:srgbClr val="0070C0"/>
              </a:solidFill>
              <a:latin typeface="HG創英角ｺﾞｼｯｸUB" panose="020B0909000000000000" pitchFamily="49" charset="-128"/>
              <a:ea typeface="HG創英角ｺﾞｼｯｸUB" panose="020B0909000000000000" pitchFamily="49" charset="-128"/>
            </a:endParaRPr>
          </a:p>
        </p:txBody>
      </p:sp>
      <p:sp>
        <p:nvSpPr>
          <p:cNvPr id="58" name="テキスト ボックス 57">
            <a:extLst>
              <a:ext uri="{FF2B5EF4-FFF2-40B4-BE49-F238E27FC236}">
                <a16:creationId xmlns:a16="http://schemas.microsoft.com/office/drawing/2014/main" id="{1E4246A5-919B-4A0A-A56C-071AE9DC1A80}"/>
              </a:ext>
            </a:extLst>
          </p:cNvPr>
          <p:cNvSpPr txBox="1"/>
          <p:nvPr/>
        </p:nvSpPr>
        <p:spPr>
          <a:xfrm>
            <a:off x="944454" y="2581098"/>
            <a:ext cx="2451108" cy="738664"/>
          </a:xfrm>
          <a:prstGeom prst="rect">
            <a:avLst/>
          </a:prstGeom>
          <a:noFill/>
        </p:spPr>
        <p:txBody>
          <a:bodyPr wrap="square">
            <a:spAutoFit/>
          </a:bodyPr>
          <a:lstStyle/>
          <a:p>
            <a:pPr algn="ctr"/>
            <a: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t>そのうち一般市民が除細動を実施した傷病者数</a:t>
            </a:r>
            <a:b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br>
            <a:r>
              <a:rPr lang="en-US" altLang="ja-JP" sz="1400" dirty="0">
                <a:latin typeface="HG創英角ｺﾞｼｯｸUB" panose="020B0909000000000000" pitchFamily="49" charset="-128"/>
                <a:ea typeface="HG創英角ｺﾞｼｯｸUB" panose="020B0909000000000000" pitchFamily="49" charset="-128"/>
              </a:rPr>
              <a:t>1,092</a:t>
            </a:r>
            <a: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t>人</a:t>
            </a:r>
            <a:endParaRPr kumimoji="1" lang="ja-JP" altLang="en-US" sz="1400" dirty="0">
              <a:solidFill>
                <a:srgbClr val="FF0000"/>
              </a:solidFill>
              <a:latin typeface="HG創英角ｺﾞｼｯｸUB" panose="020B0909000000000000" pitchFamily="49" charset="-128"/>
              <a:ea typeface="HG創英角ｺﾞｼｯｸUB" panose="020B0909000000000000" pitchFamily="49" charset="-128"/>
            </a:endParaRPr>
          </a:p>
        </p:txBody>
      </p:sp>
      <p:sp>
        <p:nvSpPr>
          <p:cNvPr id="59" name="テキスト ボックス 58">
            <a:extLst>
              <a:ext uri="{FF2B5EF4-FFF2-40B4-BE49-F238E27FC236}">
                <a16:creationId xmlns:a16="http://schemas.microsoft.com/office/drawing/2014/main" id="{D550262F-2D74-4EE1-AFE6-B267E111BBF3}"/>
              </a:ext>
            </a:extLst>
          </p:cNvPr>
          <p:cNvSpPr txBox="1"/>
          <p:nvPr/>
        </p:nvSpPr>
        <p:spPr>
          <a:xfrm>
            <a:off x="563950" y="1892265"/>
            <a:ext cx="3501071" cy="523220"/>
          </a:xfrm>
          <a:prstGeom prst="rect">
            <a:avLst/>
          </a:prstGeom>
          <a:noFill/>
        </p:spPr>
        <p:txBody>
          <a:bodyPr wrap="square">
            <a:spAutoFit/>
          </a:bodyPr>
          <a:lstStyle/>
          <a:p>
            <a:pPr algn="ctr"/>
            <a: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t>一般市民が心肺蘇生を実施した傷病者数</a:t>
            </a:r>
            <a:b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br>
            <a:r>
              <a:rPr lang="en-US" altLang="ja-JP" sz="1400" dirty="0">
                <a:latin typeface="HG創英角ｺﾞｼｯｸUB" panose="020B0909000000000000" pitchFamily="49" charset="-128"/>
                <a:ea typeface="HG創英角ｺﾞｼｯｸUB" panose="020B0909000000000000" pitchFamily="49" charset="-128"/>
              </a:rPr>
              <a:t>14,971</a:t>
            </a:r>
            <a: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t>人</a:t>
            </a:r>
            <a:r>
              <a:rPr kumimoji="1" lang="en-US" altLang="ja-JP" sz="1400" dirty="0">
                <a:solidFill>
                  <a:srgbClr val="FF0000"/>
                </a:solidFill>
                <a:latin typeface="HG創英角ｺﾞｼｯｸUB" panose="020B0909000000000000" pitchFamily="49" charset="-128"/>
                <a:ea typeface="HG創英角ｺﾞｼｯｸUB" panose="020B0909000000000000" pitchFamily="49" charset="-128"/>
              </a:rPr>
              <a:t>(58.1%)</a:t>
            </a:r>
            <a:endParaRPr kumimoji="1" lang="ja-JP" altLang="en-US" sz="1400" dirty="0">
              <a:solidFill>
                <a:srgbClr val="FF0000"/>
              </a:solidFill>
              <a:latin typeface="HG創英角ｺﾞｼｯｸUB" panose="020B0909000000000000" pitchFamily="49" charset="-128"/>
              <a:ea typeface="HG創英角ｺﾞｼｯｸUB" panose="020B0909000000000000" pitchFamily="49" charset="-128"/>
            </a:endParaRPr>
          </a:p>
        </p:txBody>
      </p:sp>
      <p:sp>
        <p:nvSpPr>
          <p:cNvPr id="63" name="テキスト ボックス 62">
            <a:extLst>
              <a:ext uri="{FF2B5EF4-FFF2-40B4-BE49-F238E27FC236}">
                <a16:creationId xmlns:a16="http://schemas.microsoft.com/office/drawing/2014/main" id="{5E064F15-A40C-4748-BDDD-A76263EE97C7}"/>
              </a:ext>
            </a:extLst>
          </p:cNvPr>
          <p:cNvSpPr txBox="1"/>
          <p:nvPr/>
        </p:nvSpPr>
        <p:spPr>
          <a:xfrm>
            <a:off x="411550" y="3786791"/>
            <a:ext cx="3501071" cy="523220"/>
          </a:xfrm>
          <a:prstGeom prst="rect">
            <a:avLst/>
          </a:prstGeom>
          <a:noFill/>
        </p:spPr>
        <p:txBody>
          <a:bodyPr wrap="square">
            <a:spAutoFit/>
          </a:bodyPr>
          <a:lstStyle/>
          <a:p>
            <a:pPr algn="ctr"/>
            <a:r>
              <a:rPr lang="ja-JP" altLang="en-US" sz="1400" dirty="0">
                <a:latin typeface="HG創英角ｺﾞｼｯｸUB" panose="020B0909000000000000" pitchFamily="49" charset="-128"/>
                <a:ea typeface="HG創英角ｺﾞｼｯｸUB" panose="020B0909000000000000" pitchFamily="49" charset="-128"/>
              </a:rPr>
              <a:t>そのうち</a:t>
            </a:r>
            <a:r>
              <a:rPr lang="en-US" altLang="ja-JP" sz="1400" dirty="0">
                <a:latin typeface="HG創英角ｺﾞｼｯｸUB" panose="020B0909000000000000" pitchFamily="49" charset="-128"/>
                <a:ea typeface="HG創英角ｺﾞｼｯｸUB" panose="020B0909000000000000" pitchFamily="49" charset="-128"/>
              </a:rPr>
              <a:t>1</a:t>
            </a:r>
            <a:r>
              <a:rPr lang="ja-JP" altLang="en-US" sz="1400" dirty="0">
                <a:latin typeface="HG創英角ｺﾞｼｯｸUB" panose="020B0909000000000000" pitchFamily="49" charset="-128"/>
                <a:ea typeface="HG創英角ｺﾞｼｯｸUB" panose="020B0909000000000000" pitchFamily="49" charset="-128"/>
              </a:rPr>
              <a:t>カ月後生存者数</a:t>
            </a:r>
            <a:b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br>
            <a:r>
              <a:rPr kumimoji="1" lang="en-US" altLang="ja-JP" sz="1400" dirty="0">
                <a:solidFill>
                  <a:schemeClr val="tx1"/>
                </a:solidFill>
                <a:latin typeface="HG創英角ｺﾞｼｯｸUB" panose="020B0909000000000000" pitchFamily="49" charset="-128"/>
                <a:ea typeface="HG創英角ｺﾞｼｯｸUB" panose="020B0909000000000000" pitchFamily="49" charset="-128"/>
              </a:rPr>
              <a:t>2</a:t>
            </a:r>
            <a:r>
              <a:rPr lang="en-US" altLang="ja-JP" sz="1400" dirty="0">
                <a:latin typeface="HG創英角ｺﾞｼｯｸUB" panose="020B0909000000000000" pitchFamily="49" charset="-128"/>
                <a:ea typeface="HG創英角ｺﾞｼｯｸUB" panose="020B0909000000000000" pitchFamily="49" charset="-128"/>
              </a:rPr>
              <a:t>,</a:t>
            </a:r>
            <a:r>
              <a:rPr kumimoji="1" lang="en-US" altLang="ja-JP" sz="1400" dirty="0">
                <a:solidFill>
                  <a:schemeClr val="tx1"/>
                </a:solidFill>
                <a:latin typeface="HG創英角ｺﾞｼｯｸUB" panose="020B0909000000000000" pitchFamily="49" charset="-128"/>
                <a:ea typeface="HG創英角ｺﾞｼｯｸUB" panose="020B0909000000000000" pitchFamily="49" charset="-128"/>
              </a:rPr>
              <a:t>273</a:t>
            </a:r>
            <a: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t>人</a:t>
            </a:r>
            <a:r>
              <a:rPr kumimoji="1" lang="en-US" altLang="ja-JP" sz="1400" dirty="0">
                <a:solidFill>
                  <a:srgbClr val="FF0000"/>
                </a:solidFill>
                <a:latin typeface="HG創英角ｺﾞｼｯｸUB" panose="020B0909000000000000" pitchFamily="49" charset="-128"/>
                <a:ea typeface="HG創英角ｺﾞｼｯｸUB" panose="020B0909000000000000" pitchFamily="49" charset="-128"/>
              </a:rPr>
              <a:t>(15</a:t>
            </a:r>
            <a:r>
              <a:rPr lang="en-US" altLang="ja-JP" sz="1400" dirty="0">
                <a:solidFill>
                  <a:srgbClr val="FF0000"/>
                </a:solidFill>
                <a:latin typeface="HG創英角ｺﾞｼｯｸUB" panose="020B0909000000000000" pitchFamily="49" charset="-128"/>
                <a:ea typeface="HG創英角ｺﾞｼｯｸUB" panose="020B0909000000000000" pitchFamily="49" charset="-128"/>
              </a:rPr>
              <a:t>.</a:t>
            </a:r>
            <a:r>
              <a:rPr kumimoji="1" lang="en-US" altLang="ja-JP" sz="1400" dirty="0">
                <a:solidFill>
                  <a:srgbClr val="FF0000"/>
                </a:solidFill>
                <a:latin typeface="HG創英角ｺﾞｼｯｸUB" panose="020B0909000000000000" pitchFamily="49" charset="-128"/>
                <a:ea typeface="HG創英角ｺﾞｼｯｸUB" panose="020B0909000000000000" pitchFamily="49" charset="-128"/>
              </a:rPr>
              <a:t>2%)</a:t>
            </a:r>
            <a:endParaRPr kumimoji="1" lang="ja-JP" altLang="en-US" sz="1400" dirty="0">
              <a:solidFill>
                <a:srgbClr val="FF0000"/>
              </a:solidFill>
              <a:latin typeface="HG創英角ｺﾞｼｯｸUB" panose="020B0909000000000000" pitchFamily="49" charset="-128"/>
              <a:ea typeface="HG創英角ｺﾞｼｯｸUB" panose="020B0909000000000000" pitchFamily="49" charset="-128"/>
            </a:endParaRPr>
          </a:p>
        </p:txBody>
      </p:sp>
      <p:sp>
        <p:nvSpPr>
          <p:cNvPr id="64" name="テキスト ボックス 63">
            <a:extLst>
              <a:ext uri="{FF2B5EF4-FFF2-40B4-BE49-F238E27FC236}">
                <a16:creationId xmlns:a16="http://schemas.microsoft.com/office/drawing/2014/main" id="{582DC0F7-9747-485C-9D96-208864321962}"/>
              </a:ext>
            </a:extLst>
          </p:cNvPr>
          <p:cNvSpPr txBox="1"/>
          <p:nvPr/>
        </p:nvSpPr>
        <p:spPr>
          <a:xfrm>
            <a:off x="419472" y="4345158"/>
            <a:ext cx="3501071" cy="523220"/>
          </a:xfrm>
          <a:prstGeom prst="rect">
            <a:avLst/>
          </a:prstGeom>
          <a:noFill/>
        </p:spPr>
        <p:txBody>
          <a:bodyPr wrap="square">
            <a:spAutoFit/>
          </a:bodyPr>
          <a:lstStyle/>
          <a:p>
            <a:pPr algn="ctr"/>
            <a:r>
              <a:rPr lang="ja-JP" altLang="en-US" sz="1400" dirty="0">
                <a:latin typeface="HG創英角ｺﾞｼｯｸUB" panose="020B0909000000000000" pitchFamily="49" charset="-128"/>
                <a:ea typeface="HG創英角ｺﾞｼｯｸUB" panose="020B0909000000000000" pitchFamily="49" charset="-128"/>
              </a:rPr>
              <a:t>そのうち</a:t>
            </a:r>
            <a:r>
              <a:rPr lang="en-US" altLang="ja-JP" sz="1400" dirty="0">
                <a:latin typeface="HG創英角ｺﾞｼｯｸUB" panose="020B0909000000000000" pitchFamily="49" charset="-128"/>
                <a:ea typeface="HG創英角ｺﾞｼｯｸUB" panose="020B0909000000000000" pitchFamily="49" charset="-128"/>
              </a:rPr>
              <a:t>1</a:t>
            </a:r>
            <a:r>
              <a:rPr lang="ja-JP" altLang="en-US" sz="1400" dirty="0">
                <a:latin typeface="HG創英角ｺﾞｼｯｸUB" panose="020B0909000000000000" pitchFamily="49" charset="-128"/>
                <a:ea typeface="HG創英角ｺﾞｼｯｸUB" panose="020B0909000000000000" pitchFamily="49" charset="-128"/>
              </a:rPr>
              <a:t>カ月後生存者数</a:t>
            </a:r>
            <a:b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br>
            <a:r>
              <a:rPr kumimoji="1" lang="en-US" altLang="ja-JP" sz="1400" dirty="0">
                <a:solidFill>
                  <a:schemeClr val="tx1"/>
                </a:solidFill>
                <a:latin typeface="HG創英角ｺﾞｼｯｸUB" panose="020B0909000000000000" pitchFamily="49" charset="-128"/>
                <a:ea typeface="HG創英角ｺﾞｼｯｸUB" panose="020B0909000000000000" pitchFamily="49" charset="-128"/>
              </a:rPr>
              <a:t>581</a:t>
            </a:r>
            <a: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t>人</a:t>
            </a:r>
            <a:r>
              <a:rPr kumimoji="1" lang="en-US" altLang="ja-JP" sz="1400" dirty="0">
                <a:solidFill>
                  <a:srgbClr val="FF0000"/>
                </a:solidFill>
                <a:latin typeface="HG創英角ｺﾞｼｯｸUB" panose="020B0909000000000000" pitchFamily="49" charset="-128"/>
                <a:ea typeface="HG創英角ｺﾞｼｯｸUB" panose="020B0909000000000000" pitchFamily="49" charset="-128"/>
              </a:rPr>
              <a:t>(53</a:t>
            </a:r>
            <a:r>
              <a:rPr lang="en-US" altLang="ja-JP" sz="1400" dirty="0">
                <a:solidFill>
                  <a:srgbClr val="FF0000"/>
                </a:solidFill>
                <a:latin typeface="HG創英角ｺﾞｼｯｸUB" panose="020B0909000000000000" pitchFamily="49" charset="-128"/>
                <a:ea typeface="HG創英角ｺﾞｼｯｸUB" panose="020B0909000000000000" pitchFamily="49" charset="-128"/>
              </a:rPr>
              <a:t>.</a:t>
            </a:r>
            <a:r>
              <a:rPr kumimoji="1" lang="en-US" altLang="ja-JP" sz="1400" dirty="0">
                <a:solidFill>
                  <a:srgbClr val="FF0000"/>
                </a:solidFill>
                <a:latin typeface="HG創英角ｺﾞｼｯｸUB" panose="020B0909000000000000" pitchFamily="49" charset="-128"/>
                <a:ea typeface="HG創英角ｺﾞｼｯｸUB" panose="020B0909000000000000" pitchFamily="49" charset="-128"/>
              </a:rPr>
              <a:t>2%)</a:t>
            </a:r>
            <a:endParaRPr kumimoji="1" lang="ja-JP" altLang="en-US" sz="1400" dirty="0">
              <a:solidFill>
                <a:srgbClr val="FF0000"/>
              </a:solidFill>
              <a:latin typeface="HG創英角ｺﾞｼｯｸUB" panose="020B0909000000000000" pitchFamily="49" charset="-128"/>
              <a:ea typeface="HG創英角ｺﾞｼｯｸUB" panose="020B0909000000000000" pitchFamily="49" charset="-128"/>
            </a:endParaRPr>
          </a:p>
        </p:txBody>
      </p:sp>
      <p:sp>
        <p:nvSpPr>
          <p:cNvPr id="65" name="テキスト ボックス 64">
            <a:extLst>
              <a:ext uri="{FF2B5EF4-FFF2-40B4-BE49-F238E27FC236}">
                <a16:creationId xmlns:a16="http://schemas.microsoft.com/office/drawing/2014/main" id="{C3A3377E-E131-47F4-AE28-4ED0CDD46C68}"/>
              </a:ext>
            </a:extLst>
          </p:cNvPr>
          <p:cNvSpPr txBox="1"/>
          <p:nvPr/>
        </p:nvSpPr>
        <p:spPr>
          <a:xfrm>
            <a:off x="447669" y="5314429"/>
            <a:ext cx="3501071" cy="523220"/>
          </a:xfrm>
          <a:prstGeom prst="rect">
            <a:avLst/>
          </a:prstGeom>
          <a:noFill/>
        </p:spPr>
        <p:txBody>
          <a:bodyPr wrap="square">
            <a:spAutoFit/>
          </a:bodyPr>
          <a:lstStyle/>
          <a:p>
            <a:pPr algn="ctr"/>
            <a:r>
              <a:rPr lang="ja-JP" altLang="en-US" sz="1400" dirty="0">
                <a:latin typeface="HG創英角ｺﾞｼｯｸUB" panose="020B0909000000000000" pitchFamily="49" charset="-128"/>
                <a:ea typeface="HG創英角ｺﾞｼｯｸUB" panose="020B0909000000000000" pitchFamily="49" charset="-128"/>
              </a:rPr>
              <a:t>そのうち</a:t>
            </a:r>
            <a:r>
              <a:rPr lang="en-US" altLang="ja-JP" sz="1400" dirty="0">
                <a:latin typeface="HG創英角ｺﾞｼｯｸUB" panose="020B0909000000000000" pitchFamily="49" charset="-128"/>
                <a:ea typeface="HG創英角ｺﾞｼｯｸUB" panose="020B0909000000000000" pitchFamily="49" charset="-128"/>
              </a:rPr>
              <a:t>1</a:t>
            </a:r>
            <a:r>
              <a:rPr lang="ja-JP" altLang="en-US" sz="1400" dirty="0">
                <a:latin typeface="HG創英角ｺﾞｼｯｸUB" panose="020B0909000000000000" pitchFamily="49" charset="-128"/>
                <a:ea typeface="HG創英角ｺﾞｼｯｸUB" panose="020B0909000000000000" pitchFamily="49" charset="-128"/>
              </a:rPr>
              <a:t>カ月後社会復帰者</a:t>
            </a:r>
            <a:b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br>
            <a:r>
              <a:rPr kumimoji="1" lang="en-US" altLang="ja-JP" sz="1400" dirty="0">
                <a:solidFill>
                  <a:schemeClr val="tx1"/>
                </a:solidFill>
                <a:latin typeface="HG創英角ｺﾞｼｯｸUB" panose="020B0909000000000000" pitchFamily="49" charset="-128"/>
                <a:ea typeface="HG創英角ｺﾞｼｯｸUB" panose="020B0909000000000000" pitchFamily="49" charset="-128"/>
              </a:rPr>
              <a:t>1</a:t>
            </a:r>
            <a:r>
              <a:rPr lang="en-US" altLang="ja-JP" sz="1400" dirty="0">
                <a:latin typeface="HG創英角ｺﾞｼｯｸUB" panose="020B0909000000000000" pitchFamily="49" charset="-128"/>
                <a:ea typeface="HG創英角ｺﾞｼｯｸUB" panose="020B0909000000000000" pitchFamily="49" charset="-128"/>
              </a:rPr>
              <a:t>,</a:t>
            </a:r>
            <a:r>
              <a:rPr kumimoji="1" lang="en-US" altLang="ja-JP" sz="1400" dirty="0">
                <a:solidFill>
                  <a:schemeClr val="tx1"/>
                </a:solidFill>
                <a:latin typeface="HG創英角ｺﾞｼｯｸUB" panose="020B0909000000000000" pitchFamily="49" charset="-128"/>
                <a:ea typeface="HG創英角ｺﾞｼｯｸUB" panose="020B0909000000000000" pitchFamily="49" charset="-128"/>
              </a:rPr>
              <a:t>530</a:t>
            </a:r>
            <a: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t>人</a:t>
            </a:r>
            <a:r>
              <a:rPr kumimoji="1" lang="en-US" altLang="ja-JP" sz="1400" dirty="0">
                <a:solidFill>
                  <a:srgbClr val="FF0000"/>
                </a:solidFill>
                <a:latin typeface="HG創英角ｺﾞｼｯｸUB" panose="020B0909000000000000" pitchFamily="49" charset="-128"/>
                <a:ea typeface="HG創英角ｺﾞｼｯｸUB" panose="020B0909000000000000" pitchFamily="49" charset="-128"/>
              </a:rPr>
              <a:t>(10</a:t>
            </a:r>
            <a:r>
              <a:rPr lang="en-US" altLang="ja-JP" sz="1400" dirty="0">
                <a:solidFill>
                  <a:srgbClr val="FF0000"/>
                </a:solidFill>
                <a:latin typeface="HG創英角ｺﾞｼｯｸUB" panose="020B0909000000000000" pitchFamily="49" charset="-128"/>
                <a:ea typeface="HG創英角ｺﾞｼｯｸUB" panose="020B0909000000000000" pitchFamily="49" charset="-128"/>
              </a:rPr>
              <a:t>.</a:t>
            </a:r>
            <a:r>
              <a:rPr kumimoji="1" lang="en-US" altLang="ja-JP" sz="1400" dirty="0">
                <a:solidFill>
                  <a:srgbClr val="FF0000"/>
                </a:solidFill>
                <a:latin typeface="HG創英角ｺﾞｼｯｸUB" panose="020B0909000000000000" pitchFamily="49" charset="-128"/>
                <a:ea typeface="HG創英角ｺﾞｼｯｸUB" panose="020B0909000000000000" pitchFamily="49" charset="-128"/>
              </a:rPr>
              <a:t>2%)</a:t>
            </a:r>
            <a:endParaRPr kumimoji="1" lang="ja-JP" altLang="en-US" sz="1400" dirty="0">
              <a:solidFill>
                <a:srgbClr val="FF0000"/>
              </a:solidFill>
              <a:latin typeface="HG創英角ｺﾞｼｯｸUB" panose="020B0909000000000000" pitchFamily="49" charset="-128"/>
              <a:ea typeface="HG創英角ｺﾞｼｯｸUB" panose="020B0909000000000000" pitchFamily="49" charset="-128"/>
            </a:endParaRPr>
          </a:p>
        </p:txBody>
      </p:sp>
      <p:sp>
        <p:nvSpPr>
          <p:cNvPr id="66" name="テキスト ボックス 65">
            <a:extLst>
              <a:ext uri="{FF2B5EF4-FFF2-40B4-BE49-F238E27FC236}">
                <a16:creationId xmlns:a16="http://schemas.microsoft.com/office/drawing/2014/main" id="{CBE2D241-4A01-4134-AC9F-EF8EC554776A}"/>
              </a:ext>
            </a:extLst>
          </p:cNvPr>
          <p:cNvSpPr txBox="1"/>
          <p:nvPr/>
        </p:nvSpPr>
        <p:spPr>
          <a:xfrm>
            <a:off x="469541" y="5928697"/>
            <a:ext cx="3501071" cy="523220"/>
          </a:xfrm>
          <a:prstGeom prst="rect">
            <a:avLst/>
          </a:prstGeom>
          <a:noFill/>
        </p:spPr>
        <p:txBody>
          <a:bodyPr wrap="square">
            <a:spAutoFit/>
          </a:bodyPr>
          <a:lstStyle/>
          <a:p>
            <a:pPr algn="ctr"/>
            <a:r>
              <a:rPr lang="ja-JP" altLang="en-US" sz="1400" dirty="0">
                <a:latin typeface="HG創英角ｺﾞｼｯｸUB" panose="020B0909000000000000" pitchFamily="49" charset="-128"/>
                <a:ea typeface="HG創英角ｺﾞｼｯｸUB" panose="020B0909000000000000" pitchFamily="49" charset="-128"/>
              </a:rPr>
              <a:t>そのうち</a:t>
            </a:r>
            <a:r>
              <a:rPr lang="en-US" altLang="ja-JP" sz="1400" dirty="0">
                <a:latin typeface="HG創英角ｺﾞｼｯｸUB" panose="020B0909000000000000" pitchFamily="49" charset="-128"/>
                <a:ea typeface="HG創英角ｺﾞｼｯｸUB" panose="020B0909000000000000" pitchFamily="49" charset="-128"/>
              </a:rPr>
              <a:t>1</a:t>
            </a:r>
            <a:r>
              <a:rPr lang="ja-JP" altLang="en-US" sz="1400" dirty="0">
                <a:latin typeface="HG創英角ｺﾞｼｯｸUB" panose="020B0909000000000000" pitchFamily="49" charset="-128"/>
                <a:ea typeface="HG創英角ｺﾞｼｯｸUB" panose="020B0909000000000000" pitchFamily="49" charset="-128"/>
              </a:rPr>
              <a:t>カ月後社会復帰者</a:t>
            </a:r>
            <a:b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br>
            <a:r>
              <a:rPr kumimoji="1" lang="en-US" altLang="ja-JP" sz="1400" dirty="0">
                <a:solidFill>
                  <a:schemeClr val="tx1"/>
                </a:solidFill>
                <a:latin typeface="HG創英角ｺﾞｼｯｸUB" panose="020B0909000000000000" pitchFamily="49" charset="-128"/>
                <a:ea typeface="HG創英角ｺﾞｼｯｸUB" panose="020B0909000000000000" pitchFamily="49" charset="-128"/>
              </a:rPr>
              <a:t>479</a:t>
            </a:r>
            <a: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t>人</a:t>
            </a:r>
            <a:r>
              <a:rPr kumimoji="1" lang="en-US" altLang="ja-JP" sz="1400" dirty="0">
                <a:solidFill>
                  <a:srgbClr val="FF0000"/>
                </a:solidFill>
                <a:latin typeface="HG創英角ｺﾞｼｯｸUB" panose="020B0909000000000000" pitchFamily="49" charset="-128"/>
                <a:ea typeface="HG創英角ｺﾞｼｯｸUB" panose="020B0909000000000000" pitchFamily="49" charset="-128"/>
              </a:rPr>
              <a:t>(43</a:t>
            </a:r>
            <a:r>
              <a:rPr lang="en-US" altLang="ja-JP" sz="1400" dirty="0">
                <a:solidFill>
                  <a:srgbClr val="FF0000"/>
                </a:solidFill>
                <a:latin typeface="HG創英角ｺﾞｼｯｸUB" panose="020B0909000000000000" pitchFamily="49" charset="-128"/>
                <a:ea typeface="HG創英角ｺﾞｼｯｸUB" panose="020B0909000000000000" pitchFamily="49" charset="-128"/>
              </a:rPr>
              <a:t>.</a:t>
            </a:r>
            <a:r>
              <a:rPr kumimoji="1" lang="en-US" altLang="ja-JP" sz="1400" dirty="0">
                <a:solidFill>
                  <a:srgbClr val="FF0000"/>
                </a:solidFill>
                <a:latin typeface="HG創英角ｺﾞｼｯｸUB" panose="020B0909000000000000" pitchFamily="49" charset="-128"/>
                <a:ea typeface="HG創英角ｺﾞｼｯｸUB" panose="020B0909000000000000" pitchFamily="49" charset="-128"/>
              </a:rPr>
              <a:t>9%)</a:t>
            </a:r>
            <a:endParaRPr kumimoji="1" lang="ja-JP" altLang="en-US" sz="1400" dirty="0">
              <a:solidFill>
                <a:srgbClr val="FF0000"/>
              </a:solidFill>
              <a:latin typeface="HG創英角ｺﾞｼｯｸUB" panose="020B0909000000000000" pitchFamily="49" charset="-128"/>
              <a:ea typeface="HG創英角ｺﾞｼｯｸUB" panose="020B0909000000000000" pitchFamily="49" charset="-128"/>
            </a:endParaRPr>
          </a:p>
        </p:txBody>
      </p:sp>
      <p:sp>
        <p:nvSpPr>
          <p:cNvPr id="67" name="テキスト ボックス 66">
            <a:extLst>
              <a:ext uri="{FF2B5EF4-FFF2-40B4-BE49-F238E27FC236}">
                <a16:creationId xmlns:a16="http://schemas.microsoft.com/office/drawing/2014/main" id="{43D9B6DC-2085-4E26-AFF8-C31E993DA2AB}"/>
              </a:ext>
            </a:extLst>
          </p:cNvPr>
          <p:cNvSpPr txBox="1"/>
          <p:nvPr/>
        </p:nvSpPr>
        <p:spPr>
          <a:xfrm>
            <a:off x="5729147" y="5327766"/>
            <a:ext cx="2547796" cy="523220"/>
          </a:xfrm>
          <a:prstGeom prst="rect">
            <a:avLst/>
          </a:prstGeom>
          <a:noFill/>
        </p:spPr>
        <p:txBody>
          <a:bodyPr wrap="square">
            <a:spAutoFit/>
          </a:bodyPr>
          <a:lstStyle/>
          <a:p>
            <a:pPr algn="ctr"/>
            <a:r>
              <a:rPr lang="ja-JP" altLang="en-US" sz="1400" dirty="0">
                <a:latin typeface="HG創英角ｺﾞｼｯｸUB" panose="020B0909000000000000" pitchFamily="49" charset="-128"/>
                <a:ea typeface="HG創英角ｺﾞｼｯｸUB" panose="020B0909000000000000" pitchFamily="49" charset="-128"/>
              </a:rPr>
              <a:t>そのうち</a:t>
            </a:r>
            <a:r>
              <a:rPr lang="en-US" altLang="ja-JP" sz="1400" dirty="0">
                <a:latin typeface="HG創英角ｺﾞｼｯｸUB" panose="020B0909000000000000" pitchFamily="49" charset="-128"/>
                <a:ea typeface="HG創英角ｺﾞｼｯｸUB" panose="020B0909000000000000" pitchFamily="49" charset="-128"/>
              </a:rPr>
              <a:t>1</a:t>
            </a:r>
            <a:r>
              <a:rPr lang="ja-JP" altLang="en-US" sz="1400" dirty="0">
                <a:latin typeface="HG創英角ｺﾞｼｯｸUB" panose="020B0909000000000000" pitchFamily="49" charset="-128"/>
                <a:ea typeface="HG創英角ｺﾞｼｯｸUB" panose="020B0909000000000000" pitchFamily="49" charset="-128"/>
              </a:rPr>
              <a:t>カ月後社会復帰者</a:t>
            </a:r>
            <a:b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br>
            <a:r>
              <a:rPr lang="en-US" altLang="ja-JP" sz="1400" dirty="0">
                <a:latin typeface="HG創英角ｺﾞｼｯｸUB" panose="020B0909000000000000" pitchFamily="49" charset="-128"/>
                <a:ea typeface="HG創英角ｺﾞｼｯｸUB" panose="020B0909000000000000" pitchFamily="49" charset="-128"/>
              </a:rPr>
              <a:t>412</a:t>
            </a:r>
            <a:r>
              <a:rPr kumimoji="1" lang="ja-JP" altLang="en-US" sz="1400" dirty="0">
                <a:solidFill>
                  <a:schemeClr val="tx1"/>
                </a:solidFill>
                <a:latin typeface="HG創英角ｺﾞｼｯｸUB" panose="020B0909000000000000" pitchFamily="49" charset="-128"/>
                <a:ea typeface="HG創英角ｺﾞｼｯｸUB" panose="020B0909000000000000" pitchFamily="49" charset="-128"/>
              </a:rPr>
              <a:t>人</a:t>
            </a:r>
            <a:r>
              <a:rPr kumimoji="1" lang="en-US" altLang="ja-JP" sz="1400" dirty="0">
                <a:solidFill>
                  <a:srgbClr val="0070C0"/>
                </a:solidFill>
                <a:latin typeface="HG創英角ｺﾞｼｯｸUB" panose="020B0909000000000000" pitchFamily="49" charset="-128"/>
                <a:ea typeface="HG創英角ｺﾞｼｯｸUB" panose="020B0909000000000000" pitchFamily="49" charset="-128"/>
              </a:rPr>
              <a:t>(3</a:t>
            </a:r>
            <a:r>
              <a:rPr lang="en-US" altLang="ja-JP" sz="1400" dirty="0">
                <a:solidFill>
                  <a:srgbClr val="0070C0"/>
                </a:solidFill>
                <a:latin typeface="HG創英角ｺﾞｼｯｸUB" panose="020B0909000000000000" pitchFamily="49" charset="-128"/>
                <a:ea typeface="HG創英角ｺﾞｼｯｸUB" panose="020B0909000000000000" pitchFamily="49" charset="-128"/>
              </a:rPr>
              <a:t>.</a:t>
            </a:r>
            <a:r>
              <a:rPr kumimoji="1" lang="en-US" altLang="ja-JP" sz="1400" dirty="0">
                <a:solidFill>
                  <a:srgbClr val="0070C0"/>
                </a:solidFill>
                <a:latin typeface="HG創英角ｺﾞｼｯｸUB" panose="020B0909000000000000" pitchFamily="49" charset="-128"/>
                <a:ea typeface="HG創英角ｺﾞｼｯｸUB" panose="020B0909000000000000" pitchFamily="49" charset="-128"/>
              </a:rPr>
              <a:t>8%)</a:t>
            </a:r>
            <a:endParaRPr kumimoji="1" lang="ja-JP" altLang="en-US" sz="1400" dirty="0">
              <a:solidFill>
                <a:srgbClr val="0070C0"/>
              </a:solidFill>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3909497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13B7F1EC-996B-4A51-80EE-EFA17F0F23A8}"/>
              </a:ext>
            </a:extLst>
          </p:cNvPr>
          <p:cNvSpPr>
            <a:spLocks noGrp="1"/>
          </p:cNvSpPr>
          <p:nvPr>
            <p:ph type="title"/>
          </p:nvPr>
        </p:nvSpPr>
        <p:spPr>
          <a:xfrm>
            <a:off x="1801258" y="-100431"/>
            <a:ext cx="5100294" cy="730440"/>
          </a:xfrm>
        </p:spPr>
        <p:txBody>
          <a:bodyPr>
            <a:normAutofit/>
          </a:bodyPr>
          <a:lstStyle/>
          <a:p>
            <a:r>
              <a:rPr lang="ja-JP" altLang="en-US" sz="3200" dirty="0">
                <a:latin typeface="HG創英角ｺﾞｼｯｸUB" panose="020B0909000000000000" pitchFamily="49" charset="-128"/>
                <a:ea typeface="HG創英角ｺﾞｼｯｸUB" panose="020B0909000000000000" pitchFamily="49" charset="-128"/>
              </a:rPr>
              <a:t>日本の実情</a:t>
            </a:r>
          </a:p>
        </p:txBody>
      </p:sp>
      <p:sp>
        <p:nvSpPr>
          <p:cNvPr id="9" name="テキスト ボックス 8">
            <a:extLst>
              <a:ext uri="{FF2B5EF4-FFF2-40B4-BE49-F238E27FC236}">
                <a16:creationId xmlns:a16="http://schemas.microsoft.com/office/drawing/2014/main" id="{E65BA863-BAA7-4C59-B037-305D6F31F9FE}"/>
              </a:ext>
            </a:extLst>
          </p:cNvPr>
          <p:cNvSpPr txBox="1"/>
          <p:nvPr/>
        </p:nvSpPr>
        <p:spPr>
          <a:xfrm>
            <a:off x="131976" y="1012954"/>
            <a:ext cx="8700940" cy="4585871"/>
          </a:xfrm>
          <a:prstGeom prst="rect">
            <a:avLst/>
          </a:prstGeom>
          <a:noFill/>
        </p:spPr>
        <p:txBody>
          <a:bodyPr wrap="square">
            <a:spAutoFit/>
          </a:bodyPr>
          <a:lstStyle/>
          <a:p>
            <a:pPr algn="ctr">
              <a:buNone/>
            </a:pPr>
            <a:r>
              <a:rPr lang="ja-JP" altLang="en-US" sz="3200" dirty="0">
                <a:solidFill>
                  <a:srgbClr val="FF0000"/>
                </a:solidFill>
                <a:latin typeface="HG創英角ｺﾞｼｯｸUB" panose="020B0909000000000000" pitchFamily="49" charset="-128"/>
                <a:ea typeface="HG創英角ｺﾞｼｯｸUB" panose="020B0909000000000000" pitchFamily="49" charset="-128"/>
              </a:rPr>
              <a:t>救急隊が到着する前</a:t>
            </a:r>
            <a:r>
              <a:rPr lang="ja-JP" altLang="en-US" sz="3200" dirty="0">
                <a:latin typeface="HG創英角ｺﾞｼｯｸUB" panose="020B0909000000000000" pitchFamily="49" charset="-128"/>
                <a:ea typeface="HG創英角ｺﾞｼｯｸUB" panose="020B0909000000000000" pitchFamily="49" charset="-128"/>
              </a:rPr>
              <a:t>に、</a:t>
            </a:r>
            <a:endParaRPr lang="en-US" altLang="ja-JP" sz="3200" dirty="0">
              <a:latin typeface="HG創英角ｺﾞｼｯｸUB" panose="020B0909000000000000" pitchFamily="49" charset="-128"/>
              <a:ea typeface="HG創英角ｺﾞｼｯｸUB" panose="020B0909000000000000" pitchFamily="49" charset="-128"/>
            </a:endParaRPr>
          </a:p>
          <a:p>
            <a:pPr algn="ctr">
              <a:buNone/>
            </a:pPr>
            <a:r>
              <a:rPr lang="ja-JP" altLang="en-US" sz="3200" dirty="0">
                <a:latin typeface="HG創英角ｺﾞｼｯｸUB" panose="020B0909000000000000" pitchFamily="49" charset="-128"/>
                <a:ea typeface="HG創英角ｺﾞｼｯｸUB" panose="020B0909000000000000" pitchFamily="49" charset="-128"/>
              </a:rPr>
              <a:t>現場に居合わせた一般市民が行う</a:t>
            </a:r>
            <a:endParaRPr lang="en-US" altLang="ja-JP" sz="3200" dirty="0">
              <a:latin typeface="HG創英角ｺﾞｼｯｸUB" panose="020B0909000000000000" pitchFamily="49" charset="-128"/>
              <a:ea typeface="HG創英角ｺﾞｼｯｸUB" panose="020B0909000000000000" pitchFamily="49" charset="-128"/>
            </a:endParaRPr>
          </a:p>
          <a:p>
            <a:pPr algn="ctr">
              <a:buNone/>
            </a:pPr>
            <a:r>
              <a:rPr lang="en-US" altLang="ja-JP" sz="3200" dirty="0">
                <a:solidFill>
                  <a:srgbClr val="FF0000"/>
                </a:solidFill>
                <a:latin typeface="HG創英角ｺﾞｼｯｸUB" panose="020B0909000000000000" pitchFamily="49" charset="-128"/>
                <a:ea typeface="HG創英角ｺﾞｼｯｸUB" panose="020B0909000000000000" pitchFamily="49" charset="-128"/>
              </a:rPr>
              <a:t>AED</a:t>
            </a:r>
            <a:r>
              <a:rPr lang="ja-JP" altLang="en-US" sz="3200" dirty="0">
                <a:solidFill>
                  <a:srgbClr val="FF0000"/>
                </a:solidFill>
                <a:latin typeface="HG創英角ｺﾞｼｯｸUB" panose="020B0909000000000000" pitchFamily="49" charset="-128"/>
                <a:ea typeface="HG創英角ｺﾞｼｯｸUB" panose="020B0909000000000000" pitchFamily="49" charset="-128"/>
              </a:rPr>
              <a:t>を活用した一次救命処置</a:t>
            </a:r>
            <a:endParaRPr lang="en-US" altLang="ja-JP" sz="3200" dirty="0">
              <a:solidFill>
                <a:srgbClr val="FF0000"/>
              </a:solidFill>
              <a:latin typeface="HG創英角ｺﾞｼｯｸUB" panose="020B0909000000000000" pitchFamily="49" charset="-128"/>
              <a:ea typeface="HG創英角ｺﾞｼｯｸUB" panose="020B0909000000000000" pitchFamily="49" charset="-128"/>
            </a:endParaRPr>
          </a:p>
          <a:p>
            <a:pPr algn="ctr">
              <a:buNone/>
            </a:pPr>
            <a:endParaRPr lang="en-US" altLang="ja-JP" sz="4400" dirty="0">
              <a:latin typeface="HG創英角ｺﾞｼｯｸUB" panose="020B0909000000000000" pitchFamily="49" charset="-128"/>
              <a:ea typeface="HG創英角ｺﾞｼｯｸUB" panose="020B0909000000000000" pitchFamily="49" charset="-128"/>
            </a:endParaRPr>
          </a:p>
          <a:p>
            <a:pPr algn="ctr">
              <a:buNone/>
            </a:pPr>
            <a:endParaRPr lang="en-US" altLang="ja-JP" sz="4400" dirty="0">
              <a:latin typeface="HG創英角ｺﾞｼｯｸUB" panose="020B0909000000000000" pitchFamily="49" charset="-128"/>
              <a:ea typeface="HG創英角ｺﾞｼｯｸUB" panose="020B0909000000000000" pitchFamily="49" charset="-128"/>
            </a:endParaRPr>
          </a:p>
          <a:p>
            <a:pPr algn="ctr">
              <a:buNone/>
            </a:pPr>
            <a:endParaRPr lang="en-US" altLang="ja-JP" sz="4400" dirty="0">
              <a:latin typeface="HG創英角ｺﾞｼｯｸUB" panose="020B0909000000000000" pitchFamily="49" charset="-128"/>
              <a:ea typeface="HG創英角ｺﾞｼｯｸUB" panose="020B0909000000000000" pitchFamily="49" charset="-128"/>
            </a:endParaRPr>
          </a:p>
          <a:p>
            <a:pPr algn="ctr">
              <a:buNone/>
            </a:pPr>
            <a:r>
              <a:rPr lang="ja-JP" altLang="en-US" sz="3200" dirty="0">
                <a:latin typeface="HG創英角ｺﾞｼｯｸUB" panose="020B0909000000000000" pitchFamily="49" charset="-128"/>
                <a:ea typeface="HG創英角ｺﾞｼｯｸUB" panose="020B0909000000000000" pitchFamily="49" charset="-128"/>
              </a:rPr>
              <a:t>傷病者の</a:t>
            </a:r>
            <a:r>
              <a:rPr lang="ja-JP" altLang="en-US" sz="3200" dirty="0">
                <a:solidFill>
                  <a:srgbClr val="FF0000"/>
                </a:solidFill>
                <a:latin typeface="HG創英角ｺﾞｼｯｸUB" panose="020B0909000000000000" pitchFamily="49" charset="-128"/>
                <a:ea typeface="HG創英角ｺﾞｼｯｸUB" panose="020B0909000000000000" pitchFamily="49" charset="-128"/>
              </a:rPr>
              <a:t>救命</a:t>
            </a:r>
            <a:r>
              <a:rPr lang="ja-JP" altLang="en-US" sz="3200" dirty="0">
                <a:latin typeface="HG創英角ｺﾞｼｯｸUB" panose="020B0909000000000000" pitchFamily="49" charset="-128"/>
                <a:ea typeface="HG創英角ｺﾞｼｯｸUB" panose="020B0909000000000000" pitchFamily="49" charset="-128"/>
              </a:rPr>
              <a:t>や</a:t>
            </a:r>
            <a:r>
              <a:rPr lang="ja-JP" altLang="en-US" sz="3200" dirty="0">
                <a:solidFill>
                  <a:srgbClr val="FF0000"/>
                </a:solidFill>
                <a:latin typeface="HG創英角ｺﾞｼｯｸUB" panose="020B0909000000000000" pitchFamily="49" charset="-128"/>
                <a:ea typeface="HG創英角ｺﾞｼｯｸUB" panose="020B0909000000000000" pitchFamily="49" charset="-128"/>
              </a:rPr>
              <a:t>社会復帰</a:t>
            </a:r>
            <a:r>
              <a:rPr lang="ja-JP" altLang="en-US" sz="3200" dirty="0">
                <a:latin typeface="HG創英角ｺﾞｼｯｸUB" panose="020B0909000000000000" pitchFamily="49" charset="-128"/>
                <a:ea typeface="HG創英角ｺﾞｼｯｸUB" panose="020B0909000000000000" pitchFamily="49" charset="-128"/>
              </a:rPr>
              <a:t>に</a:t>
            </a:r>
            <a:endParaRPr lang="en-US" altLang="ja-JP" sz="3200" dirty="0">
              <a:latin typeface="HG創英角ｺﾞｼｯｸUB" panose="020B0909000000000000" pitchFamily="49" charset="-128"/>
              <a:ea typeface="HG創英角ｺﾞｼｯｸUB" panose="020B0909000000000000" pitchFamily="49" charset="-128"/>
            </a:endParaRPr>
          </a:p>
          <a:p>
            <a:pPr algn="ctr">
              <a:buNone/>
            </a:pPr>
            <a:r>
              <a:rPr lang="ja-JP" altLang="en-US" sz="3200" dirty="0">
                <a:latin typeface="HG創英角ｺﾞｼｯｸUB" panose="020B0909000000000000" pitchFamily="49" charset="-128"/>
                <a:ea typeface="HG創英角ｺﾞｼｯｸUB" panose="020B0909000000000000" pitchFamily="49" charset="-128"/>
              </a:rPr>
              <a:t>重要な意味を持つ</a:t>
            </a:r>
          </a:p>
        </p:txBody>
      </p:sp>
      <p:sp>
        <p:nvSpPr>
          <p:cNvPr id="10" name="矢印: 下 9">
            <a:extLst>
              <a:ext uri="{FF2B5EF4-FFF2-40B4-BE49-F238E27FC236}">
                <a16:creationId xmlns:a16="http://schemas.microsoft.com/office/drawing/2014/main" id="{0C765E69-B466-4D91-8B23-51D54014DAE6}"/>
              </a:ext>
            </a:extLst>
          </p:cNvPr>
          <p:cNvSpPr/>
          <p:nvPr/>
        </p:nvSpPr>
        <p:spPr>
          <a:xfrm>
            <a:off x="4011105" y="3016577"/>
            <a:ext cx="1121790" cy="1159497"/>
          </a:xfrm>
          <a:prstGeom prst="downArrow">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スライド番号プレースホルダー 3">
            <a:extLst>
              <a:ext uri="{FF2B5EF4-FFF2-40B4-BE49-F238E27FC236}">
                <a16:creationId xmlns:a16="http://schemas.microsoft.com/office/drawing/2014/main" id="{91646C9C-559F-41A6-9C5F-345393124544}"/>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22</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235724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B2B363-6486-40E9-A556-5AB25514DFD1}"/>
              </a:ext>
            </a:extLst>
          </p:cNvPr>
          <p:cNvSpPr txBox="1">
            <a:spLocks noChangeArrowheads="1"/>
          </p:cNvSpPr>
          <p:nvPr/>
        </p:nvSpPr>
        <p:spPr bwMode="auto">
          <a:xfrm>
            <a:off x="260613" y="1083397"/>
            <a:ext cx="8332543" cy="647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S創英角ｺﾞｼｯｸUB" pitchFamily="50" charset="-128"/>
                <a:ea typeface="HGS創英角ｺﾞｼｯｸUB" pitchFamily="50" charset="-128"/>
              </a:rPr>
              <a:t>第</a:t>
            </a:r>
            <a:r>
              <a:rPr lang="en-US" altLang="ja-JP" sz="3600" dirty="0">
                <a:latin typeface="HGS創英角ｺﾞｼｯｸUB" pitchFamily="50" charset="-128"/>
                <a:ea typeface="HGS創英角ｺﾞｼｯｸUB" pitchFamily="50" charset="-128"/>
              </a:rPr>
              <a:t>2</a:t>
            </a:r>
            <a:r>
              <a:rPr lang="ja-JP" altLang="en-US" sz="3600" dirty="0">
                <a:latin typeface="HGS創英角ｺﾞｼｯｸUB" pitchFamily="50" charset="-128"/>
                <a:ea typeface="HGS創英角ｺﾞｼｯｸUB" pitchFamily="50" charset="-128"/>
              </a:rPr>
              <a:t>章　呼吸・循環のしくみ</a:t>
            </a:r>
            <a:endParaRPr lang="ja-JP" altLang="en-US" sz="3600" dirty="0">
              <a:solidFill>
                <a:schemeClr val="bg1"/>
              </a:solidFill>
              <a:latin typeface="HGS創英角ｺﾞｼｯｸUB" pitchFamily="50" charset="-128"/>
              <a:ea typeface="HGS創英角ｺﾞｼｯｸUB" pitchFamily="50" charset="-128"/>
            </a:endParaRPr>
          </a:p>
        </p:txBody>
      </p:sp>
      <p:sp>
        <p:nvSpPr>
          <p:cNvPr id="4" name="Rectangle 10">
            <a:extLst>
              <a:ext uri="{FF2B5EF4-FFF2-40B4-BE49-F238E27FC236}">
                <a16:creationId xmlns:a16="http://schemas.microsoft.com/office/drawing/2014/main" id="{60A647C2-1D79-4E97-AA3C-B3529053A5CA}"/>
              </a:ext>
            </a:extLst>
          </p:cNvPr>
          <p:cNvSpPr>
            <a:spLocks noChangeArrowheads="1"/>
          </p:cNvSpPr>
          <p:nvPr/>
        </p:nvSpPr>
        <p:spPr bwMode="auto">
          <a:xfrm>
            <a:off x="611188" y="2892521"/>
            <a:ext cx="82073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kumimoji="1" sz="2800" b="1">
                <a:solidFill>
                  <a:schemeClr val="tx1"/>
                </a:solidFill>
                <a:latin typeface="ＭＳ Ｐゴシック" pitchFamily="50" charset="-128"/>
                <a:ea typeface="ＭＳ Ｐゴシック" pitchFamily="50" charset="-128"/>
              </a:defRPr>
            </a:lvl1pPr>
            <a:lvl2pPr marL="914400" indent="-457200" eaLnBrk="0" hangingPunct="0">
              <a:defRPr kumimoji="1" sz="2800" b="1">
                <a:solidFill>
                  <a:schemeClr val="tx1"/>
                </a:solidFill>
                <a:latin typeface="ＭＳ Ｐゴシック" pitchFamily="50" charset="-128"/>
                <a:ea typeface="ＭＳ Ｐゴシック" pitchFamily="50" charset="-128"/>
              </a:defRPr>
            </a:lvl2pPr>
            <a:lvl3pPr marL="1371600" indent="-457200" eaLnBrk="0" hangingPunct="0">
              <a:defRPr kumimoji="1" sz="2800" b="1">
                <a:solidFill>
                  <a:schemeClr val="tx1"/>
                </a:solidFill>
                <a:latin typeface="ＭＳ Ｐゴシック" pitchFamily="50" charset="-128"/>
                <a:ea typeface="ＭＳ Ｐゴシック" pitchFamily="50" charset="-128"/>
              </a:defRPr>
            </a:lvl3pPr>
            <a:lvl4pPr marL="1828800" indent="-457200" eaLnBrk="0" hangingPunct="0">
              <a:defRPr kumimoji="1" sz="2800" b="1">
                <a:solidFill>
                  <a:schemeClr val="tx1"/>
                </a:solidFill>
                <a:latin typeface="ＭＳ Ｐゴシック" pitchFamily="50" charset="-128"/>
                <a:ea typeface="ＭＳ Ｐゴシック" pitchFamily="50" charset="-128"/>
              </a:defRPr>
            </a:lvl4pPr>
            <a:lvl5pPr marL="2286000" indent="-457200" eaLnBrk="0" hangingPunct="0">
              <a:defRPr kumimoji="1" sz="2800" b="1">
                <a:solidFill>
                  <a:schemeClr val="tx1"/>
                </a:solidFill>
                <a:latin typeface="ＭＳ Ｐゴシック" pitchFamily="50" charset="-128"/>
                <a:ea typeface="ＭＳ Ｐゴシック" pitchFamily="50" charset="-128"/>
              </a:defRPr>
            </a:lvl5pPr>
            <a:lvl6pPr marL="27432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6pPr>
            <a:lvl7pPr marL="32004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7pPr>
            <a:lvl8pPr marL="36576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8pPr>
            <a:lvl9pPr marL="41148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9pPr>
          </a:lstStyle>
          <a:p>
            <a:pPr eaLnBrk="1" hangingPunct="1">
              <a:buFontTx/>
              <a:buAutoNum type="arabicPeriod"/>
            </a:pPr>
            <a:r>
              <a:rPr lang="ja-JP" altLang="en-US" sz="2400" b="0" dirty="0">
                <a:latin typeface="HGS創英角ｺﾞｼｯｸUB" pitchFamily="50" charset="-128"/>
                <a:ea typeface="HGS創英角ｺﾞｼｯｸUB" pitchFamily="50" charset="-128"/>
              </a:rPr>
              <a:t>細胞が生きるために</a:t>
            </a:r>
            <a:endParaRPr lang="en-US" altLang="ja-JP" sz="2400" b="0" dirty="0">
              <a:latin typeface="HGS創英角ｺﾞｼｯｸUB" pitchFamily="50" charset="-128"/>
              <a:ea typeface="HGS創英角ｺﾞｼｯｸUB" pitchFamily="50" charset="-128"/>
            </a:endParaRPr>
          </a:p>
          <a:p>
            <a:pPr eaLnBrk="1" hangingPunct="1">
              <a:buFontTx/>
              <a:buAutoNum type="arabicPeriod"/>
            </a:pPr>
            <a:r>
              <a:rPr lang="ja-JP" altLang="en-US" sz="2400" b="0" dirty="0">
                <a:latin typeface="HGS創英角ｺﾞｼｯｸUB" pitchFamily="50" charset="-128"/>
                <a:ea typeface="HGS創英角ｺﾞｼｯｸUB" pitchFamily="50" charset="-128"/>
              </a:rPr>
              <a:t>血液と成分の役割</a:t>
            </a:r>
            <a:endParaRPr lang="en-US" altLang="ja-JP" sz="2400" b="0" dirty="0">
              <a:latin typeface="HGS創英角ｺﾞｼｯｸUB" pitchFamily="50" charset="-128"/>
              <a:ea typeface="HGS創英角ｺﾞｼｯｸUB" pitchFamily="50" charset="-128"/>
            </a:endParaRPr>
          </a:p>
          <a:p>
            <a:pPr eaLnBrk="1" hangingPunct="1">
              <a:buFontTx/>
              <a:buAutoNum type="arabicPeriod"/>
            </a:pPr>
            <a:r>
              <a:rPr lang="ja-JP" altLang="en-US" sz="2400" b="0" dirty="0">
                <a:latin typeface="HGS創英角ｺﾞｼｯｸUB" pitchFamily="50" charset="-128"/>
                <a:ea typeface="HGS創英角ｺﾞｼｯｸUB" pitchFamily="50" charset="-128"/>
              </a:rPr>
              <a:t>呼吸のしくみ</a:t>
            </a:r>
            <a:endParaRPr lang="en-US" altLang="ja-JP" sz="2400" b="0" dirty="0">
              <a:latin typeface="HGS創英角ｺﾞｼｯｸUB" pitchFamily="50" charset="-128"/>
              <a:ea typeface="HGS創英角ｺﾞｼｯｸUB" pitchFamily="50" charset="-128"/>
            </a:endParaRPr>
          </a:p>
          <a:p>
            <a:pPr eaLnBrk="1" hangingPunct="1">
              <a:buFontTx/>
              <a:buAutoNum type="arabicPeriod"/>
            </a:pPr>
            <a:r>
              <a:rPr lang="ja-JP" altLang="en-US" sz="2400" b="0" dirty="0">
                <a:latin typeface="HGS創英角ｺﾞｼｯｸUB" pitchFamily="50" charset="-128"/>
                <a:ea typeface="HGS創英角ｺﾞｼｯｸUB" pitchFamily="50" charset="-128"/>
              </a:rPr>
              <a:t>循環のしくみ</a:t>
            </a:r>
            <a:endParaRPr lang="en-US" altLang="ja-JP" sz="2400" b="0" dirty="0">
              <a:latin typeface="HGS創英角ｺﾞｼｯｸUB" pitchFamily="50" charset="-128"/>
              <a:ea typeface="HGS創英角ｺﾞｼｯｸUB" pitchFamily="50" charset="-128"/>
            </a:endParaRPr>
          </a:p>
        </p:txBody>
      </p:sp>
      <p:sp>
        <p:nvSpPr>
          <p:cNvPr id="5" name="Rectangle 11">
            <a:extLst>
              <a:ext uri="{FF2B5EF4-FFF2-40B4-BE49-F238E27FC236}">
                <a16:creationId xmlns:a16="http://schemas.microsoft.com/office/drawing/2014/main" id="{3DB80F02-097B-4476-BFE8-E46802DB8651}"/>
              </a:ext>
            </a:extLst>
          </p:cNvPr>
          <p:cNvSpPr>
            <a:spLocks noChangeArrowheads="1"/>
          </p:cNvSpPr>
          <p:nvPr/>
        </p:nvSpPr>
        <p:spPr bwMode="auto">
          <a:xfrm>
            <a:off x="467518" y="662609"/>
            <a:ext cx="8205787" cy="5909641"/>
          </a:xfrm>
          <a:prstGeom prst="rect">
            <a:avLst/>
          </a:prstGeom>
          <a:noFill/>
          <a:ln w="2844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buFont typeface="Arial" charset="0"/>
              <a:defRPr kumimoji="1" sz="3200">
                <a:solidFill>
                  <a:schemeClr val="tx1"/>
                </a:solidFill>
                <a:latin typeface="Calibri" pitchFamily="34" charset="0"/>
                <a:ea typeface="ＭＳ Ｐゴシック" pitchFamily="50" charset="-128"/>
              </a:defRPr>
            </a:lvl1pPr>
            <a:lvl2pPr marL="742950" indent="-285750" eaLnBrk="0" hangingPunct="0">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buFont typeface="Arial" charset="0"/>
              <a:defRPr kumimoji="1" sz="2400">
                <a:solidFill>
                  <a:schemeClr val="tx1"/>
                </a:solidFill>
                <a:latin typeface="Calibri" pitchFamily="34" charset="0"/>
                <a:ea typeface="ＭＳ Ｐゴシック" pitchFamily="50" charset="-128"/>
              </a:defRPr>
            </a:lvl3pPr>
            <a:lvl4pPr marL="1600200" indent="-228600" eaLnBrk="0" hangingPunct="0">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buFontTx/>
              <a:buChar char="•"/>
            </a:pPr>
            <a:endParaRPr lang="ja-JP" altLang="en-US" sz="2800">
              <a:latin typeface="HG創英角ｺﾞｼｯｸUB" panose="020B0909000000000000" pitchFamily="49" charset="-128"/>
              <a:ea typeface="HG創英角ｺﾞｼｯｸUB" panose="020B0909000000000000" pitchFamily="49" charset="-128"/>
            </a:endParaRPr>
          </a:p>
        </p:txBody>
      </p:sp>
      <p:sp>
        <p:nvSpPr>
          <p:cNvPr id="6" name="スライド番号プレースホルダー 3">
            <a:extLst>
              <a:ext uri="{FF2B5EF4-FFF2-40B4-BE49-F238E27FC236}">
                <a16:creationId xmlns:a16="http://schemas.microsoft.com/office/drawing/2014/main" id="{A2888D2B-C7CD-41ED-A96F-63C6F16C39E8}"/>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23</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567274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56893" y="-9773"/>
            <a:ext cx="5710335" cy="556017"/>
          </a:xfrm>
        </p:spPr>
        <p:txBody>
          <a:bodyPr>
            <a:noAutofit/>
          </a:bodyPr>
          <a:lstStyle/>
          <a:p>
            <a:r>
              <a:rPr kumimoji="1" lang="ja-JP" altLang="en-US" sz="3200" dirty="0">
                <a:latin typeface="HG創英角ｺﾞｼｯｸUB" panose="020B0909000000000000" pitchFamily="49" charset="-128"/>
                <a:ea typeface="HG創英角ｺﾞｼｯｸUB" panose="020B0909000000000000" pitchFamily="49" charset="-128"/>
              </a:rPr>
              <a:t>　</a:t>
            </a:r>
            <a:r>
              <a:rPr lang="ja-JP" altLang="en-US" sz="3200" dirty="0">
                <a:latin typeface="HG創英角ｺﾞｼｯｸUB" panose="020B0909000000000000" pitchFamily="49" charset="-128"/>
                <a:ea typeface="HG創英角ｺﾞｼｯｸUB" panose="020B0909000000000000" pitchFamily="49" charset="-128"/>
              </a:rPr>
              <a:t>細胞が生きるために</a:t>
            </a:r>
            <a:endParaRPr kumimoji="1" lang="ja-JP" altLang="en-US" sz="3200" dirty="0">
              <a:latin typeface="HG創英角ｺﾞｼｯｸUB" panose="020B0909000000000000" pitchFamily="49" charset="-128"/>
              <a:ea typeface="HG創英角ｺﾞｼｯｸUB" panose="020B0909000000000000" pitchFamily="49" charset="-128"/>
            </a:endParaRPr>
          </a:p>
        </p:txBody>
      </p:sp>
      <p:sp>
        <p:nvSpPr>
          <p:cNvPr id="3" name="コンテンツ プレースホルダー 2"/>
          <p:cNvSpPr>
            <a:spLocks noGrp="1"/>
          </p:cNvSpPr>
          <p:nvPr>
            <p:ph idx="1"/>
          </p:nvPr>
        </p:nvSpPr>
        <p:spPr>
          <a:xfrm>
            <a:off x="254869" y="1344648"/>
            <a:ext cx="8595459" cy="4525963"/>
          </a:xfrm>
        </p:spPr>
        <p:txBody>
          <a:bodyPr/>
          <a:lstStyle/>
          <a:p>
            <a:pPr marL="0" indent="0">
              <a:buNone/>
            </a:pPr>
            <a:r>
              <a:rPr lang="ja-JP" altLang="en-US" dirty="0">
                <a:latin typeface="HG創英角ｺﾞｼｯｸUB" panose="020B0909000000000000" pitchFamily="49" charset="-128"/>
                <a:ea typeface="HG創英角ｺﾞｼｯｸUB" panose="020B0909000000000000" pitchFamily="49" charset="-128"/>
              </a:rPr>
              <a:t>　細胞は</a:t>
            </a:r>
            <a:r>
              <a:rPr lang="en-US" altLang="ja-JP" dirty="0">
                <a:latin typeface="HG創英角ｺﾞｼｯｸUB" panose="020B0909000000000000" pitchFamily="49" charset="-128"/>
                <a:ea typeface="HG創英角ｺﾞｼｯｸUB" panose="020B0909000000000000" pitchFamily="49" charset="-128"/>
              </a:rPr>
              <a:t>60</a:t>
            </a:r>
            <a:r>
              <a:rPr lang="ja-JP" altLang="en-US" dirty="0">
                <a:latin typeface="HG創英角ｺﾞｼｯｸUB" panose="020B0909000000000000" pitchFamily="49" charset="-128"/>
                <a:ea typeface="HG創英角ｺﾞｼｯｸUB" panose="020B0909000000000000" pitchFamily="49" charset="-128"/>
              </a:rPr>
              <a:t>兆個</a:t>
            </a:r>
            <a:endParaRPr kumimoji="1" lang="ja-JP" altLang="en-US" dirty="0">
              <a:latin typeface="HG創英角ｺﾞｼｯｸUB" panose="020B0909000000000000" pitchFamily="49" charset="-128"/>
              <a:ea typeface="HG創英角ｺﾞｼｯｸUB" panose="020B0909000000000000" pitchFamily="49" charset="-128"/>
            </a:endParaRPr>
          </a:p>
        </p:txBody>
      </p:sp>
      <p:sp>
        <p:nvSpPr>
          <p:cNvPr id="9" name="円/楕円 8"/>
          <p:cNvSpPr/>
          <p:nvPr/>
        </p:nvSpPr>
        <p:spPr>
          <a:xfrm>
            <a:off x="564081" y="2857164"/>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15" name="右矢印 14"/>
          <p:cNvSpPr/>
          <p:nvPr/>
        </p:nvSpPr>
        <p:spPr>
          <a:xfrm>
            <a:off x="3775109" y="2672090"/>
            <a:ext cx="1068404" cy="841349"/>
          </a:xfrm>
          <a:prstGeom prst="rightArrow">
            <a:avLst/>
          </a:prstGeom>
          <a:no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17" name="円/楕円 16"/>
          <p:cNvSpPr/>
          <p:nvPr/>
        </p:nvSpPr>
        <p:spPr>
          <a:xfrm>
            <a:off x="1041534" y="2819034"/>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18" name="円/楕円 17"/>
          <p:cNvSpPr/>
          <p:nvPr/>
        </p:nvSpPr>
        <p:spPr>
          <a:xfrm>
            <a:off x="1353553" y="3219553"/>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19" name="円/楕円 18"/>
          <p:cNvSpPr/>
          <p:nvPr/>
        </p:nvSpPr>
        <p:spPr>
          <a:xfrm>
            <a:off x="941471" y="3268578"/>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20" name="円/楕円 19"/>
          <p:cNvSpPr/>
          <p:nvPr/>
        </p:nvSpPr>
        <p:spPr>
          <a:xfrm>
            <a:off x="916708" y="3930138"/>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21" name="円/楕円 20"/>
          <p:cNvSpPr/>
          <p:nvPr/>
        </p:nvSpPr>
        <p:spPr>
          <a:xfrm>
            <a:off x="1502344" y="3705469"/>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22" name="円/楕円 21"/>
          <p:cNvSpPr/>
          <p:nvPr/>
        </p:nvSpPr>
        <p:spPr>
          <a:xfrm>
            <a:off x="2098507" y="3153309"/>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23" name="円/楕円 22"/>
          <p:cNvSpPr/>
          <p:nvPr/>
        </p:nvSpPr>
        <p:spPr>
          <a:xfrm>
            <a:off x="1727334" y="3035509"/>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24" name="円/楕円 23"/>
          <p:cNvSpPr/>
          <p:nvPr/>
        </p:nvSpPr>
        <p:spPr>
          <a:xfrm>
            <a:off x="1989620" y="3853980"/>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25" name="円/楕円 24"/>
          <p:cNvSpPr/>
          <p:nvPr/>
        </p:nvSpPr>
        <p:spPr>
          <a:xfrm>
            <a:off x="2458354" y="3689171"/>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26" name="円/楕円 25"/>
          <p:cNvSpPr/>
          <p:nvPr/>
        </p:nvSpPr>
        <p:spPr>
          <a:xfrm>
            <a:off x="2511391" y="2814232"/>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27" name="円/楕円 26"/>
          <p:cNvSpPr/>
          <p:nvPr/>
        </p:nvSpPr>
        <p:spPr>
          <a:xfrm>
            <a:off x="2764454" y="2513870"/>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28" name="円/楕円 27"/>
          <p:cNvSpPr/>
          <p:nvPr/>
        </p:nvSpPr>
        <p:spPr>
          <a:xfrm>
            <a:off x="1533225" y="2617346"/>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29" name="円/楕円 28"/>
          <p:cNvSpPr/>
          <p:nvPr/>
        </p:nvSpPr>
        <p:spPr>
          <a:xfrm>
            <a:off x="2981425" y="3639498"/>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30" name="円/楕円 29"/>
          <p:cNvSpPr/>
          <p:nvPr/>
        </p:nvSpPr>
        <p:spPr>
          <a:xfrm>
            <a:off x="3019123" y="2936834"/>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31" name="円/楕円 30"/>
          <p:cNvSpPr/>
          <p:nvPr/>
        </p:nvSpPr>
        <p:spPr>
          <a:xfrm>
            <a:off x="3367285" y="2585767"/>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32" name="円/楕円 31"/>
          <p:cNvSpPr/>
          <p:nvPr/>
        </p:nvSpPr>
        <p:spPr>
          <a:xfrm>
            <a:off x="577714" y="3627580"/>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33" name="円/楕円 32"/>
          <p:cNvSpPr/>
          <p:nvPr/>
        </p:nvSpPr>
        <p:spPr>
          <a:xfrm>
            <a:off x="1998042" y="2385172"/>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34" name="円/楕円 33"/>
          <p:cNvSpPr/>
          <p:nvPr/>
        </p:nvSpPr>
        <p:spPr>
          <a:xfrm>
            <a:off x="766813" y="2371417"/>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35" name="円/楕円 34"/>
          <p:cNvSpPr/>
          <p:nvPr/>
        </p:nvSpPr>
        <p:spPr>
          <a:xfrm>
            <a:off x="659529" y="4399847"/>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36" name="円/楕円 35"/>
          <p:cNvSpPr/>
          <p:nvPr/>
        </p:nvSpPr>
        <p:spPr>
          <a:xfrm>
            <a:off x="1432272" y="4270560"/>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37" name="円/楕円 36"/>
          <p:cNvSpPr/>
          <p:nvPr/>
        </p:nvSpPr>
        <p:spPr>
          <a:xfrm>
            <a:off x="2098507" y="4199629"/>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38" name="円/楕円 37"/>
          <p:cNvSpPr/>
          <p:nvPr/>
        </p:nvSpPr>
        <p:spPr>
          <a:xfrm>
            <a:off x="1125755" y="4575698"/>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39" name="円/楕円 38"/>
          <p:cNvSpPr/>
          <p:nvPr/>
        </p:nvSpPr>
        <p:spPr>
          <a:xfrm>
            <a:off x="3343822" y="3247327"/>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40" name="円/楕円 39"/>
          <p:cNvSpPr/>
          <p:nvPr/>
        </p:nvSpPr>
        <p:spPr>
          <a:xfrm>
            <a:off x="2596617" y="3229266"/>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41" name="円/楕円 40"/>
          <p:cNvSpPr/>
          <p:nvPr/>
        </p:nvSpPr>
        <p:spPr>
          <a:xfrm>
            <a:off x="1897481" y="3444744"/>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42" name="円/楕円 41"/>
          <p:cNvSpPr/>
          <p:nvPr/>
        </p:nvSpPr>
        <p:spPr>
          <a:xfrm>
            <a:off x="2748069" y="3995713"/>
            <a:ext cx="507787" cy="53630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43" name="円/楕円 42"/>
          <p:cNvSpPr/>
          <p:nvPr/>
        </p:nvSpPr>
        <p:spPr>
          <a:xfrm>
            <a:off x="280993" y="3247327"/>
            <a:ext cx="274721" cy="2356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創英角ｺﾞｼｯｸUB" panose="020B0909000000000000" pitchFamily="49" charset="-128"/>
              <a:ea typeface="HG創英角ｺﾞｼｯｸUB" panose="020B0909000000000000" pitchFamily="49" charset="-128"/>
            </a:endParaRPr>
          </a:p>
        </p:txBody>
      </p:sp>
      <p:sp>
        <p:nvSpPr>
          <p:cNvPr id="44" name="上カーブ矢印 43"/>
          <p:cNvSpPr/>
          <p:nvPr/>
        </p:nvSpPr>
        <p:spPr>
          <a:xfrm rot="2732252" flipH="1">
            <a:off x="2425761" y="4587549"/>
            <a:ext cx="1273598" cy="616017"/>
          </a:xfrm>
          <a:prstGeom prst="curvedUpArrow">
            <a:avLst>
              <a:gd name="adj1" fmla="val 27764"/>
              <a:gd name="adj2" fmla="val 91406"/>
              <a:gd name="adj3" fmla="val 4294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latin typeface="HG創英角ｺﾞｼｯｸUB" panose="020B0909000000000000" pitchFamily="49" charset="-128"/>
              <a:ea typeface="HG創英角ｺﾞｼｯｸUB" panose="020B0909000000000000" pitchFamily="49" charset="-128"/>
            </a:endParaRPr>
          </a:p>
        </p:txBody>
      </p:sp>
      <p:sp>
        <p:nvSpPr>
          <p:cNvPr id="45" name="テキスト ボックス 44"/>
          <p:cNvSpPr txBox="1"/>
          <p:nvPr/>
        </p:nvSpPr>
        <p:spPr>
          <a:xfrm>
            <a:off x="3821227" y="4495449"/>
            <a:ext cx="4663243" cy="1877437"/>
          </a:xfrm>
          <a:prstGeom prst="rect">
            <a:avLst/>
          </a:prstGeom>
          <a:noFill/>
          <a:ln w="28575">
            <a:solidFill>
              <a:schemeClr val="tx1"/>
            </a:solidFill>
          </a:ln>
        </p:spPr>
        <p:txBody>
          <a:bodyPr wrap="square" rtlCol="0">
            <a:spAutoFit/>
          </a:bodyPr>
          <a:lstStyle/>
          <a:p>
            <a:pPr algn="ctr"/>
            <a:r>
              <a:rPr lang="ja-JP" altLang="en-US" dirty="0">
                <a:latin typeface="HG創英角ｺﾞｼｯｸUB" panose="020B0909000000000000" pitchFamily="49" charset="-128"/>
                <a:ea typeface="HG創英角ｺﾞｼｯｸUB" panose="020B0909000000000000" pitchFamily="49" charset="-128"/>
              </a:rPr>
              <a:t>細胞が生きていくためのエネルギー</a:t>
            </a:r>
            <a:endParaRPr lang="en-US" altLang="ja-JP" dirty="0">
              <a:latin typeface="HG創英角ｺﾞｼｯｸUB" panose="020B0909000000000000" pitchFamily="49" charset="-128"/>
              <a:ea typeface="HG創英角ｺﾞｼｯｸUB" panose="020B0909000000000000" pitchFamily="49" charset="-128"/>
            </a:endParaRPr>
          </a:p>
          <a:p>
            <a:pPr algn="ctr"/>
            <a:r>
              <a:rPr kumimoji="1" lang="en-US" altLang="ja-JP" sz="2800" dirty="0">
                <a:solidFill>
                  <a:srgbClr val="FF0000"/>
                </a:solidFill>
                <a:latin typeface="HG創英角ｺﾞｼｯｸUB" panose="020B0909000000000000" pitchFamily="49" charset="-128"/>
                <a:ea typeface="HG創英角ｺﾞｼｯｸUB" panose="020B0909000000000000" pitchFamily="49" charset="-128"/>
              </a:rPr>
              <a:t>ATP</a:t>
            </a:r>
            <a:r>
              <a:rPr kumimoji="1" lang="ja-JP" altLang="en-US" sz="2800" dirty="0">
                <a:solidFill>
                  <a:srgbClr val="FF0000"/>
                </a:solidFill>
                <a:latin typeface="HG創英角ｺﾞｼｯｸUB" panose="020B0909000000000000" pitchFamily="49" charset="-128"/>
                <a:ea typeface="HG創英角ｺﾞｼｯｸUB" panose="020B0909000000000000" pitchFamily="49" charset="-128"/>
              </a:rPr>
              <a:t>（アデノシン３リン酸）</a:t>
            </a:r>
            <a:endParaRPr kumimoji="1" lang="en-US" altLang="ja-JP" sz="2800" dirty="0">
              <a:solidFill>
                <a:srgbClr val="FF0000"/>
              </a:solidFill>
              <a:latin typeface="HG創英角ｺﾞｼｯｸUB" panose="020B0909000000000000" pitchFamily="49" charset="-128"/>
              <a:ea typeface="HG創英角ｺﾞｼｯｸUB" panose="020B0909000000000000" pitchFamily="49" charset="-128"/>
            </a:endParaRPr>
          </a:p>
          <a:p>
            <a:pPr algn="ctr"/>
            <a:r>
              <a:rPr lang="ja-JP" altLang="en-US" sz="2800" dirty="0">
                <a:latin typeface="HG創英角ｺﾞｼｯｸUB" panose="020B0909000000000000" pitchFamily="49" charset="-128"/>
                <a:ea typeface="HG創英角ｺﾞｼｯｸUB" panose="020B0909000000000000" pitchFamily="49" charset="-128"/>
              </a:rPr>
              <a:t>⇣</a:t>
            </a:r>
            <a:endParaRPr lang="en-US" altLang="ja-JP" sz="2800" dirty="0">
              <a:latin typeface="HG創英角ｺﾞｼｯｸUB" panose="020B0909000000000000" pitchFamily="49" charset="-128"/>
              <a:ea typeface="HG創英角ｺﾞｼｯｸUB" panose="020B0909000000000000" pitchFamily="49" charset="-128"/>
            </a:endParaRPr>
          </a:p>
          <a:p>
            <a:pPr algn="ctr"/>
            <a:r>
              <a:rPr kumimoji="1" lang="en-US" altLang="ja-JP" dirty="0">
                <a:latin typeface="HG創英角ｺﾞｼｯｸUB" panose="020B0909000000000000" pitchFamily="49" charset="-128"/>
                <a:ea typeface="HG創英角ｺﾞｼｯｸUB" panose="020B0909000000000000" pitchFamily="49" charset="-128"/>
              </a:rPr>
              <a:t>ATP</a:t>
            </a:r>
            <a:r>
              <a:rPr kumimoji="1" lang="ja-JP" altLang="en-US" dirty="0">
                <a:latin typeface="HG創英角ｺﾞｼｯｸUB" panose="020B0909000000000000" pitchFamily="49" charset="-128"/>
                <a:ea typeface="HG創英角ｺﾞｼｯｸUB" panose="020B0909000000000000" pitchFamily="49" charset="-128"/>
              </a:rPr>
              <a:t>を産生するエネルギー源</a:t>
            </a:r>
            <a:endParaRPr kumimoji="1" lang="en-US" altLang="ja-JP" dirty="0">
              <a:latin typeface="HG創英角ｺﾞｼｯｸUB" panose="020B0909000000000000" pitchFamily="49" charset="-128"/>
              <a:ea typeface="HG創英角ｺﾞｼｯｸUB" panose="020B0909000000000000" pitchFamily="49" charset="-128"/>
            </a:endParaRPr>
          </a:p>
          <a:p>
            <a:pPr algn="ctr"/>
            <a:r>
              <a:rPr kumimoji="1" lang="ja-JP" altLang="en-US" sz="2400" dirty="0">
                <a:latin typeface="HG創英角ｺﾞｼｯｸUB" panose="020B0909000000000000" pitchFamily="49" charset="-128"/>
                <a:ea typeface="HG創英角ｺﾞｼｯｸUB" panose="020B0909000000000000" pitchFamily="49" charset="-128"/>
              </a:rPr>
              <a:t>グルコース（糖：</a:t>
            </a:r>
            <a:r>
              <a:rPr lang="en-US" altLang="ja-JP" sz="2400" dirty="0">
                <a:latin typeface="HG創英角ｺﾞｼｯｸUB" panose="020B0909000000000000" pitchFamily="49" charset="-128"/>
                <a:ea typeface="HG創英角ｺﾞｼｯｸUB" panose="020B0909000000000000" pitchFamily="49" charset="-128"/>
              </a:rPr>
              <a:t> C</a:t>
            </a:r>
            <a:r>
              <a:rPr lang="en-US" altLang="ja-JP" sz="2400" baseline="-25000" dirty="0">
                <a:latin typeface="HG創英角ｺﾞｼｯｸUB" panose="020B0909000000000000" pitchFamily="49" charset="-128"/>
                <a:ea typeface="HG創英角ｺﾞｼｯｸUB" panose="020B0909000000000000" pitchFamily="49" charset="-128"/>
              </a:rPr>
              <a:t>6</a:t>
            </a:r>
            <a:r>
              <a:rPr lang="en-US" altLang="ja-JP" sz="2400" dirty="0">
                <a:latin typeface="HG創英角ｺﾞｼｯｸUB" panose="020B0909000000000000" pitchFamily="49" charset="-128"/>
                <a:ea typeface="HG創英角ｺﾞｼｯｸUB" panose="020B0909000000000000" pitchFamily="49" charset="-128"/>
              </a:rPr>
              <a:t>H</a:t>
            </a:r>
            <a:r>
              <a:rPr lang="en-US" altLang="ja-JP" sz="2400" baseline="-25000" dirty="0">
                <a:latin typeface="HG創英角ｺﾞｼｯｸUB" panose="020B0909000000000000" pitchFamily="49" charset="-128"/>
                <a:ea typeface="HG創英角ｺﾞｼｯｸUB" panose="020B0909000000000000" pitchFamily="49" charset="-128"/>
              </a:rPr>
              <a:t>12</a:t>
            </a:r>
            <a:r>
              <a:rPr lang="en-US" altLang="ja-JP" sz="2400" dirty="0">
                <a:latin typeface="HG創英角ｺﾞｼｯｸUB" panose="020B0909000000000000" pitchFamily="49" charset="-128"/>
                <a:ea typeface="HG創英角ｺﾞｼｯｸUB" panose="020B0909000000000000" pitchFamily="49" charset="-128"/>
              </a:rPr>
              <a:t>O</a:t>
            </a:r>
            <a:r>
              <a:rPr lang="en-US" altLang="ja-JP" sz="2400" baseline="-25000" dirty="0">
                <a:latin typeface="HG創英角ｺﾞｼｯｸUB" panose="020B0909000000000000" pitchFamily="49" charset="-128"/>
                <a:ea typeface="HG創英角ｺﾞｼｯｸUB" panose="020B0909000000000000" pitchFamily="49" charset="-128"/>
              </a:rPr>
              <a:t>6</a:t>
            </a:r>
            <a:r>
              <a:rPr kumimoji="1" lang="en-US" altLang="ja-JP" sz="2400" dirty="0">
                <a:latin typeface="HG創英角ｺﾞｼｯｸUB" panose="020B0909000000000000" pitchFamily="49" charset="-128"/>
                <a:ea typeface="HG創英角ｺﾞｼｯｸUB" panose="020B0909000000000000" pitchFamily="49" charset="-128"/>
              </a:rPr>
              <a:t>)</a:t>
            </a:r>
            <a:endParaRPr kumimoji="1" lang="ja-JP" altLang="en-US" sz="2400" dirty="0">
              <a:latin typeface="HG創英角ｺﾞｼｯｸUB" panose="020B0909000000000000" pitchFamily="49" charset="-128"/>
              <a:ea typeface="HG創英角ｺﾞｼｯｸUB" panose="020B0909000000000000" pitchFamily="49" charset="-128"/>
            </a:endParaRPr>
          </a:p>
        </p:txBody>
      </p:sp>
      <p:sp>
        <p:nvSpPr>
          <p:cNvPr id="46" name="スライド番号プレースホルダー 3">
            <a:extLst>
              <a:ext uri="{FF2B5EF4-FFF2-40B4-BE49-F238E27FC236}">
                <a16:creationId xmlns:a16="http://schemas.microsoft.com/office/drawing/2014/main" id="{E85D3C8B-F959-4728-9A33-692963330C3A}"/>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24</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47" name="テキスト ボックス 46">
            <a:extLst>
              <a:ext uri="{FF2B5EF4-FFF2-40B4-BE49-F238E27FC236}">
                <a16:creationId xmlns:a16="http://schemas.microsoft.com/office/drawing/2014/main" id="{2E00A208-2492-4879-8F6D-AF8E0FCF38A2}"/>
              </a:ext>
            </a:extLst>
          </p:cNvPr>
          <p:cNvSpPr txBox="1"/>
          <p:nvPr/>
        </p:nvSpPr>
        <p:spPr>
          <a:xfrm>
            <a:off x="4838501" y="2371417"/>
            <a:ext cx="4769416" cy="1569660"/>
          </a:xfrm>
          <a:prstGeom prst="rect">
            <a:avLst/>
          </a:prstGeom>
          <a:noFill/>
        </p:spPr>
        <p:txBody>
          <a:bodyPr wrap="square">
            <a:spAutoFit/>
          </a:bodyPr>
          <a:lstStyle/>
          <a:p>
            <a:pPr algn="l"/>
            <a:r>
              <a:rPr lang="ja-JP" altLang="en-US" sz="2400" dirty="0">
                <a:latin typeface="HG創英角ｺﾞｼｯｸUB" panose="020B0909000000000000" pitchFamily="49" charset="-128"/>
                <a:ea typeface="HG創英角ｺﾞｼｯｸUB" panose="020B0909000000000000" pitchFamily="49" charset="-128"/>
              </a:rPr>
              <a:t>臓器</a:t>
            </a:r>
            <a:endParaRPr lang="en-US" altLang="ja-JP" sz="2400" dirty="0">
              <a:latin typeface="HG創英角ｺﾞｼｯｸUB" panose="020B0909000000000000" pitchFamily="49" charset="-128"/>
              <a:ea typeface="HG創英角ｺﾞｼｯｸUB" panose="020B0909000000000000" pitchFamily="49" charset="-128"/>
            </a:endParaRPr>
          </a:p>
          <a:p>
            <a:pPr algn="l"/>
            <a:r>
              <a:rPr lang="ja-JP" altLang="en-US" sz="2400" dirty="0">
                <a:latin typeface="HG創英角ｺﾞｼｯｸUB" panose="020B0909000000000000" pitchFamily="49" charset="-128"/>
                <a:ea typeface="HG創英角ｺﾞｼｯｸUB" panose="020B0909000000000000" pitchFamily="49" charset="-128"/>
              </a:rPr>
              <a:t>（脳・心臓・腎臓・肝臓など）</a:t>
            </a:r>
            <a:endParaRPr lang="en-US" altLang="ja-JP" sz="2400" dirty="0">
              <a:latin typeface="HG創英角ｺﾞｼｯｸUB" panose="020B0909000000000000" pitchFamily="49" charset="-128"/>
              <a:ea typeface="HG創英角ｺﾞｼｯｸUB" panose="020B0909000000000000" pitchFamily="49" charset="-128"/>
            </a:endParaRPr>
          </a:p>
          <a:p>
            <a:pPr algn="l"/>
            <a:r>
              <a:rPr lang="ja-JP" altLang="en-US" sz="2400" dirty="0">
                <a:latin typeface="HG創英角ｺﾞｼｯｸUB" panose="020B0909000000000000" pitchFamily="49" charset="-128"/>
                <a:ea typeface="HG創英角ｺﾞｼｯｸUB" panose="020B0909000000000000" pitchFamily="49" charset="-128"/>
              </a:rPr>
              <a:t>　　　　　　⇣</a:t>
            </a:r>
            <a:endParaRPr lang="en-US" altLang="ja-JP" sz="2400" dirty="0">
              <a:latin typeface="HG創英角ｺﾞｼｯｸUB" panose="020B0909000000000000" pitchFamily="49" charset="-128"/>
              <a:ea typeface="HG創英角ｺﾞｼｯｸUB" panose="020B0909000000000000" pitchFamily="49" charset="-128"/>
            </a:endParaRPr>
          </a:p>
          <a:p>
            <a:pPr algn="l"/>
            <a:r>
              <a:rPr lang="ja-JP" altLang="en-US" sz="2400" dirty="0">
                <a:latin typeface="HG創英角ｺﾞｼｯｸUB" panose="020B0909000000000000" pitchFamily="49" charset="-128"/>
                <a:ea typeface="HG創英角ｺﾞｼｯｸUB" panose="020B0909000000000000" pitchFamily="49" charset="-128"/>
              </a:rPr>
              <a:t>臓器の集合体が人間</a:t>
            </a:r>
            <a:endParaRPr lang="en-US" altLang="ja-JP" sz="2400" dirty="0">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4175458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38148" y="1692083"/>
            <a:ext cx="8229600" cy="4525963"/>
          </a:xfrm>
        </p:spPr>
        <p:txBody>
          <a:bodyPr/>
          <a:lstStyle/>
          <a:p>
            <a:pPr marL="0" indent="0">
              <a:buNone/>
            </a:pPr>
            <a:r>
              <a:rPr lang="ja-JP" altLang="en-US" dirty="0">
                <a:latin typeface="HG創英角ｺﾞｼｯｸUB" panose="020B0909000000000000" pitchFamily="49" charset="-128"/>
                <a:ea typeface="HG創英角ｺﾞｼｯｸUB" panose="020B0909000000000000" pitchFamily="49" charset="-128"/>
              </a:rPr>
              <a:t>　</a:t>
            </a:r>
            <a:endParaRPr kumimoji="1" lang="ja-JP" altLang="en-US" dirty="0">
              <a:latin typeface="HG創英角ｺﾞｼｯｸUB" panose="020B0909000000000000" pitchFamily="49" charset="-128"/>
              <a:ea typeface="HG創英角ｺﾞｼｯｸUB" panose="020B0909000000000000" pitchFamily="49" charset="-128"/>
            </a:endParaRPr>
          </a:p>
        </p:txBody>
      </p:sp>
      <p:sp>
        <p:nvSpPr>
          <p:cNvPr id="16" name="タイトル 1"/>
          <p:cNvSpPr txBox="1">
            <a:spLocks/>
          </p:cNvSpPr>
          <p:nvPr/>
        </p:nvSpPr>
        <p:spPr>
          <a:xfrm>
            <a:off x="5197642" y="1958022"/>
            <a:ext cx="3680460" cy="4069999"/>
          </a:xfrm>
          <a:prstGeom prst="rect">
            <a:avLst/>
          </a:prstGeom>
        </p:spPr>
        <p:txBody>
          <a:bodyPr vert="horz" lIns="91440" tIns="45720" rIns="91440" bIns="45720" rtlCol="0" anchor="t">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800" dirty="0">
                <a:latin typeface="HG創英角ｺﾞｼｯｸUB" panose="020B0909000000000000" pitchFamily="49" charset="-128"/>
                <a:ea typeface="HG創英角ｺﾞｼｯｸUB" panose="020B0909000000000000" pitchFamily="49" charset="-128"/>
              </a:rPr>
              <a:t>　</a:t>
            </a:r>
          </a:p>
        </p:txBody>
      </p:sp>
      <p:sp>
        <p:nvSpPr>
          <p:cNvPr id="45" name="テキスト ボックス 44"/>
          <p:cNvSpPr txBox="1"/>
          <p:nvPr/>
        </p:nvSpPr>
        <p:spPr>
          <a:xfrm>
            <a:off x="122617" y="1759909"/>
            <a:ext cx="4689440" cy="1877437"/>
          </a:xfrm>
          <a:prstGeom prst="rect">
            <a:avLst/>
          </a:prstGeom>
          <a:noFill/>
          <a:ln w="28575">
            <a:solidFill>
              <a:schemeClr val="tx1"/>
            </a:solidFill>
          </a:ln>
        </p:spPr>
        <p:txBody>
          <a:bodyPr wrap="square" rtlCol="0">
            <a:spAutoFit/>
          </a:bodyPr>
          <a:lstStyle/>
          <a:p>
            <a:pPr algn="ctr"/>
            <a:r>
              <a:rPr lang="ja-JP" altLang="en-US" dirty="0">
                <a:latin typeface="HG創英角ｺﾞｼｯｸUB" panose="020B0909000000000000" pitchFamily="49" charset="-128"/>
                <a:ea typeface="HG創英角ｺﾞｼｯｸUB" panose="020B0909000000000000" pitchFamily="49" charset="-128"/>
              </a:rPr>
              <a:t>細胞が生きていくためのエネルギー</a:t>
            </a:r>
            <a:endParaRPr lang="en-US" altLang="ja-JP" dirty="0">
              <a:latin typeface="HG創英角ｺﾞｼｯｸUB" panose="020B0909000000000000" pitchFamily="49" charset="-128"/>
              <a:ea typeface="HG創英角ｺﾞｼｯｸUB" panose="020B0909000000000000" pitchFamily="49" charset="-128"/>
            </a:endParaRPr>
          </a:p>
          <a:p>
            <a:pPr algn="ctr"/>
            <a:r>
              <a:rPr kumimoji="1" lang="en-US" altLang="ja-JP" sz="2800" dirty="0">
                <a:solidFill>
                  <a:srgbClr val="FF0000"/>
                </a:solidFill>
                <a:latin typeface="HG創英角ｺﾞｼｯｸUB" panose="020B0909000000000000" pitchFamily="49" charset="-128"/>
                <a:ea typeface="HG創英角ｺﾞｼｯｸUB" panose="020B0909000000000000" pitchFamily="49" charset="-128"/>
              </a:rPr>
              <a:t>ATP</a:t>
            </a:r>
            <a:r>
              <a:rPr kumimoji="1" lang="ja-JP" altLang="en-US" sz="2800" dirty="0">
                <a:solidFill>
                  <a:srgbClr val="FF0000"/>
                </a:solidFill>
                <a:latin typeface="HG創英角ｺﾞｼｯｸUB" panose="020B0909000000000000" pitchFamily="49" charset="-128"/>
                <a:ea typeface="HG創英角ｺﾞｼｯｸUB" panose="020B0909000000000000" pitchFamily="49" charset="-128"/>
              </a:rPr>
              <a:t>（アデノシン３リン酸）</a:t>
            </a:r>
            <a:endParaRPr kumimoji="1" lang="en-US" altLang="ja-JP" sz="2800" dirty="0">
              <a:solidFill>
                <a:srgbClr val="FF0000"/>
              </a:solidFill>
              <a:latin typeface="HG創英角ｺﾞｼｯｸUB" panose="020B0909000000000000" pitchFamily="49" charset="-128"/>
              <a:ea typeface="HG創英角ｺﾞｼｯｸUB" panose="020B0909000000000000" pitchFamily="49" charset="-128"/>
            </a:endParaRPr>
          </a:p>
          <a:p>
            <a:pPr algn="ctr"/>
            <a:r>
              <a:rPr lang="ja-JP" altLang="en-US" sz="2800" dirty="0">
                <a:latin typeface="HG創英角ｺﾞｼｯｸUB" panose="020B0909000000000000" pitchFamily="49" charset="-128"/>
                <a:ea typeface="HG創英角ｺﾞｼｯｸUB" panose="020B0909000000000000" pitchFamily="49" charset="-128"/>
              </a:rPr>
              <a:t>⇣</a:t>
            </a:r>
            <a:endParaRPr lang="en-US" altLang="ja-JP" sz="2800" dirty="0">
              <a:latin typeface="HG創英角ｺﾞｼｯｸUB" panose="020B0909000000000000" pitchFamily="49" charset="-128"/>
              <a:ea typeface="HG創英角ｺﾞｼｯｸUB" panose="020B0909000000000000" pitchFamily="49" charset="-128"/>
            </a:endParaRPr>
          </a:p>
          <a:p>
            <a:pPr algn="ctr"/>
            <a:r>
              <a:rPr kumimoji="1" lang="en-US" altLang="ja-JP" dirty="0">
                <a:latin typeface="HG創英角ｺﾞｼｯｸUB" panose="020B0909000000000000" pitchFamily="49" charset="-128"/>
                <a:ea typeface="HG創英角ｺﾞｼｯｸUB" panose="020B0909000000000000" pitchFamily="49" charset="-128"/>
              </a:rPr>
              <a:t>ATP</a:t>
            </a:r>
            <a:r>
              <a:rPr kumimoji="1" lang="ja-JP" altLang="en-US" dirty="0">
                <a:latin typeface="HG創英角ｺﾞｼｯｸUB" panose="020B0909000000000000" pitchFamily="49" charset="-128"/>
                <a:ea typeface="HG創英角ｺﾞｼｯｸUB" panose="020B0909000000000000" pitchFamily="49" charset="-128"/>
              </a:rPr>
              <a:t>を産生するエネルギー源</a:t>
            </a:r>
            <a:endParaRPr kumimoji="1" lang="en-US" altLang="ja-JP" dirty="0">
              <a:latin typeface="HG創英角ｺﾞｼｯｸUB" panose="020B0909000000000000" pitchFamily="49" charset="-128"/>
              <a:ea typeface="HG創英角ｺﾞｼｯｸUB" panose="020B0909000000000000" pitchFamily="49" charset="-128"/>
            </a:endParaRPr>
          </a:p>
          <a:p>
            <a:pPr algn="ctr"/>
            <a:r>
              <a:rPr kumimoji="1" lang="ja-JP" altLang="en-US" sz="2400" dirty="0">
                <a:latin typeface="HG創英角ｺﾞｼｯｸUB" panose="020B0909000000000000" pitchFamily="49" charset="-128"/>
                <a:ea typeface="HG創英角ｺﾞｼｯｸUB" panose="020B0909000000000000" pitchFamily="49" charset="-128"/>
              </a:rPr>
              <a:t>グルコース（糖：</a:t>
            </a:r>
            <a:r>
              <a:rPr lang="en-US" altLang="ja-JP" sz="2400" dirty="0">
                <a:latin typeface="HG創英角ｺﾞｼｯｸUB" panose="020B0909000000000000" pitchFamily="49" charset="-128"/>
                <a:ea typeface="HG創英角ｺﾞｼｯｸUB" panose="020B0909000000000000" pitchFamily="49" charset="-128"/>
              </a:rPr>
              <a:t>C</a:t>
            </a:r>
            <a:r>
              <a:rPr lang="en-US" altLang="ja-JP" sz="2400" baseline="-25000" dirty="0">
                <a:latin typeface="HG創英角ｺﾞｼｯｸUB" panose="020B0909000000000000" pitchFamily="49" charset="-128"/>
                <a:ea typeface="HG創英角ｺﾞｼｯｸUB" panose="020B0909000000000000" pitchFamily="49" charset="-128"/>
              </a:rPr>
              <a:t>6</a:t>
            </a:r>
            <a:r>
              <a:rPr lang="en-US" altLang="ja-JP" sz="2400" dirty="0">
                <a:latin typeface="HG創英角ｺﾞｼｯｸUB" panose="020B0909000000000000" pitchFamily="49" charset="-128"/>
                <a:ea typeface="HG創英角ｺﾞｼｯｸUB" panose="020B0909000000000000" pitchFamily="49" charset="-128"/>
              </a:rPr>
              <a:t>H</a:t>
            </a:r>
            <a:r>
              <a:rPr lang="en-US" altLang="ja-JP" sz="2400" baseline="-25000" dirty="0">
                <a:latin typeface="HG創英角ｺﾞｼｯｸUB" panose="020B0909000000000000" pitchFamily="49" charset="-128"/>
                <a:ea typeface="HG創英角ｺﾞｼｯｸUB" panose="020B0909000000000000" pitchFamily="49" charset="-128"/>
              </a:rPr>
              <a:t>12</a:t>
            </a:r>
            <a:r>
              <a:rPr lang="en-US" altLang="ja-JP" sz="2400" dirty="0">
                <a:latin typeface="HG創英角ｺﾞｼｯｸUB" panose="020B0909000000000000" pitchFamily="49" charset="-128"/>
                <a:ea typeface="HG創英角ｺﾞｼｯｸUB" panose="020B0909000000000000" pitchFamily="49" charset="-128"/>
              </a:rPr>
              <a:t>O</a:t>
            </a:r>
            <a:r>
              <a:rPr lang="en-US" altLang="ja-JP" sz="2400" baseline="-25000" dirty="0">
                <a:latin typeface="HG創英角ｺﾞｼｯｸUB" panose="020B0909000000000000" pitchFamily="49" charset="-128"/>
                <a:ea typeface="HG創英角ｺﾞｼｯｸUB" panose="020B0909000000000000" pitchFamily="49" charset="-128"/>
              </a:rPr>
              <a:t>6</a:t>
            </a:r>
            <a:r>
              <a:rPr lang="en-US" altLang="ja-JP" sz="2400" dirty="0">
                <a:latin typeface="HG創英角ｺﾞｼｯｸUB" panose="020B0909000000000000" pitchFamily="49" charset="-128"/>
                <a:ea typeface="HG創英角ｺﾞｼｯｸUB" panose="020B0909000000000000" pitchFamily="49" charset="-128"/>
              </a:rPr>
              <a:t>)</a:t>
            </a:r>
            <a:endParaRPr kumimoji="1" lang="ja-JP" altLang="en-US" sz="2400" dirty="0">
              <a:latin typeface="HG創英角ｺﾞｼｯｸUB" panose="020B0909000000000000" pitchFamily="49" charset="-128"/>
              <a:ea typeface="HG創英角ｺﾞｼｯｸUB" panose="020B0909000000000000" pitchFamily="49" charset="-128"/>
            </a:endParaRPr>
          </a:p>
        </p:txBody>
      </p:sp>
      <p:sp>
        <p:nvSpPr>
          <p:cNvPr id="46" name="タイトル 1"/>
          <p:cNvSpPr txBox="1">
            <a:spLocks/>
          </p:cNvSpPr>
          <p:nvPr/>
        </p:nvSpPr>
        <p:spPr>
          <a:xfrm>
            <a:off x="4831181" y="1759909"/>
            <a:ext cx="4152098" cy="4544762"/>
          </a:xfrm>
          <a:prstGeom prst="rect">
            <a:avLst/>
          </a:prstGeom>
        </p:spPr>
        <p:txBody>
          <a:bodyPr vert="horz" lIns="91440" tIns="45720" rIns="91440" bIns="45720" rtlCol="0" anchor="t">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800" dirty="0">
                <a:latin typeface="HG創英角ｺﾞｼｯｸUB" panose="020B0909000000000000" pitchFamily="49" charset="-128"/>
                <a:ea typeface="HG創英角ｺﾞｼｯｸUB" panose="020B0909000000000000" pitchFamily="49" charset="-128"/>
              </a:rPr>
              <a:t>グルコースから</a:t>
            </a:r>
            <a:r>
              <a:rPr lang="en-US" altLang="ja-JP" sz="1800" dirty="0">
                <a:latin typeface="HG創英角ｺﾞｼｯｸUB" panose="020B0909000000000000" pitchFamily="49" charset="-128"/>
                <a:ea typeface="HG創英角ｺﾞｼｯｸUB" panose="020B0909000000000000" pitchFamily="49" charset="-128"/>
              </a:rPr>
              <a:t>ATP</a:t>
            </a:r>
            <a:r>
              <a:rPr lang="ja-JP" altLang="en-US" sz="1800" dirty="0">
                <a:latin typeface="HG創英角ｺﾞｼｯｸUB" panose="020B0909000000000000" pitchFamily="49" charset="-128"/>
                <a:ea typeface="HG創英角ｺﾞｼｯｸUB" panose="020B0909000000000000" pitchFamily="49" charset="-128"/>
              </a:rPr>
              <a:t>を産生する時に、</a:t>
            </a:r>
            <a:endParaRPr lang="en-US" altLang="ja-JP" sz="1800" dirty="0">
              <a:latin typeface="HG創英角ｺﾞｼｯｸUB" panose="020B0909000000000000" pitchFamily="49" charset="-128"/>
              <a:ea typeface="HG創英角ｺﾞｼｯｸUB" panose="020B0909000000000000" pitchFamily="49" charset="-128"/>
            </a:endParaRPr>
          </a:p>
          <a:p>
            <a:pPr algn="l"/>
            <a:r>
              <a:rPr lang="ja-JP" altLang="en-US" sz="3200" dirty="0">
                <a:solidFill>
                  <a:srgbClr val="FF0000"/>
                </a:solidFill>
                <a:latin typeface="HG創英角ｺﾞｼｯｸUB" panose="020B0909000000000000" pitchFamily="49" charset="-128"/>
                <a:ea typeface="HG創英角ｺﾞｼｯｸUB" panose="020B0909000000000000" pitchFamily="49" charset="-128"/>
              </a:rPr>
              <a:t>酸素</a:t>
            </a:r>
            <a:r>
              <a:rPr lang="ja-JP" altLang="en-US" sz="1800" dirty="0">
                <a:latin typeface="HG創英角ｺﾞｼｯｸUB" panose="020B0909000000000000" pitchFamily="49" charset="-128"/>
                <a:ea typeface="HG創英角ｺﾞｼｯｸUB" panose="020B0909000000000000" pitchFamily="49" charset="-128"/>
              </a:rPr>
              <a:t>が必要となる。</a:t>
            </a:r>
            <a:endParaRPr lang="en-US" altLang="ja-JP" sz="1800" dirty="0">
              <a:latin typeface="HG創英角ｺﾞｼｯｸUB" panose="020B0909000000000000" pitchFamily="49" charset="-128"/>
              <a:ea typeface="HG創英角ｺﾞｼｯｸUB" panose="020B0909000000000000" pitchFamily="49" charset="-128"/>
            </a:endParaRPr>
          </a:p>
          <a:p>
            <a:pPr algn="l"/>
            <a:r>
              <a:rPr lang="ja-JP" altLang="en-US" sz="3200" dirty="0">
                <a:latin typeface="HG創英角ｺﾞｼｯｸUB" panose="020B0909000000000000" pitchFamily="49" charset="-128"/>
                <a:ea typeface="HG創英角ｺﾞｼｯｸUB" panose="020B0909000000000000" pitchFamily="49" charset="-128"/>
              </a:rPr>
              <a:t>　                 ⇣</a:t>
            </a:r>
            <a:r>
              <a:rPr lang="en-US" altLang="ja-JP" sz="2000" dirty="0">
                <a:latin typeface="HG創英角ｺﾞｼｯｸUB" panose="020B0909000000000000" pitchFamily="49" charset="-128"/>
                <a:ea typeface="HG創英角ｺﾞｼｯｸUB" panose="020B0909000000000000" pitchFamily="49" charset="-128"/>
              </a:rPr>
              <a:t>ATP</a:t>
            </a:r>
            <a:r>
              <a:rPr lang="ja-JP" altLang="en-US" sz="2000" dirty="0">
                <a:latin typeface="HG創英角ｺﾞｼｯｸUB" panose="020B0909000000000000" pitchFamily="49" charset="-128"/>
                <a:ea typeface="HG創英角ｺﾞｼｯｸUB" panose="020B0909000000000000" pitchFamily="49" charset="-128"/>
              </a:rPr>
              <a:t>が産生する時</a:t>
            </a:r>
            <a:endParaRPr lang="en-US" altLang="ja-JP" sz="2000" dirty="0">
              <a:latin typeface="HG創英角ｺﾞｼｯｸUB" panose="020B0909000000000000" pitchFamily="49" charset="-128"/>
              <a:ea typeface="HG創英角ｺﾞｼｯｸUB" panose="020B0909000000000000" pitchFamily="49" charset="-128"/>
            </a:endParaRPr>
          </a:p>
          <a:p>
            <a:pPr algn="l"/>
            <a:r>
              <a:rPr lang="ja-JP" altLang="en-US" sz="2000" dirty="0">
                <a:latin typeface="HG創英角ｺﾞｼｯｸUB" panose="020B0909000000000000" pitchFamily="49" charset="-128"/>
                <a:ea typeface="HG創英角ｺﾞｼｯｸUB" panose="020B0909000000000000" pitchFamily="49" charset="-128"/>
              </a:rPr>
              <a:t>　　                          </a:t>
            </a:r>
            <a:r>
              <a:rPr lang="ja-JP" altLang="en-US" sz="3200" dirty="0">
                <a:latin typeface="HG創英角ｺﾞｼｯｸUB" panose="020B0909000000000000" pitchFamily="49" charset="-128"/>
                <a:ea typeface="HG創英角ｺﾞｼｯｸUB" panose="020B0909000000000000" pitchFamily="49" charset="-128"/>
              </a:rPr>
              <a:t>⇣</a:t>
            </a:r>
            <a:r>
              <a:rPr lang="ja-JP" altLang="en-US" sz="2000" dirty="0">
                <a:latin typeface="HG創英角ｺﾞｼｯｸUB" panose="020B0909000000000000" pitchFamily="49" charset="-128"/>
                <a:ea typeface="HG創英角ｺﾞｼｯｸUB" panose="020B0909000000000000" pitchFamily="49" charset="-128"/>
              </a:rPr>
              <a:t>産業廃棄物</a:t>
            </a:r>
            <a:endParaRPr lang="en-US" altLang="ja-JP" sz="2000" dirty="0">
              <a:latin typeface="HG創英角ｺﾞｼｯｸUB" panose="020B0909000000000000" pitchFamily="49" charset="-128"/>
              <a:ea typeface="HG創英角ｺﾞｼｯｸUB" panose="020B0909000000000000" pitchFamily="49" charset="-128"/>
            </a:endParaRPr>
          </a:p>
          <a:p>
            <a:pPr algn="l"/>
            <a:endParaRPr lang="en-US" altLang="ja-JP" sz="2000" dirty="0">
              <a:latin typeface="HG創英角ｺﾞｼｯｸUB" panose="020B0909000000000000" pitchFamily="49" charset="-128"/>
              <a:ea typeface="HG創英角ｺﾞｼｯｸUB" panose="020B0909000000000000" pitchFamily="49" charset="-128"/>
            </a:endParaRPr>
          </a:p>
          <a:p>
            <a:pPr algn="l"/>
            <a:endParaRPr lang="en-US" altLang="ja-JP" sz="2000" dirty="0">
              <a:latin typeface="HG創英角ｺﾞｼｯｸUB" panose="020B0909000000000000" pitchFamily="49" charset="-128"/>
              <a:ea typeface="HG創英角ｺﾞｼｯｸUB" panose="020B0909000000000000" pitchFamily="49" charset="-128"/>
            </a:endParaRPr>
          </a:p>
          <a:p>
            <a:pPr algn="l"/>
            <a:endParaRPr lang="en-US" altLang="ja-JP" sz="3200" dirty="0">
              <a:latin typeface="HG創英角ｺﾞｼｯｸUB" panose="020B0909000000000000" pitchFamily="49" charset="-128"/>
              <a:ea typeface="HG創英角ｺﾞｼｯｸUB" panose="020B0909000000000000" pitchFamily="49" charset="-128"/>
            </a:endParaRPr>
          </a:p>
          <a:p>
            <a:pPr algn="l"/>
            <a:endParaRPr lang="en-US" altLang="ja-JP" sz="1800" dirty="0">
              <a:latin typeface="HG創英角ｺﾞｼｯｸUB" panose="020B0909000000000000" pitchFamily="49" charset="-128"/>
              <a:ea typeface="HG創英角ｺﾞｼｯｸUB" panose="020B0909000000000000" pitchFamily="49" charset="-128"/>
            </a:endParaRPr>
          </a:p>
        </p:txBody>
      </p:sp>
      <p:sp>
        <p:nvSpPr>
          <p:cNvPr id="4" name="円/楕円 3"/>
          <p:cNvSpPr/>
          <p:nvPr/>
        </p:nvSpPr>
        <p:spPr>
          <a:xfrm>
            <a:off x="6527733" y="3993021"/>
            <a:ext cx="1020278" cy="91540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ja-JP" sz="2800" dirty="0">
                <a:latin typeface="HG創英角ｺﾞｼｯｸUB" panose="020B0909000000000000" pitchFamily="49" charset="-128"/>
                <a:ea typeface="HG創英角ｺﾞｼｯｸUB" panose="020B0909000000000000" pitchFamily="49" charset="-128"/>
              </a:rPr>
              <a:t>CO</a:t>
            </a:r>
            <a:r>
              <a:rPr kumimoji="1" lang="en-US" altLang="ja-JP" sz="1600" dirty="0">
                <a:latin typeface="HG創英角ｺﾞｼｯｸUB" panose="020B0909000000000000" pitchFamily="49" charset="-128"/>
                <a:ea typeface="HG創英角ｺﾞｼｯｸUB" panose="020B0909000000000000" pitchFamily="49" charset="-128"/>
              </a:rPr>
              <a:t>2</a:t>
            </a:r>
            <a:endParaRPr kumimoji="1" lang="ja-JP" altLang="en-US" sz="1600" dirty="0">
              <a:latin typeface="HG創英角ｺﾞｼｯｸUB" panose="020B0909000000000000" pitchFamily="49" charset="-128"/>
              <a:ea typeface="HG創英角ｺﾞｼｯｸUB" panose="020B0909000000000000" pitchFamily="49" charset="-128"/>
            </a:endParaRPr>
          </a:p>
        </p:txBody>
      </p:sp>
      <p:sp>
        <p:nvSpPr>
          <p:cNvPr id="47" name="円/楕円 46"/>
          <p:cNvSpPr/>
          <p:nvPr/>
        </p:nvSpPr>
        <p:spPr>
          <a:xfrm>
            <a:off x="7897802" y="3993021"/>
            <a:ext cx="1020278" cy="91540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latin typeface="HG創英角ｺﾞｼｯｸUB" panose="020B0909000000000000" pitchFamily="49" charset="-128"/>
                <a:ea typeface="HG創英角ｺﾞｼｯｸUB" panose="020B0909000000000000" pitchFamily="49" charset="-128"/>
              </a:rPr>
              <a:t>水</a:t>
            </a:r>
          </a:p>
        </p:txBody>
      </p:sp>
      <p:sp>
        <p:nvSpPr>
          <p:cNvPr id="17" name="タイトル 1">
            <a:extLst>
              <a:ext uri="{FF2B5EF4-FFF2-40B4-BE49-F238E27FC236}">
                <a16:creationId xmlns:a16="http://schemas.microsoft.com/office/drawing/2014/main" id="{CADD1918-5773-4FBC-9AEE-1A2B9CB0A5B9}"/>
              </a:ext>
            </a:extLst>
          </p:cNvPr>
          <p:cNvSpPr>
            <a:spLocks noGrp="1"/>
          </p:cNvSpPr>
          <p:nvPr>
            <p:ph type="title"/>
          </p:nvPr>
        </p:nvSpPr>
        <p:spPr>
          <a:xfrm>
            <a:off x="1556893" y="-9773"/>
            <a:ext cx="5710335" cy="556017"/>
          </a:xfrm>
        </p:spPr>
        <p:txBody>
          <a:bodyPr>
            <a:noAutofit/>
          </a:bodyPr>
          <a:lstStyle/>
          <a:p>
            <a:r>
              <a:rPr kumimoji="1" lang="ja-JP" altLang="en-US" sz="3200" dirty="0">
                <a:latin typeface="HG創英角ｺﾞｼｯｸUB" panose="020B0909000000000000" pitchFamily="49" charset="-128"/>
                <a:ea typeface="HG創英角ｺﾞｼｯｸUB" panose="020B0909000000000000" pitchFamily="49" charset="-128"/>
              </a:rPr>
              <a:t>　</a:t>
            </a:r>
            <a:r>
              <a:rPr lang="ja-JP" altLang="en-US" sz="3200" dirty="0">
                <a:latin typeface="HG創英角ｺﾞｼｯｸUB" panose="020B0909000000000000" pitchFamily="49" charset="-128"/>
                <a:ea typeface="HG創英角ｺﾞｼｯｸUB" panose="020B0909000000000000" pitchFamily="49" charset="-128"/>
              </a:rPr>
              <a:t>細胞が生きるために</a:t>
            </a:r>
            <a:endParaRPr kumimoji="1" lang="ja-JP" altLang="en-US" sz="3200" dirty="0">
              <a:latin typeface="HG創英角ｺﾞｼｯｸUB" panose="020B0909000000000000" pitchFamily="49" charset="-128"/>
              <a:ea typeface="HG創英角ｺﾞｼｯｸUB" panose="020B0909000000000000" pitchFamily="49" charset="-128"/>
            </a:endParaRPr>
          </a:p>
        </p:txBody>
      </p:sp>
      <p:sp>
        <p:nvSpPr>
          <p:cNvPr id="10" name="スライド番号プレースホルダー 3">
            <a:extLst>
              <a:ext uri="{FF2B5EF4-FFF2-40B4-BE49-F238E27FC236}">
                <a16:creationId xmlns:a16="http://schemas.microsoft.com/office/drawing/2014/main" id="{0A9D4F72-23AA-45A0-8AC8-57AF70E548D8}"/>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25</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12" name="テキスト ボックス 11">
            <a:extLst>
              <a:ext uri="{FF2B5EF4-FFF2-40B4-BE49-F238E27FC236}">
                <a16:creationId xmlns:a16="http://schemas.microsoft.com/office/drawing/2014/main" id="{B8553299-3240-4C67-A926-DCC6AB823C1F}"/>
              </a:ext>
            </a:extLst>
          </p:cNvPr>
          <p:cNvSpPr txBox="1"/>
          <p:nvPr/>
        </p:nvSpPr>
        <p:spPr>
          <a:xfrm>
            <a:off x="14717" y="5184799"/>
            <a:ext cx="9076462" cy="1200329"/>
          </a:xfrm>
          <a:prstGeom prst="rect">
            <a:avLst/>
          </a:prstGeom>
          <a:noFill/>
        </p:spPr>
        <p:txBody>
          <a:bodyPr wrap="square">
            <a:spAutoFit/>
          </a:bodyPr>
          <a:lstStyle/>
          <a:p>
            <a:r>
              <a:rPr lang="ja-JP" altLang="en-US" sz="2400" dirty="0">
                <a:latin typeface="HG創英角ｺﾞｼｯｸUB" panose="020B0909000000000000" pitchFamily="49" charset="-128"/>
                <a:ea typeface="HG創英角ｺﾞｼｯｸUB" panose="020B0909000000000000" pitchFamily="49" charset="-128"/>
              </a:rPr>
              <a:t>人間が空気中の酸素を吸って、二酸化炭素を吐き出す「</a:t>
            </a:r>
            <a:r>
              <a:rPr lang="ja-JP" altLang="en-US" sz="2400" dirty="0">
                <a:solidFill>
                  <a:srgbClr val="FF0000"/>
                </a:solidFill>
                <a:latin typeface="HG創英角ｺﾞｼｯｸUB" panose="020B0909000000000000" pitchFamily="49" charset="-128"/>
                <a:ea typeface="HG創英角ｺﾞｼｯｸUB" panose="020B0909000000000000" pitchFamily="49" charset="-128"/>
              </a:rPr>
              <a:t>呼吸</a:t>
            </a:r>
            <a:r>
              <a:rPr lang="ja-JP" altLang="en-US" sz="2400" dirty="0">
                <a:latin typeface="HG創英角ｺﾞｼｯｸUB" panose="020B0909000000000000" pitchFamily="49" charset="-128"/>
                <a:ea typeface="HG創英角ｺﾞｼｯｸUB" panose="020B0909000000000000" pitchFamily="49" charset="-128"/>
              </a:rPr>
              <a:t>」は、</a:t>
            </a:r>
            <a:endParaRPr lang="en-US" altLang="ja-JP" sz="2400" dirty="0">
              <a:latin typeface="HG創英角ｺﾞｼｯｸUB" panose="020B0909000000000000" pitchFamily="49" charset="-128"/>
              <a:ea typeface="HG創英角ｺﾞｼｯｸUB" panose="020B0909000000000000" pitchFamily="49" charset="-128"/>
            </a:endParaRPr>
          </a:p>
          <a:p>
            <a:r>
              <a:rPr lang="en-US" altLang="ja-JP" sz="2400" dirty="0">
                <a:latin typeface="HG創英角ｺﾞｼｯｸUB" panose="020B0909000000000000" pitchFamily="49" charset="-128"/>
                <a:ea typeface="HG創英角ｺﾞｼｯｸUB" panose="020B0909000000000000" pitchFamily="49" charset="-128"/>
              </a:rPr>
              <a:t>ATP</a:t>
            </a:r>
            <a:r>
              <a:rPr lang="ja-JP" altLang="en-US" sz="2400" dirty="0">
                <a:latin typeface="HG創英角ｺﾞｼｯｸUB" panose="020B0909000000000000" pitchFamily="49" charset="-128"/>
                <a:ea typeface="HG創英角ｺﾞｼｯｸUB" panose="020B0909000000000000" pitchFamily="49" charset="-128"/>
              </a:rPr>
              <a:t>を作るために必要な酸素を取り込み、その際にできた二酸化炭素を捨てるという、いわば細胞レベルでの「</a:t>
            </a:r>
            <a:r>
              <a:rPr lang="ja-JP" altLang="en-US" sz="2400" dirty="0">
                <a:solidFill>
                  <a:srgbClr val="FF0000"/>
                </a:solidFill>
                <a:latin typeface="HG創英角ｺﾞｼｯｸUB" panose="020B0909000000000000" pitchFamily="49" charset="-128"/>
                <a:ea typeface="HG創英角ｺﾞｼｯｸUB" panose="020B0909000000000000" pitchFamily="49" charset="-128"/>
              </a:rPr>
              <a:t>呼吸</a:t>
            </a:r>
            <a:r>
              <a:rPr lang="ja-JP" altLang="en-US" sz="2400" dirty="0">
                <a:latin typeface="HG創英角ｺﾞｼｯｸUB" panose="020B0909000000000000" pitchFamily="49" charset="-128"/>
                <a:ea typeface="HG創英角ｺﾞｼｯｸUB" panose="020B0909000000000000" pitchFamily="49" charset="-128"/>
              </a:rPr>
              <a:t>」。</a:t>
            </a:r>
          </a:p>
        </p:txBody>
      </p:sp>
    </p:spTree>
    <p:extLst>
      <p:ext uri="{BB962C8B-B14F-4D97-AF65-F5344CB8AC3E}">
        <p14:creationId xmlns:p14="http://schemas.microsoft.com/office/powerpoint/2010/main" val="2311755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
            <a:extLst>
              <a:ext uri="{FF2B5EF4-FFF2-40B4-BE49-F238E27FC236}">
                <a16:creationId xmlns:a16="http://schemas.microsoft.com/office/drawing/2014/main" id="{CADD1918-5773-4FBC-9AEE-1A2B9CB0A5B9}"/>
              </a:ext>
            </a:extLst>
          </p:cNvPr>
          <p:cNvSpPr>
            <a:spLocks noGrp="1"/>
          </p:cNvSpPr>
          <p:nvPr>
            <p:ph type="title"/>
          </p:nvPr>
        </p:nvSpPr>
        <p:spPr>
          <a:xfrm>
            <a:off x="1556893" y="-9773"/>
            <a:ext cx="5710335" cy="556017"/>
          </a:xfrm>
        </p:spPr>
        <p:txBody>
          <a:bodyPr>
            <a:noAutofit/>
          </a:bodyPr>
          <a:lstStyle/>
          <a:p>
            <a:r>
              <a:rPr kumimoji="1" lang="ja-JP" altLang="en-US" sz="3200" dirty="0">
                <a:latin typeface="HG創英角ｺﾞｼｯｸUB" panose="020B0909000000000000" pitchFamily="49" charset="-128"/>
                <a:ea typeface="HG創英角ｺﾞｼｯｸUB" panose="020B0909000000000000" pitchFamily="49" charset="-128"/>
              </a:rPr>
              <a:t>　血液の成分と役割</a:t>
            </a:r>
          </a:p>
        </p:txBody>
      </p:sp>
      <p:sp>
        <p:nvSpPr>
          <p:cNvPr id="4" name="スライド番号プレースホルダー 3">
            <a:extLst>
              <a:ext uri="{FF2B5EF4-FFF2-40B4-BE49-F238E27FC236}">
                <a16:creationId xmlns:a16="http://schemas.microsoft.com/office/drawing/2014/main" id="{FF9C2048-EBAE-44F7-A7F7-4932B945FF7C}"/>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26</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6" name="テキスト ボックス 5">
            <a:extLst>
              <a:ext uri="{FF2B5EF4-FFF2-40B4-BE49-F238E27FC236}">
                <a16:creationId xmlns:a16="http://schemas.microsoft.com/office/drawing/2014/main" id="{6FBA90EC-598A-4378-8375-E38B686ABAA6}"/>
              </a:ext>
            </a:extLst>
          </p:cNvPr>
          <p:cNvSpPr txBox="1"/>
          <p:nvPr/>
        </p:nvSpPr>
        <p:spPr>
          <a:xfrm>
            <a:off x="200320" y="914970"/>
            <a:ext cx="8743360" cy="5216813"/>
          </a:xfrm>
          <a:prstGeom prst="rect">
            <a:avLst/>
          </a:prstGeom>
          <a:noFill/>
        </p:spPr>
        <p:txBody>
          <a:bodyPr wrap="square">
            <a:spAutoFit/>
          </a:bodyPr>
          <a:lstStyle/>
          <a:p>
            <a:pPr>
              <a:spcBef>
                <a:spcPts val="600"/>
              </a:spcBef>
            </a:pPr>
            <a:r>
              <a:rPr lang="ja-JP" altLang="en-US" sz="2400" u="sng" dirty="0">
                <a:solidFill>
                  <a:srgbClr val="FF0000"/>
                </a:solidFill>
                <a:latin typeface="HG創英角ｺﾞｼｯｸUB" panose="020B0909000000000000" pitchFamily="49" charset="-128"/>
                <a:ea typeface="HG創英角ｺﾞｼｯｸUB" panose="020B0909000000000000" pitchFamily="49" charset="-128"/>
              </a:rPr>
              <a:t>血液の役割とは</a:t>
            </a:r>
            <a:endParaRPr lang="en-US" altLang="ja-JP" sz="2400" u="sng" dirty="0">
              <a:solidFill>
                <a:srgbClr val="FF0000"/>
              </a:solidFill>
              <a:latin typeface="HG創英角ｺﾞｼｯｸUB" panose="020B0909000000000000" pitchFamily="49" charset="-128"/>
              <a:ea typeface="HG創英角ｺﾞｼｯｸUB" panose="020B0909000000000000" pitchFamily="49" charset="-128"/>
            </a:endParaRPr>
          </a:p>
          <a:p>
            <a:pPr marL="342900" indent="-342900">
              <a:spcBef>
                <a:spcPts val="600"/>
              </a:spcBef>
              <a:buFont typeface="Arial" panose="020B0604020202020204" pitchFamily="34" charset="0"/>
              <a:buChar char="•"/>
            </a:pPr>
            <a:r>
              <a:rPr lang="ja-JP" altLang="en-US" sz="2400" dirty="0">
                <a:latin typeface="HG創英角ｺﾞｼｯｸUB" panose="020B0909000000000000" pitchFamily="49" charset="-128"/>
                <a:ea typeface="HG創英角ｺﾞｼｯｸUB" panose="020B0909000000000000" pitchFamily="49" charset="-128"/>
              </a:rPr>
              <a:t>成人の体には体重のほぼ</a:t>
            </a:r>
            <a:r>
              <a:rPr lang="en-US" altLang="ja-JP" sz="2400" dirty="0">
                <a:solidFill>
                  <a:srgbClr val="FF0000"/>
                </a:solidFill>
                <a:latin typeface="HG創英角ｺﾞｼｯｸUB" panose="020B0909000000000000" pitchFamily="49" charset="-128"/>
                <a:ea typeface="HG創英角ｺﾞｼｯｸUB" panose="020B0909000000000000" pitchFamily="49" charset="-128"/>
              </a:rPr>
              <a:t>8%</a:t>
            </a:r>
            <a:r>
              <a:rPr lang="ja-JP" altLang="en-US" sz="2400" dirty="0">
                <a:solidFill>
                  <a:srgbClr val="FF0000"/>
                </a:solidFill>
                <a:latin typeface="HG創英角ｺﾞｼｯｸUB" panose="020B0909000000000000" pitchFamily="49" charset="-128"/>
                <a:ea typeface="HG創英角ｺﾞｼｯｸUB" panose="020B0909000000000000" pitchFamily="49" charset="-128"/>
              </a:rPr>
              <a:t>の血液量</a:t>
            </a:r>
            <a:r>
              <a:rPr lang="ja-JP" altLang="en-US" sz="2400" dirty="0">
                <a:latin typeface="HG創英角ｺﾞｼｯｸUB" panose="020B0909000000000000" pitchFamily="49" charset="-128"/>
                <a:ea typeface="HG創英角ｺﾞｼｯｸUB" panose="020B0909000000000000" pitchFamily="49" charset="-128"/>
              </a:rPr>
              <a:t>がある。</a:t>
            </a:r>
            <a:endParaRPr lang="en-US" altLang="ja-JP" sz="2400" dirty="0">
              <a:latin typeface="HG創英角ｺﾞｼｯｸUB" panose="020B0909000000000000" pitchFamily="49" charset="-128"/>
              <a:ea typeface="HG創英角ｺﾞｼｯｸUB" panose="020B0909000000000000" pitchFamily="49" charset="-128"/>
            </a:endParaRPr>
          </a:p>
          <a:p>
            <a:pPr>
              <a:spcBef>
                <a:spcPts val="600"/>
              </a:spcBef>
            </a:pPr>
            <a:r>
              <a:rPr lang="en-US" altLang="ja-JP" sz="2400" dirty="0">
                <a:latin typeface="HG創英角ｺﾞｼｯｸUB" panose="020B0909000000000000" pitchFamily="49" charset="-128"/>
                <a:ea typeface="HG創英角ｺﾞｼｯｸUB" panose="020B0909000000000000" pitchFamily="49" charset="-128"/>
              </a:rPr>
              <a:t>	</a:t>
            </a:r>
            <a:r>
              <a:rPr lang="ja-JP" altLang="en-US" sz="2400" dirty="0">
                <a:latin typeface="HG創英角ｺﾞｼｯｸUB" panose="020B0909000000000000" pitchFamily="49" charset="-128"/>
                <a:ea typeface="HG創英角ｺﾞｼｯｸUB" panose="020B0909000000000000" pitchFamily="49" charset="-128"/>
              </a:rPr>
              <a:t>（例：体重</a:t>
            </a:r>
            <a:r>
              <a:rPr lang="en-US" altLang="ja-JP" sz="2400" dirty="0">
                <a:latin typeface="HG創英角ｺﾞｼｯｸUB" panose="020B0909000000000000" pitchFamily="49" charset="-128"/>
                <a:ea typeface="HG創英角ｺﾞｼｯｸUB" panose="020B0909000000000000" pitchFamily="49" charset="-128"/>
              </a:rPr>
              <a:t>70kg</a:t>
            </a:r>
            <a:r>
              <a:rPr lang="ja-JP" altLang="en-US" sz="2400" dirty="0">
                <a:latin typeface="HG創英角ｺﾞｼｯｸUB" panose="020B0909000000000000" pitchFamily="49" charset="-128"/>
                <a:ea typeface="HG創英角ｺﾞｼｯｸUB" panose="020B0909000000000000" pitchFamily="49" charset="-128"/>
              </a:rPr>
              <a:t>の成人の血液量は約</a:t>
            </a:r>
            <a:r>
              <a:rPr lang="en-US" altLang="ja-JP" sz="2400" dirty="0">
                <a:latin typeface="HG創英角ｺﾞｼｯｸUB" panose="020B0909000000000000" pitchFamily="49" charset="-128"/>
                <a:ea typeface="HG創英角ｺﾞｼｯｸUB" panose="020B0909000000000000" pitchFamily="49" charset="-128"/>
              </a:rPr>
              <a:t>5,600ml)</a:t>
            </a:r>
          </a:p>
          <a:p>
            <a:pPr marL="342900" indent="-342900">
              <a:spcBef>
                <a:spcPts val="600"/>
              </a:spcBef>
              <a:buFont typeface="Arial" panose="020B0604020202020204" pitchFamily="34" charset="0"/>
              <a:buChar char="•"/>
            </a:pPr>
            <a:r>
              <a:rPr lang="ja-JP" altLang="en-US" sz="2400" dirty="0">
                <a:latin typeface="HG創英角ｺﾞｼｯｸUB" panose="020B0909000000000000" pitchFamily="49" charset="-128"/>
                <a:ea typeface="HG創英角ｺﾞｼｯｸUB" panose="020B0909000000000000" pitchFamily="49" charset="-128"/>
              </a:rPr>
              <a:t>血液は、心臓の拍動によって動脈を通り、全身の細胞へ送り出され、静脈を通って心臓に戻る。</a:t>
            </a:r>
            <a:endParaRPr lang="en-US" altLang="ja-JP" sz="2400" dirty="0">
              <a:latin typeface="HG創英角ｺﾞｼｯｸUB" panose="020B0909000000000000" pitchFamily="49" charset="-128"/>
              <a:ea typeface="HG創英角ｺﾞｼｯｸUB" panose="020B0909000000000000" pitchFamily="49" charset="-128"/>
            </a:endParaRPr>
          </a:p>
          <a:p>
            <a:pPr marL="342900" indent="-342900">
              <a:spcBef>
                <a:spcPts val="600"/>
              </a:spcBef>
              <a:buFont typeface="Arial" panose="020B0604020202020204" pitchFamily="34" charset="0"/>
              <a:buChar char="•"/>
            </a:pPr>
            <a:r>
              <a:rPr lang="ja-JP" altLang="en-US" sz="2400" dirty="0">
                <a:latin typeface="HG創英角ｺﾞｼｯｸUB" panose="020B0909000000000000" pitchFamily="49" charset="-128"/>
                <a:ea typeface="HG創英角ｺﾞｼｯｸUB" panose="020B0909000000000000" pitchFamily="49" charset="-128"/>
              </a:rPr>
              <a:t>血液は、</a:t>
            </a:r>
            <a:r>
              <a:rPr lang="en-US" altLang="ja-JP" sz="2400" dirty="0">
                <a:latin typeface="HG創英角ｺﾞｼｯｸUB" panose="020B0909000000000000" pitchFamily="49" charset="-128"/>
                <a:ea typeface="HG創英角ｺﾞｼｯｸUB" panose="020B0909000000000000" pitchFamily="49" charset="-128"/>
              </a:rPr>
              <a:t>ATP</a:t>
            </a:r>
            <a:r>
              <a:rPr lang="ja-JP" altLang="en-US" sz="2400" dirty="0">
                <a:latin typeface="HG創英角ｺﾞｼｯｸUB" panose="020B0909000000000000" pitchFamily="49" charset="-128"/>
                <a:ea typeface="HG創英角ｺﾞｼｯｸUB" panose="020B0909000000000000" pitchFamily="49" charset="-128"/>
              </a:rPr>
              <a:t>を産生するのに必要な、</a:t>
            </a:r>
            <a:r>
              <a:rPr lang="ja-JP" altLang="en-US" sz="2400" dirty="0">
                <a:solidFill>
                  <a:srgbClr val="FF0000"/>
                </a:solidFill>
                <a:latin typeface="HG創英角ｺﾞｼｯｸUB" panose="020B0909000000000000" pitchFamily="49" charset="-128"/>
                <a:ea typeface="HG創英角ｺﾞｼｯｸUB" panose="020B0909000000000000" pitchFamily="49" charset="-128"/>
              </a:rPr>
              <a:t>酸素と栄養などを全身の細胞に運搬</a:t>
            </a:r>
            <a:r>
              <a:rPr lang="ja-JP" altLang="en-US" sz="2400" dirty="0">
                <a:latin typeface="HG創英角ｺﾞｼｯｸUB" panose="020B0909000000000000" pitchFamily="49" charset="-128"/>
                <a:ea typeface="HG創英角ｺﾞｼｯｸUB" panose="020B0909000000000000" pitchFamily="49" charset="-128"/>
              </a:rPr>
              <a:t>し、不要な二酸化炭素など回収する。</a:t>
            </a:r>
            <a:endParaRPr lang="en-US" altLang="ja-JP" sz="2400" dirty="0">
              <a:latin typeface="HG創英角ｺﾞｼｯｸUB" panose="020B0909000000000000" pitchFamily="49" charset="-128"/>
              <a:ea typeface="HG創英角ｺﾞｼｯｸUB" panose="020B0909000000000000" pitchFamily="49" charset="-128"/>
            </a:endParaRPr>
          </a:p>
          <a:p>
            <a:pPr marL="342900" indent="-342900">
              <a:spcBef>
                <a:spcPts val="600"/>
              </a:spcBef>
              <a:buFont typeface="Arial" panose="020B0604020202020204" pitchFamily="34" charset="0"/>
              <a:buChar char="•"/>
            </a:pPr>
            <a:endParaRPr lang="en-US" altLang="ja-JP" sz="2400" dirty="0">
              <a:latin typeface="HG創英角ｺﾞｼｯｸUB" panose="020B0909000000000000" pitchFamily="49" charset="-128"/>
              <a:ea typeface="HG創英角ｺﾞｼｯｸUB" panose="020B0909000000000000" pitchFamily="49" charset="-128"/>
            </a:endParaRPr>
          </a:p>
          <a:p>
            <a:pPr>
              <a:spcBef>
                <a:spcPts val="600"/>
              </a:spcBef>
            </a:pPr>
            <a:r>
              <a:rPr lang="ja-JP" altLang="en-US" sz="2400" u="sng" dirty="0">
                <a:solidFill>
                  <a:srgbClr val="FF0000"/>
                </a:solidFill>
                <a:latin typeface="HG創英角ｺﾞｼｯｸUB" panose="020B0909000000000000" pitchFamily="49" charset="-128"/>
                <a:ea typeface="HG創英角ｺﾞｼｯｸUB" panose="020B0909000000000000" pitchFamily="49" charset="-128"/>
              </a:rPr>
              <a:t>血液の成分とは</a:t>
            </a:r>
            <a:endParaRPr lang="en-US" altLang="ja-JP" sz="2400" dirty="0">
              <a:solidFill>
                <a:srgbClr val="FF0000"/>
              </a:solidFill>
              <a:latin typeface="HG創英角ｺﾞｼｯｸUB" panose="020B0909000000000000" pitchFamily="49" charset="-128"/>
              <a:ea typeface="HG創英角ｺﾞｼｯｸUB" panose="020B0909000000000000" pitchFamily="49" charset="-128"/>
            </a:endParaRPr>
          </a:p>
          <a:p>
            <a:pPr marL="342900" indent="-342900">
              <a:spcBef>
                <a:spcPts val="600"/>
              </a:spcBef>
              <a:buFont typeface="Arial" panose="020B0604020202020204" pitchFamily="34" charset="0"/>
              <a:buChar char="•"/>
            </a:pPr>
            <a:r>
              <a:rPr lang="ja-JP" altLang="en-US" sz="2400" dirty="0">
                <a:latin typeface="HG創英角ｺﾞｼｯｸUB" panose="020B0909000000000000" pitchFamily="49" charset="-128"/>
                <a:ea typeface="HG創英角ｺﾞｼｯｸUB" panose="020B0909000000000000" pitchFamily="49" charset="-128"/>
              </a:rPr>
              <a:t>血液は、</a:t>
            </a:r>
            <a:r>
              <a:rPr lang="en-US" altLang="ja-JP" sz="2400" dirty="0">
                <a:latin typeface="HG創英角ｺﾞｼｯｸUB" panose="020B0909000000000000" pitchFamily="49" charset="-128"/>
                <a:ea typeface="HG創英角ｺﾞｼｯｸUB" panose="020B0909000000000000" pitchFamily="49" charset="-128"/>
              </a:rPr>
              <a:t>2</a:t>
            </a:r>
            <a:r>
              <a:rPr lang="ja-JP" altLang="en-US" sz="2400" dirty="0">
                <a:latin typeface="HG創英角ｺﾞｼｯｸUB" panose="020B0909000000000000" pitchFamily="49" charset="-128"/>
                <a:ea typeface="HG創英角ｺﾞｼｯｸUB" panose="020B0909000000000000" pitchFamily="49" charset="-128"/>
              </a:rPr>
              <a:t>つの成分に分離可能</a:t>
            </a:r>
            <a:endParaRPr lang="en-US" altLang="ja-JP" sz="2400" dirty="0">
              <a:latin typeface="HG創英角ｺﾞｼｯｸUB" panose="020B0909000000000000" pitchFamily="49" charset="-128"/>
              <a:ea typeface="HG創英角ｺﾞｼｯｸUB" panose="020B0909000000000000" pitchFamily="49" charset="-128"/>
            </a:endParaRPr>
          </a:p>
          <a:p>
            <a:pPr marL="800100" lvl="1" indent="-342900">
              <a:spcBef>
                <a:spcPts val="600"/>
              </a:spcBef>
              <a:buFont typeface="Arial" panose="020B0604020202020204" pitchFamily="34" charset="0"/>
              <a:buChar char="•"/>
            </a:pPr>
            <a:r>
              <a:rPr lang="ja-JP" altLang="en-US" sz="2400" dirty="0">
                <a:latin typeface="HG創英角ｺﾞｼｯｸUB" panose="020B0909000000000000" pitchFamily="49" charset="-128"/>
                <a:ea typeface="HG創英角ｺﾞｼｯｸUB" panose="020B0909000000000000" pitchFamily="49" charset="-128"/>
              </a:rPr>
              <a:t>固形成分（</a:t>
            </a:r>
            <a:r>
              <a:rPr lang="en-US" altLang="ja-JP" sz="2400" dirty="0">
                <a:latin typeface="HG創英角ｺﾞｼｯｸUB" panose="020B0909000000000000" pitchFamily="49" charset="-128"/>
                <a:ea typeface="HG創英角ｺﾞｼｯｸUB" panose="020B0909000000000000" pitchFamily="49" charset="-128"/>
              </a:rPr>
              <a:t>45</a:t>
            </a:r>
            <a:r>
              <a:rPr lang="ja-JP" altLang="en-US" sz="2400" dirty="0">
                <a:latin typeface="HG創英角ｺﾞｼｯｸUB" panose="020B0909000000000000" pitchFamily="49" charset="-128"/>
                <a:ea typeface="HG創英角ｺﾞｼｯｸUB" panose="020B0909000000000000" pitchFamily="49" charset="-128"/>
              </a:rPr>
              <a:t>％）：赤血球、白血球、血小板など</a:t>
            </a:r>
            <a:endParaRPr lang="en-US" altLang="ja-JP" sz="2400" dirty="0">
              <a:latin typeface="HG創英角ｺﾞｼｯｸUB" panose="020B0909000000000000" pitchFamily="49" charset="-128"/>
              <a:ea typeface="HG創英角ｺﾞｼｯｸUB" panose="020B0909000000000000" pitchFamily="49" charset="-128"/>
            </a:endParaRPr>
          </a:p>
          <a:p>
            <a:pPr marL="800100" lvl="1" indent="-342900">
              <a:spcBef>
                <a:spcPts val="600"/>
              </a:spcBef>
              <a:buFont typeface="Arial" panose="020B0604020202020204" pitchFamily="34" charset="0"/>
              <a:buChar char="•"/>
            </a:pPr>
            <a:r>
              <a:rPr lang="ja-JP" altLang="en-US" sz="2400" dirty="0">
                <a:latin typeface="HG創英角ｺﾞｼｯｸUB" panose="020B0909000000000000" pitchFamily="49" charset="-128"/>
                <a:ea typeface="HG創英角ｺﾞｼｯｸUB" panose="020B0909000000000000" pitchFamily="49" charset="-128"/>
              </a:rPr>
              <a:t>液体成分（</a:t>
            </a:r>
            <a:r>
              <a:rPr lang="en-US" altLang="ja-JP" sz="2400" dirty="0">
                <a:latin typeface="HG創英角ｺﾞｼｯｸUB" panose="020B0909000000000000" pitchFamily="49" charset="-128"/>
                <a:ea typeface="HG創英角ｺﾞｼｯｸUB" panose="020B0909000000000000" pitchFamily="49" charset="-128"/>
              </a:rPr>
              <a:t>55</a:t>
            </a:r>
            <a:r>
              <a:rPr lang="ja-JP" altLang="en-US" sz="2400" dirty="0">
                <a:latin typeface="HG創英角ｺﾞｼｯｸUB" panose="020B0909000000000000" pitchFamily="49" charset="-128"/>
                <a:ea typeface="HG創英角ｺﾞｼｯｸUB" panose="020B0909000000000000" pitchFamily="49" charset="-128"/>
              </a:rPr>
              <a:t>％）：血漿</a:t>
            </a:r>
            <a:endParaRPr lang="en-US" altLang="ja-JP" sz="2400" dirty="0">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292433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F5E99FD-FC90-42AE-9A27-785F649FED9A}"/>
              </a:ext>
            </a:extLst>
          </p:cNvPr>
          <p:cNvPicPr>
            <a:picLocks noChangeAspect="1"/>
          </p:cNvPicPr>
          <p:nvPr/>
        </p:nvPicPr>
        <p:blipFill>
          <a:blip r:embed="rId2"/>
          <a:stretch>
            <a:fillRect/>
          </a:stretch>
        </p:blipFill>
        <p:spPr>
          <a:xfrm>
            <a:off x="999502" y="3299781"/>
            <a:ext cx="6789032" cy="3250939"/>
          </a:xfrm>
          <a:prstGeom prst="rect">
            <a:avLst/>
          </a:prstGeom>
        </p:spPr>
      </p:pic>
      <p:sp>
        <p:nvSpPr>
          <p:cNvPr id="6" name="スライド番号プレースホルダー 3">
            <a:extLst>
              <a:ext uri="{FF2B5EF4-FFF2-40B4-BE49-F238E27FC236}">
                <a16:creationId xmlns:a16="http://schemas.microsoft.com/office/drawing/2014/main" id="{D13A33C9-ED20-49FC-BF9A-CD2260FDDEF7}"/>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27</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8" name="タイトル 1">
            <a:extLst>
              <a:ext uri="{FF2B5EF4-FFF2-40B4-BE49-F238E27FC236}">
                <a16:creationId xmlns:a16="http://schemas.microsoft.com/office/drawing/2014/main" id="{11F15998-3F55-4553-84CB-FC784D785A84}"/>
              </a:ext>
            </a:extLst>
          </p:cNvPr>
          <p:cNvSpPr>
            <a:spLocks noGrp="1"/>
          </p:cNvSpPr>
          <p:nvPr>
            <p:ph type="title"/>
          </p:nvPr>
        </p:nvSpPr>
        <p:spPr>
          <a:xfrm>
            <a:off x="1614196" y="0"/>
            <a:ext cx="5736630" cy="537125"/>
          </a:xfrm>
        </p:spPr>
        <p:txBody>
          <a:bodyPr>
            <a:noAutofit/>
          </a:bodyPr>
          <a:lstStyle/>
          <a:p>
            <a:r>
              <a:rPr kumimoji="1" lang="ja-JP" altLang="en-US" sz="3200" dirty="0">
                <a:latin typeface="HG創英角ｺﾞｼｯｸUB" panose="020B0909000000000000" pitchFamily="49" charset="-128"/>
                <a:ea typeface="HG創英角ｺﾞｼｯｸUB" panose="020B0909000000000000" pitchFamily="49" charset="-128"/>
              </a:rPr>
              <a:t>呼吸</a:t>
            </a:r>
            <a:r>
              <a:rPr lang="ja-JP" altLang="en-US" sz="3200" dirty="0">
                <a:latin typeface="HG創英角ｺﾞｼｯｸUB" panose="020B0909000000000000" pitchFamily="49" charset="-128"/>
                <a:ea typeface="HG創英角ｺﾞｼｯｸUB" panose="020B0909000000000000" pitchFamily="49" charset="-128"/>
              </a:rPr>
              <a:t>の</a:t>
            </a:r>
            <a:r>
              <a:rPr kumimoji="1" lang="ja-JP" altLang="en-US" sz="3200" dirty="0">
                <a:latin typeface="HG創英角ｺﾞｼｯｸUB" panose="020B0909000000000000" pitchFamily="49" charset="-128"/>
                <a:ea typeface="HG創英角ｺﾞｼｯｸUB" panose="020B0909000000000000" pitchFamily="49" charset="-128"/>
              </a:rPr>
              <a:t>しくみ</a:t>
            </a:r>
          </a:p>
        </p:txBody>
      </p:sp>
      <p:sp>
        <p:nvSpPr>
          <p:cNvPr id="7" name="テキスト ボックス 6">
            <a:extLst>
              <a:ext uri="{FF2B5EF4-FFF2-40B4-BE49-F238E27FC236}">
                <a16:creationId xmlns:a16="http://schemas.microsoft.com/office/drawing/2014/main" id="{0217979B-325B-420B-9A45-56DE25AFDBEF}"/>
              </a:ext>
            </a:extLst>
          </p:cNvPr>
          <p:cNvSpPr txBox="1"/>
          <p:nvPr/>
        </p:nvSpPr>
        <p:spPr>
          <a:xfrm>
            <a:off x="65988" y="801026"/>
            <a:ext cx="8484123" cy="2175596"/>
          </a:xfrm>
          <a:prstGeom prst="rect">
            <a:avLst/>
          </a:prstGeom>
          <a:noFill/>
        </p:spPr>
        <p:txBody>
          <a:bodyPr wrap="square">
            <a:spAutoFit/>
          </a:bodyPr>
          <a:lstStyle/>
          <a:p>
            <a:pPr marL="0" indent="0">
              <a:buNone/>
            </a:pPr>
            <a:r>
              <a:rPr lang="ja-JP" altLang="en-US" sz="2400" u="sng" dirty="0">
                <a:solidFill>
                  <a:srgbClr val="FF0000"/>
                </a:solidFill>
                <a:latin typeface="HGS創英角ｺﾞｼｯｸUB" panose="020B0900000000000000" pitchFamily="50" charset="-128"/>
                <a:ea typeface="HGS創英角ｺﾞｼｯｸUB" panose="020B0900000000000000" pitchFamily="50" charset="-128"/>
              </a:rPr>
              <a:t>呼吸のしくみ</a:t>
            </a:r>
            <a:endParaRPr kumimoji="1" lang="en-US" altLang="ja-JP" sz="2400" dirty="0">
              <a:solidFill>
                <a:srgbClr val="FF0000"/>
              </a:solidFill>
              <a:latin typeface="HGS創英角ｺﾞｼｯｸUB" panose="020B0900000000000000" pitchFamily="50" charset="-128"/>
              <a:ea typeface="HGS創英角ｺﾞｼｯｸUB" panose="020B0900000000000000" pitchFamily="50" charset="-128"/>
            </a:endParaRPr>
          </a:p>
          <a:p>
            <a:pPr marL="342900" indent="-342900">
              <a:lnSpc>
                <a:spcPct val="120000"/>
              </a:lnSpc>
              <a:buFont typeface="Arial" panose="020B0604020202020204" pitchFamily="34" charset="0"/>
              <a:buChar char="•"/>
            </a:pPr>
            <a:r>
              <a:rPr kumimoji="1" lang="en-US" altLang="ja-JP" sz="2400" dirty="0">
                <a:latin typeface="HGS創英角ｺﾞｼｯｸUB" panose="020B0900000000000000" pitchFamily="50" charset="-128"/>
                <a:ea typeface="HGS創英角ｺﾞｼｯｸUB" panose="020B0900000000000000" pitchFamily="50" charset="-128"/>
              </a:rPr>
              <a:t>ATP</a:t>
            </a:r>
            <a:r>
              <a:rPr kumimoji="1" lang="ja-JP" altLang="en-US" sz="2400" dirty="0">
                <a:latin typeface="HGS創英角ｺﾞｼｯｸUB" panose="020B0900000000000000" pitchFamily="50" charset="-128"/>
                <a:ea typeface="HGS創英角ｺﾞｼｯｸUB" panose="020B0900000000000000" pitchFamily="50" charset="-128"/>
              </a:rPr>
              <a:t>を産生ために必要な酸素を、呼吸によって体内に取り込んでいる。 </a:t>
            </a:r>
            <a:endParaRPr lang="en-US" altLang="ja-JP" sz="2400" dirty="0">
              <a:latin typeface="HGS創英角ｺﾞｼｯｸUB" panose="020B0900000000000000" pitchFamily="50" charset="-128"/>
              <a:ea typeface="HGS創英角ｺﾞｼｯｸUB" panose="020B0900000000000000" pitchFamily="50" charset="-128"/>
            </a:endParaRPr>
          </a:p>
          <a:p>
            <a:pPr marL="342900" indent="-342900">
              <a:lnSpc>
                <a:spcPct val="120000"/>
              </a:lnSpc>
              <a:buFont typeface="Arial" panose="020B0604020202020204" pitchFamily="34" charset="0"/>
              <a:buChar char="•"/>
            </a:pPr>
            <a:r>
              <a:rPr kumimoji="1" lang="ja-JP" altLang="en-US" sz="2400" dirty="0">
                <a:latin typeface="HGS創英角ｺﾞｼｯｸUB" panose="020B0900000000000000" pitchFamily="50" charset="-128"/>
                <a:ea typeface="HGS創英角ｺﾞｼｯｸUB" panose="020B0900000000000000" pitchFamily="50" charset="-128"/>
              </a:rPr>
              <a:t>気道＝空気の通り道。</a:t>
            </a:r>
            <a:endParaRPr lang="en-US" altLang="ja-JP" sz="2400" dirty="0">
              <a:latin typeface="HGS創英角ｺﾞｼｯｸUB" panose="020B0900000000000000" pitchFamily="50" charset="-128"/>
              <a:ea typeface="HGS創英角ｺﾞｼｯｸUB" panose="020B0900000000000000" pitchFamily="50" charset="-128"/>
            </a:endParaRPr>
          </a:p>
          <a:p>
            <a:pPr>
              <a:lnSpc>
                <a:spcPct val="120000"/>
              </a:lnSpc>
            </a:pPr>
            <a:r>
              <a:rPr lang="en-US" altLang="ja-JP" sz="2400" dirty="0">
                <a:latin typeface="HGS創英角ｺﾞｼｯｸUB" panose="020B0900000000000000" pitchFamily="50" charset="-128"/>
                <a:ea typeface="HGS創英角ｺﾞｼｯｸUB" panose="020B0900000000000000" pitchFamily="50" charset="-128"/>
              </a:rPr>
              <a:t>     </a:t>
            </a:r>
            <a:r>
              <a:rPr lang="ja-JP" altLang="en-US" sz="2400" dirty="0">
                <a:latin typeface="HGS創英角ｺﾞｼｯｸUB" panose="020B0900000000000000" pitchFamily="50" charset="-128"/>
                <a:ea typeface="HGS創英角ｺﾞｼｯｸUB" panose="020B0900000000000000" pitchFamily="50" charset="-128"/>
              </a:rPr>
              <a:t>（鼻・口→咽頭→喉頭→気管→気管支→肺胞）</a:t>
            </a:r>
            <a:endParaRPr lang="en-US" altLang="ja-JP" sz="2400" dirty="0">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3430055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14196" y="0"/>
            <a:ext cx="5736630" cy="537125"/>
          </a:xfrm>
        </p:spPr>
        <p:txBody>
          <a:bodyPr>
            <a:noAutofit/>
          </a:bodyPr>
          <a:lstStyle/>
          <a:p>
            <a:r>
              <a:rPr kumimoji="1" lang="ja-JP" altLang="en-US" sz="3200" dirty="0">
                <a:latin typeface="HG創英角ｺﾞｼｯｸUB" panose="020B0909000000000000" pitchFamily="49" charset="-128"/>
                <a:ea typeface="HG創英角ｺﾞｼｯｸUB" panose="020B0909000000000000" pitchFamily="49" charset="-128"/>
              </a:rPr>
              <a:t>呼吸</a:t>
            </a:r>
            <a:r>
              <a:rPr lang="ja-JP" altLang="en-US" sz="3200" dirty="0">
                <a:latin typeface="HG創英角ｺﾞｼｯｸUB" panose="020B0909000000000000" pitchFamily="49" charset="-128"/>
                <a:ea typeface="HG創英角ｺﾞｼｯｸUB" panose="020B0909000000000000" pitchFamily="49" charset="-128"/>
              </a:rPr>
              <a:t>の</a:t>
            </a:r>
            <a:r>
              <a:rPr kumimoji="1" lang="ja-JP" altLang="en-US" sz="3200" dirty="0">
                <a:latin typeface="HG創英角ｺﾞｼｯｸUB" panose="020B0909000000000000" pitchFamily="49" charset="-128"/>
                <a:ea typeface="HG創英角ｺﾞｼｯｸUB" panose="020B0909000000000000" pitchFamily="49" charset="-128"/>
              </a:rPr>
              <a:t>しくみ</a:t>
            </a:r>
          </a:p>
        </p:txBody>
      </p:sp>
      <p:pic>
        <p:nvPicPr>
          <p:cNvPr id="6" name="図 5">
            <a:extLst>
              <a:ext uri="{FF2B5EF4-FFF2-40B4-BE49-F238E27FC236}">
                <a16:creationId xmlns:a16="http://schemas.microsoft.com/office/drawing/2014/main" id="{D8392DF6-5690-4917-9E91-1E71EBFA09DD}"/>
              </a:ext>
            </a:extLst>
          </p:cNvPr>
          <p:cNvPicPr>
            <a:picLocks noChangeAspect="1"/>
          </p:cNvPicPr>
          <p:nvPr/>
        </p:nvPicPr>
        <p:blipFill>
          <a:blip r:embed="rId2"/>
          <a:stretch>
            <a:fillRect/>
          </a:stretch>
        </p:blipFill>
        <p:spPr>
          <a:xfrm>
            <a:off x="2139317" y="2706720"/>
            <a:ext cx="4762235" cy="3984596"/>
          </a:xfrm>
          <a:prstGeom prst="rect">
            <a:avLst/>
          </a:prstGeom>
        </p:spPr>
      </p:pic>
      <p:sp>
        <p:nvSpPr>
          <p:cNvPr id="5" name="スライド番号プレースホルダー 3">
            <a:extLst>
              <a:ext uri="{FF2B5EF4-FFF2-40B4-BE49-F238E27FC236}">
                <a16:creationId xmlns:a16="http://schemas.microsoft.com/office/drawing/2014/main" id="{752346F5-12C2-4B68-9964-7E0E5FB84939}"/>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28</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A1B32A5D-D14F-4B58-AB72-B3CA25DE391A}"/>
              </a:ext>
            </a:extLst>
          </p:cNvPr>
          <p:cNvSpPr txBox="1"/>
          <p:nvPr/>
        </p:nvSpPr>
        <p:spPr>
          <a:xfrm>
            <a:off x="128472" y="614451"/>
            <a:ext cx="8887054" cy="1938992"/>
          </a:xfrm>
          <a:prstGeom prst="rect">
            <a:avLst/>
          </a:prstGeom>
          <a:noFill/>
        </p:spPr>
        <p:txBody>
          <a:bodyPr wrap="square">
            <a:spAutoFit/>
          </a:bodyPr>
          <a:lstStyle/>
          <a:p>
            <a:pPr marL="0" indent="0">
              <a:buNone/>
            </a:pPr>
            <a:r>
              <a:rPr lang="ja-JP" altLang="en-US" sz="2400" u="sng" dirty="0">
                <a:solidFill>
                  <a:srgbClr val="FF0000"/>
                </a:solidFill>
                <a:latin typeface="HG創英角ｺﾞｼｯｸUB" panose="020B0909000000000000" pitchFamily="49" charset="-128"/>
                <a:ea typeface="HG創英角ｺﾞｼｯｸUB" panose="020B0909000000000000" pitchFamily="49" charset="-128"/>
              </a:rPr>
              <a:t>ガス交換</a:t>
            </a:r>
            <a:endParaRPr lang="en-US" altLang="ja-JP" sz="2400" u="sng" dirty="0">
              <a:solidFill>
                <a:srgbClr val="FF0000"/>
              </a:solidFill>
              <a:latin typeface="HG創英角ｺﾞｼｯｸUB" panose="020B0909000000000000" pitchFamily="49" charset="-128"/>
              <a:ea typeface="HG創英角ｺﾞｼｯｸUB" panose="020B0909000000000000" pitchFamily="49" charset="-128"/>
            </a:endParaRPr>
          </a:p>
          <a:p>
            <a:pPr marL="342900" indent="-342900">
              <a:buFont typeface="Arial" panose="020B0604020202020204" pitchFamily="34" charset="0"/>
              <a:buChar char="•"/>
            </a:pPr>
            <a:r>
              <a:rPr lang="ja-JP" altLang="en-US" sz="2400" dirty="0">
                <a:latin typeface="HG創英角ｺﾞｼｯｸUB" panose="020B0909000000000000" pitchFamily="49" charset="-128"/>
                <a:ea typeface="HG創英角ｺﾞｼｯｸUB" panose="020B0909000000000000" pitchFamily="49" charset="-128"/>
              </a:rPr>
              <a:t>赤血球のなかのヘモグロビンが酸素と結合。</a:t>
            </a:r>
            <a:endParaRPr lang="en-US" altLang="ja-JP" sz="2400" dirty="0">
              <a:latin typeface="HG創英角ｺﾞｼｯｸUB" panose="020B0909000000000000" pitchFamily="49" charset="-128"/>
              <a:ea typeface="HG創英角ｺﾞｼｯｸUB" panose="020B0909000000000000" pitchFamily="49" charset="-128"/>
            </a:endParaRPr>
          </a:p>
          <a:p>
            <a:pPr marL="342900" indent="-342900">
              <a:buFont typeface="Arial" panose="020B0604020202020204" pitchFamily="34" charset="0"/>
              <a:buChar char="•"/>
            </a:pPr>
            <a:r>
              <a:rPr lang="ja-JP" altLang="en-US" sz="2400" dirty="0">
                <a:latin typeface="HG創英角ｺﾞｼｯｸUB" panose="020B0909000000000000" pitchFamily="49" charset="-128"/>
                <a:ea typeface="HG創英角ｺﾞｼｯｸUB" panose="020B0909000000000000" pitchFamily="49" charset="-128"/>
              </a:rPr>
              <a:t>ヘモグロビンは全身の細胞から二酸化炭素を回収し、肺に戻る。二酸化炭素は肺胞内に放出され、再びヘモグロビンは酸素と結合して体内を循環する</a:t>
            </a:r>
            <a:r>
              <a:rPr lang="ja-JP" altLang="en-US" sz="1800" dirty="0">
                <a:latin typeface="HG創英角ｺﾞｼｯｸUB" panose="020B0909000000000000" pitchFamily="49" charset="-128"/>
                <a:ea typeface="HG創英角ｺﾞｼｯｸUB" panose="020B0909000000000000" pitchFamily="49" charset="-128"/>
              </a:rPr>
              <a:t>。</a:t>
            </a:r>
          </a:p>
        </p:txBody>
      </p:sp>
    </p:spTree>
    <p:extLst>
      <p:ext uri="{BB962C8B-B14F-4D97-AF65-F5344CB8AC3E}">
        <p14:creationId xmlns:p14="http://schemas.microsoft.com/office/powerpoint/2010/main" val="710388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B2A90F-2052-42B5-BCE8-3B21277DF634}"/>
              </a:ext>
            </a:extLst>
          </p:cNvPr>
          <p:cNvPicPr>
            <a:picLocks noChangeAspect="1"/>
          </p:cNvPicPr>
          <p:nvPr/>
        </p:nvPicPr>
        <p:blipFill>
          <a:blip r:embed="rId2"/>
          <a:stretch>
            <a:fillRect/>
          </a:stretch>
        </p:blipFill>
        <p:spPr>
          <a:xfrm>
            <a:off x="2452699" y="1156244"/>
            <a:ext cx="3857625" cy="3000375"/>
          </a:xfrm>
          <a:prstGeom prst="rect">
            <a:avLst/>
          </a:prstGeom>
        </p:spPr>
      </p:pic>
      <p:sp>
        <p:nvSpPr>
          <p:cNvPr id="2" name="タイトル 1"/>
          <p:cNvSpPr>
            <a:spLocks noGrp="1"/>
          </p:cNvSpPr>
          <p:nvPr>
            <p:ph type="title"/>
          </p:nvPr>
        </p:nvSpPr>
        <p:spPr>
          <a:xfrm>
            <a:off x="1754155" y="-12035"/>
            <a:ext cx="5784980" cy="814570"/>
          </a:xfrm>
        </p:spPr>
        <p:txBody>
          <a:bodyPr>
            <a:normAutofit/>
          </a:bodyPr>
          <a:lstStyle/>
          <a:p>
            <a:r>
              <a:rPr kumimoji="1" lang="ja-JP" altLang="en-US" sz="3200" dirty="0">
                <a:latin typeface="HG創英角ｺﾞｼｯｸUB" panose="020B0909000000000000" pitchFamily="49" charset="-128"/>
                <a:ea typeface="HG創英角ｺﾞｼｯｸUB" panose="020B0909000000000000" pitchFamily="49" charset="-128"/>
              </a:rPr>
              <a:t>循環器のしくみ</a:t>
            </a:r>
          </a:p>
        </p:txBody>
      </p:sp>
      <p:sp>
        <p:nvSpPr>
          <p:cNvPr id="6" name="雲形吹き出し 5"/>
          <p:cNvSpPr/>
          <p:nvPr/>
        </p:nvSpPr>
        <p:spPr>
          <a:xfrm>
            <a:off x="254317" y="970776"/>
            <a:ext cx="2971048" cy="1499135"/>
          </a:xfrm>
          <a:prstGeom prst="cloudCallout">
            <a:avLst>
              <a:gd name="adj1" fmla="val 66378"/>
              <a:gd name="adj2" fmla="val 5562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dirty="0">
                <a:latin typeface="HG創英角ｺﾞｼｯｸUB" panose="020B0909000000000000" pitchFamily="49" charset="-128"/>
                <a:ea typeface="HG創英角ｺﾞｼｯｸUB" panose="020B0909000000000000" pitchFamily="49" charset="-128"/>
              </a:rPr>
              <a:t>毎分</a:t>
            </a:r>
            <a:r>
              <a:rPr kumimoji="1" lang="en-US" altLang="ja-JP" dirty="0">
                <a:latin typeface="HG創英角ｺﾞｼｯｸUB" panose="020B0909000000000000" pitchFamily="49" charset="-128"/>
                <a:ea typeface="HG創英角ｺﾞｼｯｸUB" panose="020B0909000000000000" pitchFamily="49" charset="-128"/>
              </a:rPr>
              <a:t>5L</a:t>
            </a:r>
            <a:r>
              <a:rPr kumimoji="1" lang="ja-JP" altLang="en-US" dirty="0">
                <a:latin typeface="HG創英角ｺﾞｼｯｸUB" panose="020B0909000000000000" pitchFamily="49" charset="-128"/>
                <a:ea typeface="HG創英角ｺﾞｼｯｸUB" panose="020B0909000000000000" pitchFamily="49" charset="-128"/>
              </a:rPr>
              <a:t>の</a:t>
            </a:r>
            <a:endParaRPr kumimoji="1" lang="en-US" altLang="ja-JP" dirty="0">
              <a:latin typeface="HG創英角ｺﾞｼｯｸUB" panose="020B0909000000000000" pitchFamily="49" charset="-128"/>
              <a:ea typeface="HG創英角ｺﾞｼｯｸUB" panose="020B0909000000000000" pitchFamily="49" charset="-128"/>
            </a:endParaRPr>
          </a:p>
          <a:p>
            <a:pPr algn="ctr"/>
            <a:r>
              <a:rPr kumimoji="1" lang="ja-JP" altLang="en-US" dirty="0">
                <a:latin typeface="HG創英角ｺﾞｼｯｸUB" panose="020B0909000000000000" pitchFamily="49" charset="-128"/>
                <a:ea typeface="HG創英角ｺﾞｼｯｸUB" panose="020B0909000000000000" pitchFamily="49" charset="-128"/>
              </a:rPr>
              <a:t>血液を送り出す</a:t>
            </a:r>
          </a:p>
        </p:txBody>
      </p:sp>
      <p:sp>
        <p:nvSpPr>
          <p:cNvPr id="7" name="雲形吹き出し 6"/>
          <p:cNvSpPr/>
          <p:nvPr/>
        </p:nvSpPr>
        <p:spPr>
          <a:xfrm>
            <a:off x="379445" y="2950464"/>
            <a:ext cx="3088206" cy="1374396"/>
          </a:xfrm>
          <a:prstGeom prst="cloudCallout">
            <a:avLst>
              <a:gd name="adj1" fmla="val 60302"/>
              <a:gd name="adj2" fmla="val -39194"/>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a:latin typeface="HG創英角ｺﾞｼｯｸUB" panose="020B0909000000000000" pitchFamily="49" charset="-128"/>
                <a:ea typeface="HG創英角ｺﾞｼｯｸUB" panose="020B0909000000000000" pitchFamily="49" charset="-128"/>
              </a:rPr>
              <a:t>１分間に送り出す血液量</a:t>
            </a:r>
            <a:endParaRPr kumimoji="1" lang="en-US" altLang="ja-JP" dirty="0">
              <a:latin typeface="HG創英角ｺﾞｼｯｸUB" panose="020B0909000000000000" pitchFamily="49" charset="-128"/>
              <a:ea typeface="HG創英角ｺﾞｼｯｸUB" panose="020B0909000000000000" pitchFamily="49" charset="-128"/>
            </a:endParaRPr>
          </a:p>
          <a:p>
            <a:pPr algn="ctr"/>
            <a:r>
              <a:rPr lang="ja-JP" altLang="en-US" dirty="0">
                <a:latin typeface="HG創英角ｺﾞｼｯｸUB" panose="020B0909000000000000" pitchFamily="49" charset="-128"/>
                <a:ea typeface="HG創英角ｺﾞｼｯｸUB" panose="020B0909000000000000" pitchFamily="49" charset="-128"/>
              </a:rPr>
              <a:t>＝心拍出量</a:t>
            </a:r>
            <a:endParaRPr kumimoji="1" lang="ja-JP" altLang="en-US" dirty="0">
              <a:latin typeface="HG創英角ｺﾞｼｯｸUB" panose="020B0909000000000000" pitchFamily="49" charset="-128"/>
              <a:ea typeface="HG創英角ｺﾞｼｯｸUB" panose="020B0909000000000000" pitchFamily="49" charset="-128"/>
            </a:endParaRPr>
          </a:p>
        </p:txBody>
      </p:sp>
      <p:sp>
        <p:nvSpPr>
          <p:cNvPr id="8" name="雲形吹き出し 7"/>
          <p:cNvSpPr/>
          <p:nvPr/>
        </p:nvSpPr>
        <p:spPr>
          <a:xfrm>
            <a:off x="5426229" y="1086280"/>
            <a:ext cx="3162060" cy="1367848"/>
          </a:xfrm>
          <a:prstGeom prst="cloudCallout">
            <a:avLst>
              <a:gd name="adj1" fmla="val -65145"/>
              <a:gd name="adj2" fmla="val 5726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創英角ｺﾞｼｯｸUB" panose="020B0909000000000000" pitchFamily="49" charset="-128"/>
                <a:ea typeface="HG創英角ｺﾞｼｯｸUB" panose="020B0909000000000000" pitchFamily="49" charset="-128"/>
              </a:rPr>
              <a:t>血液の中に</a:t>
            </a:r>
            <a:endParaRPr kumimoji="1" lang="en-US" altLang="ja-JP" dirty="0">
              <a:latin typeface="HG創英角ｺﾞｼｯｸUB" panose="020B0909000000000000" pitchFamily="49" charset="-128"/>
              <a:ea typeface="HG創英角ｺﾞｼｯｸUB" panose="020B0909000000000000" pitchFamily="49" charset="-128"/>
            </a:endParaRPr>
          </a:p>
          <a:p>
            <a:pPr algn="ctr"/>
            <a:r>
              <a:rPr lang="ja-JP" altLang="en-US" dirty="0">
                <a:latin typeface="HG創英角ｺﾞｼｯｸUB" panose="020B0909000000000000" pitchFamily="49" charset="-128"/>
                <a:ea typeface="HG創英角ｺﾞｼｯｸUB" panose="020B0909000000000000" pitchFamily="49" charset="-128"/>
              </a:rPr>
              <a:t>グルコース＋酸素</a:t>
            </a:r>
            <a:endParaRPr kumimoji="1" lang="ja-JP" altLang="en-US" dirty="0">
              <a:latin typeface="HG創英角ｺﾞｼｯｸUB" panose="020B0909000000000000" pitchFamily="49" charset="-128"/>
              <a:ea typeface="HG創英角ｺﾞｼｯｸUB" panose="020B0909000000000000" pitchFamily="49" charset="-128"/>
            </a:endParaRPr>
          </a:p>
        </p:txBody>
      </p:sp>
      <p:sp>
        <p:nvSpPr>
          <p:cNvPr id="10" name="テキスト ボックス 9"/>
          <p:cNvSpPr txBox="1"/>
          <p:nvPr/>
        </p:nvSpPr>
        <p:spPr>
          <a:xfrm>
            <a:off x="367036" y="5101591"/>
            <a:ext cx="8559218" cy="1200329"/>
          </a:xfrm>
          <a:prstGeom prst="rect">
            <a:avLst/>
          </a:prstGeom>
          <a:noFill/>
          <a:ln>
            <a:noFill/>
          </a:ln>
        </p:spPr>
        <p:txBody>
          <a:bodyPr wrap="square" rtlCol="0">
            <a:spAutoFit/>
          </a:bodyPr>
          <a:lstStyle/>
          <a:p>
            <a:pPr marL="285750" indent="-285750">
              <a:buFont typeface="Arial" panose="020B0604020202020204" pitchFamily="34" charset="0"/>
              <a:buChar char="•"/>
            </a:pPr>
            <a:r>
              <a:rPr kumimoji="1" lang="ja-JP" altLang="en-US" dirty="0">
                <a:latin typeface="HG創英角ｺﾞｼｯｸUB" panose="020B0909000000000000" pitchFamily="49" charset="-128"/>
                <a:ea typeface="HG創英角ｺﾞｼｯｸUB" panose="020B0909000000000000" pitchFamily="49" charset="-128"/>
              </a:rPr>
              <a:t>心筋が収縮・弛緩を繰り返すことによって心臓は拍動し、血液を送り出す。</a:t>
            </a:r>
            <a:endParaRPr kumimoji="1" lang="en-US" altLang="ja-JP" dirty="0">
              <a:latin typeface="HG創英角ｺﾞｼｯｸUB" panose="020B0909000000000000" pitchFamily="49" charset="-128"/>
              <a:ea typeface="HG創英角ｺﾞｼｯｸUB" panose="020B0909000000000000" pitchFamily="49" charset="-128"/>
            </a:endParaRPr>
          </a:p>
          <a:p>
            <a:pPr marL="285750" indent="-28575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何らかの原因により心臓が止まると、血液循環が停止し、全身の細胞に血液が届かなくなる。</a:t>
            </a:r>
            <a:r>
              <a:rPr lang="en-US" altLang="ja-JP" dirty="0">
                <a:latin typeface="HG創英角ｺﾞｼｯｸUB" panose="020B0909000000000000" pitchFamily="49" charset="-128"/>
                <a:ea typeface="HG創英角ｺﾞｼｯｸUB" panose="020B0909000000000000" pitchFamily="49" charset="-128"/>
              </a:rPr>
              <a:t>ATP</a:t>
            </a:r>
            <a:r>
              <a:rPr lang="ja-JP" altLang="en-US" dirty="0">
                <a:latin typeface="HG創英角ｺﾞｼｯｸUB" panose="020B0909000000000000" pitchFamily="49" charset="-128"/>
                <a:ea typeface="HG創英角ｺﾞｼｯｸUB" panose="020B0909000000000000" pitchFamily="49" charset="-128"/>
              </a:rPr>
              <a:t>の産生もできなくなる。</a:t>
            </a:r>
            <a:endParaRPr lang="en-US" altLang="ja-JP" dirty="0">
              <a:latin typeface="HG創英角ｺﾞｼｯｸUB" panose="020B0909000000000000" pitchFamily="49" charset="-128"/>
              <a:ea typeface="HG創英角ｺﾞｼｯｸUB" panose="020B0909000000000000" pitchFamily="49" charset="-128"/>
            </a:endParaRPr>
          </a:p>
          <a:p>
            <a:pPr marL="285750" indent="-28575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細胞は、</a:t>
            </a:r>
            <a:r>
              <a:rPr lang="en-US" altLang="ja-JP" dirty="0">
                <a:latin typeface="HG創英角ｺﾞｼｯｸUB" panose="020B0909000000000000" pitchFamily="49" charset="-128"/>
                <a:ea typeface="HG創英角ｺﾞｼｯｸUB" panose="020B0909000000000000" pitchFamily="49" charset="-128"/>
              </a:rPr>
              <a:t>ATP</a:t>
            </a:r>
            <a:r>
              <a:rPr lang="ja-JP" altLang="en-US" dirty="0">
                <a:latin typeface="HG創英角ｺﾞｼｯｸUB" panose="020B0909000000000000" pitchFamily="49" charset="-128"/>
                <a:ea typeface="HG創英角ｺﾞｼｯｸUB" panose="020B0909000000000000" pitchFamily="49" charset="-128"/>
              </a:rPr>
              <a:t>がなくなると生きることができなくなる。</a:t>
            </a:r>
            <a:endParaRPr kumimoji="1" lang="ja-JP" altLang="en-US" dirty="0">
              <a:latin typeface="HG創英角ｺﾞｼｯｸUB" panose="020B0909000000000000" pitchFamily="49" charset="-128"/>
              <a:ea typeface="HG創英角ｺﾞｼｯｸUB" panose="020B0909000000000000" pitchFamily="49" charset="-128"/>
            </a:endParaRPr>
          </a:p>
        </p:txBody>
      </p:sp>
      <p:sp>
        <p:nvSpPr>
          <p:cNvPr id="5" name="雲形吹き出し 4"/>
          <p:cNvSpPr/>
          <p:nvPr/>
        </p:nvSpPr>
        <p:spPr>
          <a:xfrm>
            <a:off x="5557087" y="2679187"/>
            <a:ext cx="3129713" cy="1609192"/>
          </a:xfrm>
          <a:prstGeom prst="cloudCallout">
            <a:avLst>
              <a:gd name="adj1" fmla="val -68509"/>
              <a:gd name="adj2" fmla="val -25664"/>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dirty="0">
                <a:latin typeface="HG創英角ｺﾞｼｯｸUB" panose="020B0909000000000000" pitchFamily="49" charset="-128"/>
                <a:ea typeface="HG創英角ｺﾞｼｯｸUB" panose="020B0909000000000000" pitchFamily="49" charset="-128"/>
              </a:rPr>
              <a:t>心臓は、リズミカルにコーディネートされた収縮と弛緩を繰り返す。</a:t>
            </a:r>
          </a:p>
        </p:txBody>
      </p:sp>
      <p:sp>
        <p:nvSpPr>
          <p:cNvPr id="9" name="スライド番号プレースホルダー 3">
            <a:extLst>
              <a:ext uri="{FF2B5EF4-FFF2-40B4-BE49-F238E27FC236}">
                <a16:creationId xmlns:a16="http://schemas.microsoft.com/office/drawing/2014/main" id="{EAE721C2-EF32-418A-BFBC-9859E9F80C9F}"/>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29</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127272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7C875781-5878-4F91-949F-1BAA5015FE72}"/>
              </a:ext>
            </a:extLst>
          </p:cNvPr>
          <p:cNvSpPr txBox="1">
            <a:spLocks/>
          </p:cNvSpPr>
          <p:nvPr/>
        </p:nvSpPr>
        <p:spPr>
          <a:xfrm>
            <a:off x="798723" y="3644"/>
            <a:ext cx="7546554" cy="616945"/>
          </a:xfrm>
          <a:prstGeom prst="rect">
            <a:avLst/>
          </a:prstGeom>
        </p:spPr>
        <p:txBody>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4000" dirty="0">
                <a:latin typeface="HG創英角ｺﾞｼｯｸUB" panose="020B0909000000000000" pitchFamily="49" charset="-128"/>
                <a:ea typeface="HG創英角ｺﾞｼｯｸUB" panose="020B0909000000000000" pitchFamily="49" charset="-128"/>
              </a:rPr>
              <a:t>救急蘇生法とは？</a:t>
            </a:r>
          </a:p>
        </p:txBody>
      </p:sp>
      <p:sp>
        <p:nvSpPr>
          <p:cNvPr id="7" name="スライド番号プレースホルダー 3">
            <a:extLst>
              <a:ext uri="{FF2B5EF4-FFF2-40B4-BE49-F238E27FC236}">
                <a16:creationId xmlns:a16="http://schemas.microsoft.com/office/drawing/2014/main" id="{E1CCF92E-CFBF-438A-BCC1-5A58BB6471B4}"/>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3</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 name="テキスト ボックス 2">
            <a:extLst>
              <a:ext uri="{FF2B5EF4-FFF2-40B4-BE49-F238E27FC236}">
                <a16:creationId xmlns:a16="http://schemas.microsoft.com/office/drawing/2014/main" id="{B1B9C545-2D99-4A31-8F31-FEFEE012424E}"/>
              </a:ext>
            </a:extLst>
          </p:cNvPr>
          <p:cNvSpPr txBox="1"/>
          <p:nvPr/>
        </p:nvSpPr>
        <p:spPr>
          <a:xfrm>
            <a:off x="5049211" y="955343"/>
            <a:ext cx="2373982" cy="369332"/>
          </a:xfrm>
          <a:prstGeom prst="rect">
            <a:avLst/>
          </a:prstGeom>
          <a:noFill/>
          <a:ln>
            <a:solidFill>
              <a:schemeClr val="tx1"/>
            </a:solidFill>
          </a:ln>
        </p:spPr>
        <p:txBody>
          <a:bodyPr wrap="square" rtlCol="0">
            <a:spAutoFit/>
          </a:bodyPr>
          <a:lstStyle/>
          <a:p>
            <a:pPr algn="ctr"/>
            <a:r>
              <a:rPr kumimoji="1" lang="ja-JP" altLang="en-US" dirty="0">
                <a:latin typeface="HG創英角ｺﾞｼｯｸUB" panose="020B0909000000000000" pitchFamily="49" charset="-128"/>
                <a:ea typeface="HG創英角ｺﾞｼｯｸUB" panose="020B0909000000000000" pitchFamily="49" charset="-128"/>
              </a:rPr>
              <a:t>救急蘇生法</a:t>
            </a:r>
          </a:p>
        </p:txBody>
      </p:sp>
      <p:sp>
        <p:nvSpPr>
          <p:cNvPr id="8" name="テキスト ボックス 7">
            <a:extLst>
              <a:ext uri="{FF2B5EF4-FFF2-40B4-BE49-F238E27FC236}">
                <a16:creationId xmlns:a16="http://schemas.microsoft.com/office/drawing/2014/main" id="{6E4E7152-878C-4330-88EB-796CE062AFE2}"/>
              </a:ext>
            </a:extLst>
          </p:cNvPr>
          <p:cNvSpPr txBox="1"/>
          <p:nvPr/>
        </p:nvSpPr>
        <p:spPr>
          <a:xfrm>
            <a:off x="3651120" y="1932178"/>
            <a:ext cx="2373982" cy="369332"/>
          </a:xfrm>
          <a:prstGeom prst="rect">
            <a:avLst/>
          </a:prstGeom>
          <a:solidFill>
            <a:srgbClr val="FF0000">
              <a:alpha val="50000"/>
            </a:srgbClr>
          </a:solidFill>
          <a:ln>
            <a:solidFill>
              <a:schemeClr val="tx1"/>
            </a:solidFill>
          </a:ln>
        </p:spPr>
        <p:txBody>
          <a:bodyPr wrap="square" rtlCol="0">
            <a:spAutoFit/>
          </a:bodyPr>
          <a:lstStyle/>
          <a:p>
            <a:pPr algn="ctr"/>
            <a:r>
              <a:rPr kumimoji="1" lang="ja-JP" altLang="en-US" dirty="0">
                <a:latin typeface="HG創英角ｺﾞｼｯｸUB" panose="020B0909000000000000" pitchFamily="49" charset="-128"/>
                <a:ea typeface="HG創英角ｺﾞｼｯｸUB" panose="020B0909000000000000" pitchFamily="49" charset="-128"/>
              </a:rPr>
              <a:t>一次救命処置（</a:t>
            </a:r>
            <a:r>
              <a:rPr kumimoji="1" lang="en-US" altLang="ja-JP" dirty="0">
                <a:latin typeface="HG創英角ｺﾞｼｯｸUB" panose="020B0909000000000000" pitchFamily="49" charset="-128"/>
                <a:ea typeface="HG創英角ｺﾞｼｯｸUB" panose="020B0909000000000000" pitchFamily="49" charset="-128"/>
              </a:rPr>
              <a:t>BLS</a:t>
            </a:r>
            <a:r>
              <a:rPr kumimoji="1" lang="ja-JP" altLang="en-US" dirty="0">
                <a:latin typeface="HG創英角ｺﾞｼｯｸUB" panose="020B0909000000000000" pitchFamily="49" charset="-128"/>
                <a:ea typeface="HG創英角ｺﾞｼｯｸUB" panose="020B0909000000000000" pitchFamily="49" charset="-128"/>
              </a:rPr>
              <a:t>）</a:t>
            </a:r>
          </a:p>
        </p:txBody>
      </p:sp>
      <p:sp>
        <p:nvSpPr>
          <p:cNvPr id="9" name="テキスト ボックス 8">
            <a:extLst>
              <a:ext uri="{FF2B5EF4-FFF2-40B4-BE49-F238E27FC236}">
                <a16:creationId xmlns:a16="http://schemas.microsoft.com/office/drawing/2014/main" id="{262294D6-EDD5-4D8C-80B4-FD3C7DBE62CF}"/>
              </a:ext>
            </a:extLst>
          </p:cNvPr>
          <p:cNvSpPr txBox="1"/>
          <p:nvPr/>
        </p:nvSpPr>
        <p:spPr>
          <a:xfrm>
            <a:off x="6512086" y="1932178"/>
            <a:ext cx="2373982" cy="369332"/>
          </a:xfrm>
          <a:prstGeom prst="rect">
            <a:avLst/>
          </a:prstGeom>
          <a:solidFill>
            <a:srgbClr val="00B0F0">
              <a:alpha val="50000"/>
            </a:srgbClr>
          </a:solidFill>
          <a:ln>
            <a:solidFill>
              <a:schemeClr val="tx1"/>
            </a:solidFill>
          </a:ln>
        </p:spPr>
        <p:txBody>
          <a:bodyPr wrap="square" rtlCol="0">
            <a:spAutoFit/>
          </a:bodyPr>
          <a:lstStyle/>
          <a:p>
            <a:pPr algn="ctr"/>
            <a:r>
              <a:rPr lang="ja-JP" altLang="en-US" dirty="0">
                <a:latin typeface="HG創英角ｺﾞｼｯｸUB" panose="020B0909000000000000" pitchFamily="49" charset="-128"/>
                <a:ea typeface="HG創英角ｺﾞｼｯｸUB" panose="020B0909000000000000" pitchFamily="49" charset="-128"/>
              </a:rPr>
              <a:t>ファーストエイド</a:t>
            </a:r>
            <a:endParaRPr kumimoji="1" lang="ja-JP" altLang="en-US" dirty="0">
              <a:latin typeface="HG創英角ｺﾞｼｯｸUB" panose="020B0909000000000000" pitchFamily="49" charset="-128"/>
              <a:ea typeface="HG創英角ｺﾞｼｯｸUB" panose="020B0909000000000000" pitchFamily="49" charset="-128"/>
            </a:endParaRPr>
          </a:p>
        </p:txBody>
      </p:sp>
      <p:sp>
        <p:nvSpPr>
          <p:cNvPr id="10" name="テキスト ボックス 9">
            <a:extLst>
              <a:ext uri="{FF2B5EF4-FFF2-40B4-BE49-F238E27FC236}">
                <a16:creationId xmlns:a16="http://schemas.microsoft.com/office/drawing/2014/main" id="{04B55A44-3CE1-434B-B4CC-54C4C2A9706E}"/>
              </a:ext>
            </a:extLst>
          </p:cNvPr>
          <p:cNvSpPr txBox="1"/>
          <p:nvPr/>
        </p:nvSpPr>
        <p:spPr>
          <a:xfrm>
            <a:off x="1494741" y="2990971"/>
            <a:ext cx="1948990" cy="369332"/>
          </a:xfrm>
          <a:prstGeom prst="rect">
            <a:avLst/>
          </a:prstGeom>
          <a:solidFill>
            <a:srgbClr val="FF0000">
              <a:alpha val="50000"/>
            </a:srgbClr>
          </a:solidFill>
          <a:ln>
            <a:solidFill>
              <a:schemeClr val="tx1"/>
            </a:solidFill>
          </a:ln>
        </p:spPr>
        <p:txBody>
          <a:bodyPr wrap="square" rtlCol="0">
            <a:spAutoFit/>
          </a:bodyPr>
          <a:lstStyle/>
          <a:p>
            <a:pPr algn="ctr"/>
            <a:r>
              <a:rPr kumimoji="1" lang="ja-JP" altLang="en-US" dirty="0">
                <a:latin typeface="HG創英角ｺﾞｼｯｸUB" panose="020B0909000000000000" pitchFamily="49" charset="-128"/>
                <a:ea typeface="HG創英角ｺﾞｼｯｸUB" panose="020B0909000000000000" pitchFamily="49" charset="-128"/>
              </a:rPr>
              <a:t>心肺蘇生（</a:t>
            </a:r>
            <a:r>
              <a:rPr lang="en-US" altLang="ja-JP" dirty="0">
                <a:latin typeface="HG創英角ｺﾞｼｯｸUB" panose="020B0909000000000000" pitchFamily="49" charset="-128"/>
                <a:ea typeface="HG創英角ｺﾞｼｯｸUB" panose="020B0909000000000000" pitchFamily="49" charset="-128"/>
              </a:rPr>
              <a:t>CPR</a:t>
            </a:r>
            <a:r>
              <a:rPr kumimoji="1" lang="ja-JP" altLang="en-US" dirty="0">
                <a:latin typeface="HG創英角ｺﾞｼｯｸUB" panose="020B0909000000000000" pitchFamily="49" charset="-128"/>
                <a:ea typeface="HG創英角ｺﾞｼｯｸUB" panose="020B0909000000000000" pitchFamily="49" charset="-128"/>
              </a:rPr>
              <a:t>）</a:t>
            </a:r>
          </a:p>
        </p:txBody>
      </p:sp>
      <p:sp>
        <p:nvSpPr>
          <p:cNvPr id="11" name="テキスト ボックス 10">
            <a:extLst>
              <a:ext uri="{FF2B5EF4-FFF2-40B4-BE49-F238E27FC236}">
                <a16:creationId xmlns:a16="http://schemas.microsoft.com/office/drawing/2014/main" id="{0F9F2C3E-5D37-4E04-9F8D-8B9F76C9DD9C}"/>
              </a:ext>
            </a:extLst>
          </p:cNvPr>
          <p:cNvSpPr txBox="1"/>
          <p:nvPr/>
        </p:nvSpPr>
        <p:spPr>
          <a:xfrm>
            <a:off x="3857266" y="3010886"/>
            <a:ext cx="1948990" cy="369332"/>
          </a:xfrm>
          <a:prstGeom prst="rect">
            <a:avLst/>
          </a:prstGeom>
          <a:solidFill>
            <a:srgbClr val="FF0000">
              <a:alpha val="50000"/>
            </a:srgbClr>
          </a:solidFill>
          <a:ln>
            <a:solidFill>
              <a:schemeClr val="tx1"/>
            </a:solidFill>
          </a:ln>
        </p:spPr>
        <p:txBody>
          <a:bodyPr wrap="square" rtlCol="0">
            <a:spAutoFit/>
          </a:bodyPr>
          <a:lstStyle/>
          <a:p>
            <a:pPr algn="ctr"/>
            <a:r>
              <a:rPr kumimoji="1" lang="en-US" altLang="ja-JP" dirty="0">
                <a:latin typeface="HG創英角ｺﾞｼｯｸUB" panose="020B0909000000000000" pitchFamily="49" charset="-128"/>
                <a:ea typeface="HG創英角ｺﾞｼｯｸUB" panose="020B0909000000000000" pitchFamily="49" charset="-128"/>
              </a:rPr>
              <a:t>AED</a:t>
            </a:r>
            <a:endParaRPr kumimoji="1" lang="ja-JP" altLang="en-US" dirty="0">
              <a:latin typeface="HG創英角ｺﾞｼｯｸUB" panose="020B0909000000000000" pitchFamily="49" charset="-128"/>
              <a:ea typeface="HG創英角ｺﾞｼｯｸUB" panose="020B0909000000000000" pitchFamily="49" charset="-128"/>
            </a:endParaRPr>
          </a:p>
        </p:txBody>
      </p:sp>
      <p:sp>
        <p:nvSpPr>
          <p:cNvPr id="12" name="テキスト ボックス 11">
            <a:extLst>
              <a:ext uri="{FF2B5EF4-FFF2-40B4-BE49-F238E27FC236}">
                <a16:creationId xmlns:a16="http://schemas.microsoft.com/office/drawing/2014/main" id="{4EBB0544-1084-4197-9338-468BA609A9D5}"/>
              </a:ext>
            </a:extLst>
          </p:cNvPr>
          <p:cNvSpPr txBox="1"/>
          <p:nvPr/>
        </p:nvSpPr>
        <p:spPr>
          <a:xfrm>
            <a:off x="6236203" y="2990971"/>
            <a:ext cx="1948990" cy="369332"/>
          </a:xfrm>
          <a:prstGeom prst="rect">
            <a:avLst/>
          </a:prstGeom>
          <a:solidFill>
            <a:srgbClr val="FF0000">
              <a:alpha val="50000"/>
            </a:srgbClr>
          </a:solidFill>
          <a:ln>
            <a:solidFill>
              <a:schemeClr val="tx1"/>
            </a:solidFill>
          </a:ln>
        </p:spPr>
        <p:txBody>
          <a:bodyPr wrap="square" rtlCol="0">
            <a:spAutoFit/>
          </a:bodyPr>
          <a:lstStyle/>
          <a:p>
            <a:pPr algn="ctr"/>
            <a:r>
              <a:rPr lang="ja-JP" altLang="en-US" dirty="0">
                <a:latin typeface="HG創英角ｺﾞｼｯｸUB" panose="020B0909000000000000" pitchFamily="49" charset="-128"/>
                <a:ea typeface="HG創英角ｺﾞｼｯｸUB" panose="020B0909000000000000" pitchFamily="49" charset="-128"/>
              </a:rPr>
              <a:t>気道異物除去</a:t>
            </a:r>
            <a:endParaRPr kumimoji="1" lang="ja-JP" altLang="en-US" dirty="0">
              <a:latin typeface="HG創英角ｺﾞｼｯｸUB" panose="020B0909000000000000" pitchFamily="49" charset="-128"/>
              <a:ea typeface="HG創英角ｺﾞｼｯｸUB" panose="020B0909000000000000" pitchFamily="49" charset="-128"/>
            </a:endParaRPr>
          </a:p>
        </p:txBody>
      </p:sp>
      <p:sp>
        <p:nvSpPr>
          <p:cNvPr id="13" name="テキスト ボックス 12">
            <a:extLst>
              <a:ext uri="{FF2B5EF4-FFF2-40B4-BE49-F238E27FC236}">
                <a16:creationId xmlns:a16="http://schemas.microsoft.com/office/drawing/2014/main" id="{226798E8-610B-4A81-AC89-121F59ABE07C}"/>
              </a:ext>
            </a:extLst>
          </p:cNvPr>
          <p:cNvSpPr txBox="1"/>
          <p:nvPr/>
        </p:nvSpPr>
        <p:spPr>
          <a:xfrm>
            <a:off x="254134" y="4027479"/>
            <a:ext cx="1948990" cy="369332"/>
          </a:xfrm>
          <a:prstGeom prst="rect">
            <a:avLst/>
          </a:prstGeom>
          <a:solidFill>
            <a:srgbClr val="FF0000">
              <a:alpha val="50000"/>
            </a:srgbClr>
          </a:solidFill>
          <a:ln>
            <a:solidFill>
              <a:schemeClr val="tx1"/>
            </a:solidFill>
          </a:ln>
        </p:spPr>
        <p:txBody>
          <a:bodyPr wrap="square" rtlCol="0">
            <a:spAutoFit/>
          </a:bodyPr>
          <a:lstStyle/>
          <a:p>
            <a:pPr algn="ctr"/>
            <a:r>
              <a:rPr kumimoji="1" lang="ja-JP" altLang="en-US" dirty="0">
                <a:latin typeface="HG創英角ｺﾞｼｯｸUB" panose="020B0909000000000000" pitchFamily="49" charset="-128"/>
                <a:ea typeface="HG創英角ｺﾞｼｯｸUB" panose="020B0909000000000000" pitchFamily="49" charset="-128"/>
              </a:rPr>
              <a:t>胸骨圧迫</a:t>
            </a:r>
          </a:p>
        </p:txBody>
      </p:sp>
      <p:sp>
        <p:nvSpPr>
          <p:cNvPr id="14" name="テキスト ボックス 13">
            <a:extLst>
              <a:ext uri="{FF2B5EF4-FFF2-40B4-BE49-F238E27FC236}">
                <a16:creationId xmlns:a16="http://schemas.microsoft.com/office/drawing/2014/main" id="{0481F739-163F-4B46-A931-12BE7F35BA75}"/>
              </a:ext>
            </a:extLst>
          </p:cNvPr>
          <p:cNvSpPr txBox="1"/>
          <p:nvPr/>
        </p:nvSpPr>
        <p:spPr>
          <a:xfrm>
            <a:off x="2623010" y="4027479"/>
            <a:ext cx="1948990" cy="369332"/>
          </a:xfrm>
          <a:prstGeom prst="rect">
            <a:avLst/>
          </a:prstGeom>
          <a:solidFill>
            <a:srgbClr val="FF0000">
              <a:alpha val="50000"/>
            </a:srgbClr>
          </a:solidFill>
          <a:ln>
            <a:solidFill>
              <a:schemeClr val="tx1"/>
            </a:solidFill>
          </a:ln>
        </p:spPr>
        <p:txBody>
          <a:bodyPr wrap="square" rtlCol="0">
            <a:spAutoFit/>
          </a:bodyPr>
          <a:lstStyle/>
          <a:p>
            <a:pPr algn="ctr"/>
            <a:r>
              <a:rPr lang="ja-JP" altLang="en-US" dirty="0">
                <a:latin typeface="HG創英角ｺﾞｼｯｸUB" panose="020B0909000000000000" pitchFamily="49" charset="-128"/>
                <a:ea typeface="HG創英角ｺﾞｼｯｸUB" panose="020B0909000000000000" pitchFamily="49" charset="-128"/>
              </a:rPr>
              <a:t>人工</a:t>
            </a:r>
            <a:r>
              <a:rPr kumimoji="1" lang="ja-JP" altLang="en-US" dirty="0">
                <a:latin typeface="HG創英角ｺﾞｼｯｸUB" panose="020B0909000000000000" pitchFamily="49" charset="-128"/>
                <a:ea typeface="HG創英角ｺﾞｼｯｸUB" panose="020B0909000000000000" pitchFamily="49" charset="-128"/>
              </a:rPr>
              <a:t>呼吸</a:t>
            </a:r>
          </a:p>
        </p:txBody>
      </p:sp>
      <p:cxnSp>
        <p:nvCxnSpPr>
          <p:cNvPr id="16" name="コネクタ: カギ線 15">
            <a:extLst>
              <a:ext uri="{FF2B5EF4-FFF2-40B4-BE49-F238E27FC236}">
                <a16:creationId xmlns:a16="http://schemas.microsoft.com/office/drawing/2014/main" id="{59E1EC8C-C65A-459F-B3F1-F3D5C7E27558}"/>
              </a:ext>
            </a:extLst>
          </p:cNvPr>
          <p:cNvCxnSpPr>
            <a:cxnSpLocks/>
            <a:stCxn id="3" idx="2"/>
            <a:endCxn id="9" idx="0"/>
          </p:cNvCxnSpPr>
          <p:nvPr/>
        </p:nvCxnSpPr>
        <p:spPr>
          <a:xfrm rot="16200000" flipH="1">
            <a:off x="6663888" y="896988"/>
            <a:ext cx="607503" cy="1462875"/>
          </a:xfrm>
          <a:prstGeom prst="bentConnector3">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コネクタ: カギ線 20">
            <a:extLst>
              <a:ext uri="{FF2B5EF4-FFF2-40B4-BE49-F238E27FC236}">
                <a16:creationId xmlns:a16="http://schemas.microsoft.com/office/drawing/2014/main" id="{AB8593F3-80F1-4184-A754-959E2961C20D}"/>
              </a:ext>
            </a:extLst>
          </p:cNvPr>
          <p:cNvCxnSpPr>
            <a:stCxn id="3" idx="2"/>
            <a:endCxn id="8" idx="0"/>
          </p:cNvCxnSpPr>
          <p:nvPr/>
        </p:nvCxnSpPr>
        <p:spPr>
          <a:xfrm rot="5400000">
            <a:off x="5233406" y="929381"/>
            <a:ext cx="607503" cy="1398091"/>
          </a:xfrm>
          <a:prstGeom prst="bentConnector3">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コネクタ: カギ線 23">
            <a:extLst>
              <a:ext uri="{FF2B5EF4-FFF2-40B4-BE49-F238E27FC236}">
                <a16:creationId xmlns:a16="http://schemas.microsoft.com/office/drawing/2014/main" id="{5C1120D2-4881-4073-99E2-B07D66AEFC71}"/>
              </a:ext>
            </a:extLst>
          </p:cNvPr>
          <p:cNvCxnSpPr>
            <a:stCxn id="8" idx="2"/>
            <a:endCxn id="12" idx="0"/>
          </p:cNvCxnSpPr>
          <p:nvPr/>
        </p:nvCxnSpPr>
        <p:spPr>
          <a:xfrm rot="16200000" flipH="1">
            <a:off x="5679674" y="1459946"/>
            <a:ext cx="689461" cy="2372587"/>
          </a:xfrm>
          <a:prstGeom prst="bentConnector3">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コネクタ: カギ線 26">
            <a:extLst>
              <a:ext uri="{FF2B5EF4-FFF2-40B4-BE49-F238E27FC236}">
                <a16:creationId xmlns:a16="http://schemas.microsoft.com/office/drawing/2014/main" id="{D9F29641-90A4-4174-B81F-6454109D4D23}"/>
              </a:ext>
            </a:extLst>
          </p:cNvPr>
          <p:cNvCxnSpPr>
            <a:stCxn id="8" idx="2"/>
            <a:endCxn id="10" idx="0"/>
          </p:cNvCxnSpPr>
          <p:nvPr/>
        </p:nvCxnSpPr>
        <p:spPr>
          <a:xfrm rot="5400000">
            <a:off x="3308944" y="1461803"/>
            <a:ext cx="689461" cy="2368875"/>
          </a:xfrm>
          <a:prstGeom prst="bentConnector3">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コネクタ: カギ線 30">
            <a:extLst>
              <a:ext uri="{FF2B5EF4-FFF2-40B4-BE49-F238E27FC236}">
                <a16:creationId xmlns:a16="http://schemas.microsoft.com/office/drawing/2014/main" id="{D17CAE96-C9A4-4998-9BD3-D118BF0011C3}"/>
              </a:ext>
            </a:extLst>
          </p:cNvPr>
          <p:cNvCxnSpPr>
            <a:stCxn id="10" idx="2"/>
            <a:endCxn id="14" idx="0"/>
          </p:cNvCxnSpPr>
          <p:nvPr/>
        </p:nvCxnSpPr>
        <p:spPr>
          <a:xfrm rot="16200000" flipH="1">
            <a:off x="2699782" y="3129756"/>
            <a:ext cx="667176" cy="1128269"/>
          </a:xfrm>
          <a:prstGeom prst="bentConnector3">
            <a:avLst/>
          </a:prstGeom>
        </p:spPr>
        <p:style>
          <a:lnRef idx="2">
            <a:schemeClr val="dk1"/>
          </a:lnRef>
          <a:fillRef idx="0">
            <a:schemeClr val="dk1"/>
          </a:fillRef>
          <a:effectRef idx="1">
            <a:schemeClr val="dk1"/>
          </a:effectRef>
          <a:fontRef idx="minor">
            <a:schemeClr val="tx1"/>
          </a:fontRef>
        </p:style>
      </p:cxnSp>
      <p:cxnSp>
        <p:nvCxnSpPr>
          <p:cNvPr id="33" name="コネクタ: カギ線 32">
            <a:extLst>
              <a:ext uri="{FF2B5EF4-FFF2-40B4-BE49-F238E27FC236}">
                <a16:creationId xmlns:a16="http://schemas.microsoft.com/office/drawing/2014/main" id="{63739A1E-B12D-48DB-A959-8A3D2D50B39A}"/>
              </a:ext>
            </a:extLst>
          </p:cNvPr>
          <p:cNvCxnSpPr>
            <a:stCxn id="10" idx="2"/>
            <a:endCxn id="13" idx="0"/>
          </p:cNvCxnSpPr>
          <p:nvPr/>
        </p:nvCxnSpPr>
        <p:spPr>
          <a:xfrm rot="5400000">
            <a:off x="1515345" y="3073588"/>
            <a:ext cx="667176" cy="1240607"/>
          </a:xfrm>
          <a:prstGeom prst="bentConnector3">
            <a:avLst/>
          </a:prstGeom>
        </p:spPr>
        <p:style>
          <a:lnRef idx="2">
            <a:schemeClr val="dk1"/>
          </a:lnRef>
          <a:fillRef idx="0">
            <a:schemeClr val="dk1"/>
          </a:fillRef>
          <a:effectRef idx="1">
            <a:schemeClr val="dk1"/>
          </a:effectRef>
          <a:fontRef idx="minor">
            <a:schemeClr val="tx1"/>
          </a:fontRef>
        </p:style>
      </p:cxnSp>
      <p:pic>
        <p:nvPicPr>
          <p:cNvPr id="20" name="Picture 2" descr="\\JLA-STATION2\share2\★共通　写真　大会＆イベント\☆教本関係写真\G2010テキスト用写真\一般人Ver\Resized\IMG_3387.jpg">
            <a:extLst>
              <a:ext uri="{FF2B5EF4-FFF2-40B4-BE49-F238E27FC236}">
                <a16:creationId xmlns:a16="http://schemas.microsoft.com/office/drawing/2014/main" id="{55CC09A1-5EA7-4745-8522-1EDA13EAA6D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21619" y="4253799"/>
            <a:ext cx="2978158" cy="1983499"/>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コネクタ: カギ線 29">
            <a:extLst>
              <a:ext uri="{FF2B5EF4-FFF2-40B4-BE49-F238E27FC236}">
                <a16:creationId xmlns:a16="http://schemas.microsoft.com/office/drawing/2014/main" id="{49B88082-839A-4FD7-925A-AE120EEF994B}"/>
              </a:ext>
            </a:extLst>
          </p:cNvPr>
          <p:cNvCxnSpPr>
            <a:stCxn id="8" idx="2"/>
            <a:endCxn id="11" idx="0"/>
          </p:cNvCxnSpPr>
          <p:nvPr/>
        </p:nvCxnSpPr>
        <p:spPr>
          <a:xfrm rot="5400000">
            <a:off x="4480248" y="2653023"/>
            <a:ext cx="709376" cy="6350"/>
          </a:xfrm>
          <a:prstGeom prst="bentConnector3">
            <a:avLst/>
          </a:prstGeom>
        </p:spPr>
        <p:style>
          <a:lnRef idx="2">
            <a:schemeClr val="dk1"/>
          </a:lnRef>
          <a:fillRef idx="0">
            <a:schemeClr val="dk1"/>
          </a:fillRef>
          <a:effectRef idx="1">
            <a:schemeClr val="dk1"/>
          </a:effectRef>
          <a:fontRef idx="minor">
            <a:schemeClr val="tx1"/>
          </a:fontRef>
        </p:style>
      </p:cxnSp>
      <p:sp>
        <p:nvSpPr>
          <p:cNvPr id="34" name="Rectangle 10">
            <a:extLst>
              <a:ext uri="{FF2B5EF4-FFF2-40B4-BE49-F238E27FC236}">
                <a16:creationId xmlns:a16="http://schemas.microsoft.com/office/drawing/2014/main" id="{61C6639F-BEB9-4AA5-975A-DA0063F87A7E}"/>
              </a:ext>
            </a:extLst>
          </p:cNvPr>
          <p:cNvSpPr>
            <a:spLocks noChangeArrowheads="1"/>
          </p:cNvSpPr>
          <p:nvPr/>
        </p:nvSpPr>
        <p:spPr bwMode="auto">
          <a:xfrm>
            <a:off x="238228" y="4703030"/>
            <a:ext cx="505378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kumimoji="1" sz="2800" b="1">
                <a:solidFill>
                  <a:schemeClr val="tx1"/>
                </a:solidFill>
                <a:latin typeface="ＭＳ Ｐゴシック" pitchFamily="50" charset="-128"/>
                <a:ea typeface="ＭＳ Ｐゴシック" pitchFamily="50" charset="-128"/>
              </a:defRPr>
            </a:lvl1pPr>
            <a:lvl2pPr marL="914400" indent="-457200" eaLnBrk="0" hangingPunct="0">
              <a:defRPr kumimoji="1" sz="2800" b="1">
                <a:solidFill>
                  <a:schemeClr val="tx1"/>
                </a:solidFill>
                <a:latin typeface="ＭＳ Ｐゴシック" pitchFamily="50" charset="-128"/>
                <a:ea typeface="ＭＳ Ｐゴシック" pitchFamily="50" charset="-128"/>
              </a:defRPr>
            </a:lvl2pPr>
            <a:lvl3pPr marL="1371600" indent="-457200" eaLnBrk="0" hangingPunct="0">
              <a:defRPr kumimoji="1" sz="2800" b="1">
                <a:solidFill>
                  <a:schemeClr val="tx1"/>
                </a:solidFill>
                <a:latin typeface="ＭＳ Ｐゴシック" pitchFamily="50" charset="-128"/>
                <a:ea typeface="ＭＳ Ｐゴシック" pitchFamily="50" charset="-128"/>
              </a:defRPr>
            </a:lvl3pPr>
            <a:lvl4pPr marL="1828800" indent="-457200" eaLnBrk="0" hangingPunct="0">
              <a:defRPr kumimoji="1" sz="2800" b="1">
                <a:solidFill>
                  <a:schemeClr val="tx1"/>
                </a:solidFill>
                <a:latin typeface="ＭＳ Ｐゴシック" pitchFamily="50" charset="-128"/>
                <a:ea typeface="ＭＳ Ｐゴシック" pitchFamily="50" charset="-128"/>
              </a:defRPr>
            </a:lvl4pPr>
            <a:lvl5pPr marL="2286000" indent="-457200" eaLnBrk="0" hangingPunct="0">
              <a:defRPr kumimoji="1" sz="2800" b="1">
                <a:solidFill>
                  <a:schemeClr val="tx1"/>
                </a:solidFill>
                <a:latin typeface="ＭＳ Ｐゴシック" pitchFamily="50" charset="-128"/>
                <a:ea typeface="ＭＳ Ｐゴシック" pitchFamily="50" charset="-128"/>
              </a:defRPr>
            </a:lvl5pPr>
            <a:lvl6pPr marL="27432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6pPr>
            <a:lvl7pPr marL="32004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7pPr>
            <a:lvl8pPr marL="36576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8pPr>
            <a:lvl9pPr marL="41148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9pPr>
          </a:lstStyle>
          <a:p>
            <a:pPr marL="0" indent="0" algn="ctr" eaLnBrk="1" hangingPunct="1"/>
            <a:r>
              <a:rPr lang="ja-JP" altLang="en-US" b="0" dirty="0">
                <a:latin typeface="HGS創英角ｺﾞｼｯｸUB" pitchFamily="50" charset="-128"/>
                <a:ea typeface="HGS創英角ｺﾞｼｯｸUB" pitchFamily="50" charset="-128"/>
              </a:rPr>
              <a:t>本講習では</a:t>
            </a:r>
            <a:r>
              <a:rPr lang="en-US" altLang="ja-JP" b="0" dirty="0">
                <a:latin typeface="HGS創英角ｺﾞｼｯｸUB" pitchFamily="50" charset="-128"/>
                <a:ea typeface="HGS創英角ｺﾞｼｯｸUB" pitchFamily="50" charset="-128"/>
              </a:rPr>
              <a:t>BLS</a:t>
            </a:r>
            <a:r>
              <a:rPr lang="ja-JP" altLang="en-US" b="0" dirty="0">
                <a:latin typeface="HGS創英角ｺﾞｼｯｸUB" pitchFamily="50" charset="-128"/>
                <a:ea typeface="HGS創英角ｺﾞｼｯｸUB" pitchFamily="50" charset="-128"/>
              </a:rPr>
              <a:t>とファーストエイドの一部を行う</a:t>
            </a:r>
            <a:endParaRPr lang="en-US" altLang="ja-JP" b="0" dirty="0">
              <a:latin typeface="HGS創英角ｺﾞｼｯｸUB" pitchFamily="50" charset="-128"/>
              <a:ea typeface="HGS創英角ｺﾞｼｯｸUB" pitchFamily="50" charset="-128"/>
            </a:endParaRPr>
          </a:p>
        </p:txBody>
      </p:sp>
      <p:sp>
        <p:nvSpPr>
          <p:cNvPr id="36" name="テキスト ボックス 35">
            <a:extLst>
              <a:ext uri="{FF2B5EF4-FFF2-40B4-BE49-F238E27FC236}">
                <a16:creationId xmlns:a16="http://schemas.microsoft.com/office/drawing/2014/main" id="{F5F1F5D5-E33A-4647-83F6-FE69F0439414}"/>
              </a:ext>
            </a:extLst>
          </p:cNvPr>
          <p:cNvSpPr txBox="1"/>
          <p:nvPr/>
        </p:nvSpPr>
        <p:spPr>
          <a:xfrm>
            <a:off x="-3798" y="5902657"/>
            <a:ext cx="5537834" cy="646331"/>
          </a:xfrm>
          <a:prstGeom prst="rect">
            <a:avLst/>
          </a:prstGeom>
          <a:noFill/>
        </p:spPr>
        <p:txBody>
          <a:bodyPr wrap="square">
            <a:spAutoFit/>
          </a:bodyPr>
          <a:lstStyle/>
          <a:p>
            <a:pPr marL="171450" indent="-171450">
              <a:buFont typeface="Arial" panose="020B0604020202020204" pitchFamily="34" charset="0"/>
              <a:buChar char="•"/>
            </a:pPr>
            <a:r>
              <a:rPr lang="en-US" altLang="ja-JP" sz="1200" dirty="0">
                <a:latin typeface="HG創英角ｺﾞｼｯｸUB" panose="020B0909000000000000" pitchFamily="49" charset="-128"/>
                <a:ea typeface="HG創英角ｺﾞｼｯｸUB" panose="020B0909000000000000" pitchFamily="49" charset="-128"/>
              </a:rPr>
              <a:t>CPR</a:t>
            </a:r>
            <a:r>
              <a:rPr lang="ja-JP" altLang="en-US" sz="1200" dirty="0">
                <a:latin typeface="HG創英角ｺﾞｼｯｸUB" panose="020B0909000000000000" pitchFamily="49" charset="-128"/>
                <a:ea typeface="HG創英角ｺﾞｼｯｸUB" panose="020B0909000000000000" pitchFamily="49" charset="-128"/>
              </a:rPr>
              <a:t>（心肺蘇生）：</a:t>
            </a:r>
            <a:r>
              <a:rPr lang="en-US" altLang="ja-JP" sz="1200" dirty="0">
                <a:latin typeface="HG創英角ｺﾞｼｯｸUB" panose="020B0909000000000000" pitchFamily="49" charset="-128"/>
                <a:ea typeface="HG創英角ｺﾞｼｯｸUB" panose="020B0909000000000000" pitchFamily="49" charset="-128"/>
              </a:rPr>
              <a:t>Cardiopulmonary Resuscitation</a:t>
            </a:r>
          </a:p>
          <a:p>
            <a:pPr marL="171450" indent="-171450">
              <a:buFont typeface="Arial" panose="020B0604020202020204" pitchFamily="34" charset="0"/>
              <a:buChar char="•"/>
            </a:pPr>
            <a:r>
              <a:rPr lang="en-US" altLang="ja-JP" sz="1200" dirty="0">
                <a:latin typeface="HG創英角ｺﾞｼｯｸUB" panose="020B0909000000000000" pitchFamily="49" charset="-128"/>
                <a:ea typeface="HG創英角ｺﾞｼｯｸUB" panose="020B0909000000000000" pitchFamily="49" charset="-128"/>
              </a:rPr>
              <a:t>AED</a:t>
            </a:r>
            <a:r>
              <a:rPr lang="ja-JP" altLang="en-US" sz="1200" dirty="0">
                <a:latin typeface="HG創英角ｺﾞｼｯｸUB" panose="020B0909000000000000" pitchFamily="49" charset="-128"/>
                <a:ea typeface="HG創英角ｺﾞｼｯｸUB" panose="020B0909000000000000" pitchFamily="49" charset="-128"/>
              </a:rPr>
              <a:t>（自動体外式除細動器）：</a:t>
            </a:r>
            <a:r>
              <a:rPr lang="en-US" altLang="ja-JP" sz="1200" dirty="0">
                <a:latin typeface="HG創英角ｺﾞｼｯｸUB" panose="020B0909000000000000" pitchFamily="49" charset="-128"/>
                <a:ea typeface="HG創英角ｺﾞｼｯｸUB" panose="020B0909000000000000" pitchFamily="49" charset="-128"/>
              </a:rPr>
              <a:t>Automated External Defibrillator</a:t>
            </a:r>
          </a:p>
          <a:p>
            <a:pPr marL="171450" indent="-171450">
              <a:buFont typeface="Arial" panose="020B0604020202020204" pitchFamily="34" charset="0"/>
              <a:buChar char="•"/>
            </a:pPr>
            <a:r>
              <a:rPr lang="en-US" altLang="ja-JP" sz="1200" dirty="0">
                <a:latin typeface="HG創英角ｺﾞｼｯｸUB" panose="020B0909000000000000" pitchFamily="49" charset="-128"/>
                <a:ea typeface="HG創英角ｺﾞｼｯｸUB" panose="020B0909000000000000" pitchFamily="49" charset="-128"/>
              </a:rPr>
              <a:t>BLS</a:t>
            </a:r>
            <a:r>
              <a:rPr lang="ja-JP" altLang="en-US" sz="1200" dirty="0">
                <a:latin typeface="HG創英角ｺﾞｼｯｸUB" panose="020B0909000000000000" pitchFamily="49" charset="-128"/>
                <a:ea typeface="HG創英角ｺﾞｼｯｸUB" panose="020B0909000000000000" pitchFamily="49" charset="-128"/>
              </a:rPr>
              <a:t>（一次救命処置）：</a:t>
            </a:r>
            <a:r>
              <a:rPr lang="en-US" altLang="ja-JP" sz="1200" dirty="0">
                <a:latin typeface="HG創英角ｺﾞｼｯｸUB" panose="020B0909000000000000" pitchFamily="49" charset="-128"/>
                <a:ea typeface="HG創英角ｺﾞｼｯｸUB" panose="020B0909000000000000" pitchFamily="49" charset="-128"/>
              </a:rPr>
              <a:t>Basic Life Support</a:t>
            </a:r>
            <a:endParaRPr lang="ja-JP" altLang="en-US" sz="1200" dirty="0"/>
          </a:p>
        </p:txBody>
      </p:sp>
      <p:sp>
        <p:nvSpPr>
          <p:cNvPr id="39" name="テキスト ボックス 38">
            <a:extLst>
              <a:ext uri="{FF2B5EF4-FFF2-40B4-BE49-F238E27FC236}">
                <a16:creationId xmlns:a16="http://schemas.microsoft.com/office/drawing/2014/main" id="{959DD97F-FE45-472B-8298-37F59EAC6B91}"/>
              </a:ext>
            </a:extLst>
          </p:cNvPr>
          <p:cNvSpPr txBox="1"/>
          <p:nvPr/>
        </p:nvSpPr>
        <p:spPr>
          <a:xfrm>
            <a:off x="4643955" y="6541441"/>
            <a:ext cx="4242113" cy="276999"/>
          </a:xfrm>
          <a:prstGeom prst="rect">
            <a:avLst/>
          </a:prstGeom>
          <a:noFill/>
          <a:ln>
            <a:noFill/>
          </a:ln>
        </p:spPr>
        <p:txBody>
          <a:bodyPr wrap="square" rtlCol="0">
            <a:spAutoFit/>
          </a:bodyPr>
          <a:lstStyle/>
          <a:p>
            <a:r>
              <a:rPr lang="ja-JP" altLang="en-US" sz="1200" dirty="0">
                <a:latin typeface="HG創英角ｺﾞｼｯｸUB" panose="020B0909000000000000" pitchFamily="49" charset="-128"/>
                <a:ea typeface="HG創英角ｺﾞｼｯｸUB" panose="020B0909000000000000" pitchFamily="49" charset="-128"/>
              </a:rPr>
              <a:t>図出典：救急蘇生法の指針</a:t>
            </a:r>
            <a:r>
              <a:rPr lang="en-US" altLang="ja-JP" sz="1200" dirty="0">
                <a:latin typeface="HG創英角ｺﾞｼｯｸUB" panose="020B0909000000000000" pitchFamily="49" charset="-128"/>
                <a:ea typeface="HG創英角ｺﾞｼｯｸUB" panose="020B0909000000000000" pitchFamily="49" charset="-128"/>
              </a:rPr>
              <a:t>2020</a:t>
            </a:r>
            <a:r>
              <a:rPr lang="ja-JP" altLang="en-US" sz="1200" dirty="0">
                <a:latin typeface="HG創英角ｺﾞｼｯｸUB" panose="020B0909000000000000" pitchFamily="49" charset="-128"/>
                <a:ea typeface="HG創英角ｺﾞｼｯｸUB" panose="020B0909000000000000" pitchFamily="49" charset="-128"/>
              </a:rPr>
              <a:t>市民用解説編　へるす出版</a:t>
            </a:r>
            <a:endParaRPr kumimoji="1" lang="en-US" altLang="ja-JP" sz="1200" dirty="0">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4179051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B2B363-6486-40E9-A556-5AB25514DFD1}"/>
              </a:ext>
            </a:extLst>
          </p:cNvPr>
          <p:cNvSpPr txBox="1">
            <a:spLocks noChangeArrowheads="1"/>
          </p:cNvSpPr>
          <p:nvPr/>
        </p:nvSpPr>
        <p:spPr bwMode="auto">
          <a:xfrm>
            <a:off x="260613" y="1083397"/>
            <a:ext cx="8332543" cy="647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S創英角ｺﾞｼｯｸUB" pitchFamily="50" charset="-128"/>
                <a:ea typeface="HGS創英角ｺﾞｼｯｸUB" pitchFamily="50" charset="-128"/>
              </a:rPr>
              <a:t>第</a:t>
            </a:r>
            <a:r>
              <a:rPr lang="en-US" altLang="ja-JP" sz="3600" dirty="0">
                <a:latin typeface="HGS創英角ｺﾞｼｯｸUB" pitchFamily="50" charset="-128"/>
                <a:ea typeface="HGS創英角ｺﾞｼｯｸUB" pitchFamily="50" charset="-128"/>
              </a:rPr>
              <a:t>3</a:t>
            </a:r>
            <a:r>
              <a:rPr lang="ja-JP" altLang="en-US" sz="3600" dirty="0">
                <a:latin typeface="HGS創英角ｺﾞｼｯｸUB" pitchFamily="50" charset="-128"/>
                <a:ea typeface="HGS創英角ｺﾞｼｯｸUB" pitchFamily="50" charset="-128"/>
              </a:rPr>
              <a:t>章　心肺蘇生の理論</a:t>
            </a:r>
            <a:endParaRPr lang="ja-JP" altLang="en-US" sz="3600" dirty="0">
              <a:solidFill>
                <a:schemeClr val="bg1"/>
              </a:solidFill>
              <a:latin typeface="HGS創英角ｺﾞｼｯｸUB" pitchFamily="50" charset="-128"/>
              <a:ea typeface="HGS創英角ｺﾞｼｯｸUB" pitchFamily="50" charset="-128"/>
            </a:endParaRPr>
          </a:p>
        </p:txBody>
      </p:sp>
      <p:sp>
        <p:nvSpPr>
          <p:cNvPr id="4" name="Rectangle 10">
            <a:extLst>
              <a:ext uri="{FF2B5EF4-FFF2-40B4-BE49-F238E27FC236}">
                <a16:creationId xmlns:a16="http://schemas.microsoft.com/office/drawing/2014/main" id="{60A647C2-1D79-4E97-AA3C-B3529053A5CA}"/>
              </a:ext>
            </a:extLst>
          </p:cNvPr>
          <p:cNvSpPr>
            <a:spLocks noChangeArrowheads="1"/>
          </p:cNvSpPr>
          <p:nvPr/>
        </p:nvSpPr>
        <p:spPr bwMode="auto">
          <a:xfrm>
            <a:off x="611188" y="2892521"/>
            <a:ext cx="82073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kumimoji="1" sz="2800" b="1">
                <a:solidFill>
                  <a:schemeClr val="tx1"/>
                </a:solidFill>
                <a:latin typeface="ＭＳ Ｐゴシック" pitchFamily="50" charset="-128"/>
                <a:ea typeface="ＭＳ Ｐゴシック" pitchFamily="50" charset="-128"/>
              </a:defRPr>
            </a:lvl1pPr>
            <a:lvl2pPr marL="914400" indent="-457200" eaLnBrk="0" hangingPunct="0">
              <a:defRPr kumimoji="1" sz="2800" b="1">
                <a:solidFill>
                  <a:schemeClr val="tx1"/>
                </a:solidFill>
                <a:latin typeface="ＭＳ Ｐゴシック" pitchFamily="50" charset="-128"/>
                <a:ea typeface="ＭＳ Ｐゴシック" pitchFamily="50" charset="-128"/>
              </a:defRPr>
            </a:lvl2pPr>
            <a:lvl3pPr marL="1371600" indent="-457200" eaLnBrk="0" hangingPunct="0">
              <a:defRPr kumimoji="1" sz="2800" b="1">
                <a:solidFill>
                  <a:schemeClr val="tx1"/>
                </a:solidFill>
                <a:latin typeface="ＭＳ Ｐゴシック" pitchFamily="50" charset="-128"/>
                <a:ea typeface="ＭＳ Ｐゴシック" pitchFamily="50" charset="-128"/>
              </a:defRPr>
            </a:lvl3pPr>
            <a:lvl4pPr marL="1828800" indent="-457200" eaLnBrk="0" hangingPunct="0">
              <a:defRPr kumimoji="1" sz="2800" b="1">
                <a:solidFill>
                  <a:schemeClr val="tx1"/>
                </a:solidFill>
                <a:latin typeface="ＭＳ Ｐゴシック" pitchFamily="50" charset="-128"/>
                <a:ea typeface="ＭＳ Ｐゴシック" pitchFamily="50" charset="-128"/>
              </a:defRPr>
            </a:lvl4pPr>
            <a:lvl5pPr marL="2286000" indent="-457200" eaLnBrk="0" hangingPunct="0">
              <a:defRPr kumimoji="1" sz="2800" b="1">
                <a:solidFill>
                  <a:schemeClr val="tx1"/>
                </a:solidFill>
                <a:latin typeface="ＭＳ Ｐゴシック" pitchFamily="50" charset="-128"/>
                <a:ea typeface="ＭＳ Ｐゴシック" pitchFamily="50" charset="-128"/>
              </a:defRPr>
            </a:lvl5pPr>
            <a:lvl6pPr marL="27432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6pPr>
            <a:lvl7pPr marL="32004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7pPr>
            <a:lvl8pPr marL="36576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8pPr>
            <a:lvl9pPr marL="41148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9pPr>
          </a:lstStyle>
          <a:p>
            <a:pPr eaLnBrk="1" hangingPunct="1">
              <a:buFontTx/>
              <a:buAutoNum type="arabicPeriod"/>
            </a:pPr>
            <a:r>
              <a:rPr lang="ja-JP" altLang="en-US" sz="2400" b="0" dirty="0">
                <a:latin typeface="HGS創英角ｺﾞｼｯｸUB" pitchFamily="50" charset="-128"/>
                <a:ea typeface="HGS創英角ｺﾞｼｯｸUB" pitchFamily="50" charset="-128"/>
              </a:rPr>
              <a:t>心肺蘇生の意義・目的</a:t>
            </a:r>
            <a:endParaRPr lang="en-US" altLang="ja-JP" sz="2400" b="0" dirty="0">
              <a:latin typeface="HGS創英角ｺﾞｼｯｸUB" pitchFamily="50" charset="-128"/>
              <a:ea typeface="HGS創英角ｺﾞｼｯｸUB" pitchFamily="50" charset="-128"/>
            </a:endParaRPr>
          </a:p>
          <a:p>
            <a:pPr eaLnBrk="1" hangingPunct="1">
              <a:buFontTx/>
              <a:buAutoNum type="arabicPeriod"/>
            </a:pPr>
            <a:r>
              <a:rPr lang="ja-JP" altLang="en-US" sz="2400" b="0" dirty="0">
                <a:latin typeface="HGS創英角ｺﾞｼｯｸUB" pitchFamily="50" charset="-128"/>
                <a:ea typeface="HGS創英角ｺﾞｼｯｸUB" pitchFamily="50" charset="-128"/>
              </a:rPr>
              <a:t>胸骨圧迫の重要性　～心拍再開のために～</a:t>
            </a:r>
            <a:endParaRPr lang="en-US" altLang="ja-JP" sz="2400" b="0" dirty="0">
              <a:latin typeface="HGS創英角ｺﾞｼｯｸUB" pitchFamily="50" charset="-128"/>
              <a:ea typeface="HGS創英角ｺﾞｼｯｸUB" pitchFamily="50" charset="-128"/>
            </a:endParaRPr>
          </a:p>
          <a:p>
            <a:pPr eaLnBrk="1" hangingPunct="1">
              <a:buFontTx/>
              <a:buAutoNum type="arabicPeriod"/>
            </a:pPr>
            <a:r>
              <a:rPr lang="ja-JP" altLang="en-US" sz="2400" b="0" dirty="0">
                <a:latin typeface="HGS創英角ｺﾞｼｯｸUB" pitchFamily="50" charset="-128"/>
                <a:ea typeface="HGS創英角ｺﾞｼｯｸUB" pitchFamily="50" charset="-128"/>
              </a:rPr>
              <a:t>心停止の分類と心室細動という不整脈</a:t>
            </a:r>
            <a:endParaRPr lang="en-US" altLang="ja-JP" sz="2400" b="0" dirty="0">
              <a:latin typeface="HGS創英角ｺﾞｼｯｸUB" pitchFamily="50" charset="-128"/>
              <a:ea typeface="HGS創英角ｺﾞｼｯｸUB" pitchFamily="50" charset="-128"/>
            </a:endParaRPr>
          </a:p>
          <a:p>
            <a:pPr eaLnBrk="1" hangingPunct="1">
              <a:buFontTx/>
              <a:buAutoNum type="arabicPeriod"/>
            </a:pPr>
            <a:r>
              <a:rPr lang="ja-JP" altLang="en-US" sz="2400" b="0" dirty="0">
                <a:latin typeface="HGS創英角ｺﾞｼｯｸUB" pitchFamily="50" charset="-128"/>
                <a:ea typeface="HGS創英角ｺﾞｼｯｸUB" pitchFamily="50" charset="-128"/>
              </a:rPr>
              <a:t>心室細動の治療と</a:t>
            </a:r>
            <a:r>
              <a:rPr lang="en-US" altLang="ja-JP" sz="2400" b="0" dirty="0">
                <a:latin typeface="HGS創英角ｺﾞｼｯｸUB" pitchFamily="50" charset="-128"/>
                <a:ea typeface="HGS創英角ｺﾞｼｯｸUB" pitchFamily="50" charset="-128"/>
              </a:rPr>
              <a:t>AED</a:t>
            </a:r>
            <a:r>
              <a:rPr lang="ja-JP" altLang="en-US" sz="2400" b="0" dirty="0">
                <a:latin typeface="HGS創英角ｺﾞｼｯｸUB" pitchFamily="50" charset="-128"/>
                <a:ea typeface="HGS創英角ｺﾞｼｯｸUB" pitchFamily="50" charset="-128"/>
              </a:rPr>
              <a:t>の必要性</a:t>
            </a:r>
            <a:endParaRPr lang="en-US" altLang="ja-JP" sz="2400" b="0" dirty="0">
              <a:latin typeface="HGS創英角ｺﾞｼｯｸUB" pitchFamily="50" charset="-128"/>
              <a:ea typeface="HGS創英角ｺﾞｼｯｸUB" pitchFamily="50" charset="-128"/>
            </a:endParaRPr>
          </a:p>
        </p:txBody>
      </p:sp>
      <p:sp>
        <p:nvSpPr>
          <p:cNvPr id="5" name="Rectangle 11">
            <a:extLst>
              <a:ext uri="{FF2B5EF4-FFF2-40B4-BE49-F238E27FC236}">
                <a16:creationId xmlns:a16="http://schemas.microsoft.com/office/drawing/2014/main" id="{3DB80F02-097B-4476-BFE8-E46802DB8651}"/>
              </a:ext>
            </a:extLst>
          </p:cNvPr>
          <p:cNvSpPr>
            <a:spLocks noChangeArrowheads="1"/>
          </p:cNvSpPr>
          <p:nvPr/>
        </p:nvSpPr>
        <p:spPr bwMode="auto">
          <a:xfrm>
            <a:off x="467518" y="662609"/>
            <a:ext cx="8205787" cy="5909641"/>
          </a:xfrm>
          <a:prstGeom prst="rect">
            <a:avLst/>
          </a:prstGeom>
          <a:noFill/>
          <a:ln w="2844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buFont typeface="Arial" charset="0"/>
              <a:defRPr kumimoji="1" sz="3200">
                <a:solidFill>
                  <a:schemeClr val="tx1"/>
                </a:solidFill>
                <a:latin typeface="Calibri" pitchFamily="34" charset="0"/>
                <a:ea typeface="ＭＳ Ｐゴシック" pitchFamily="50" charset="-128"/>
              </a:defRPr>
            </a:lvl1pPr>
            <a:lvl2pPr marL="742950" indent="-285750" eaLnBrk="0" hangingPunct="0">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buFont typeface="Arial" charset="0"/>
              <a:defRPr kumimoji="1" sz="2400">
                <a:solidFill>
                  <a:schemeClr val="tx1"/>
                </a:solidFill>
                <a:latin typeface="Calibri" pitchFamily="34" charset="0"/>
                <a:ea typeface="ＭＳ Ｐゴシック" pitchFamily="50" charset="-128"/>
              </a:defRPr>
            </a:lvl3pPr>
            <a:lvl4pPr marL="1600200" indent="-228600" eaLnBrk="0" hangingPunct="0">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buFontTx/>
              <a:buChar char="•"/>
            </a:pPr>
            <a:endParaRPr lang="ja-JP" altLang="en-US" sz="2800">
              <a:latin typeface="HG創英角ｺﾞｼｯｸUB" panose="020B0909000000000000" pitchFamily="49" charset="-128"/>
              <a:ea typeface="HG創英角ｺﾞｼｯｸUB" panose="020B0909000000000000" pitchFamily="49" charset="-128"/>
            </a:endParaRPr>
          </a:p>
        </p:txBody>
      </p:sp>
      <p:sp>
        <p:nvSpPr>
          <p:cNvPr id="6" name="スライド番号プレースホルダー 3">
            <a:extLst>
              <a:ext uri="{FF2B5EF4-FFF2-40B4-BE49-F238E27FC236}">
                <a16:creationId xmlns:a16="http://schemas.microsoft.com/office/drawing/2014/main" id="{18D0425B-FE23-49E6-BCBC-7A7383A270D6}"/>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30</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098343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994418"/>
            <a:ext cx="9144000" cy="369332"/>
          </a:xfrm>
          <a:prstGeom prst="rect">
            <a:avLst/>
          </a:prstGeom>
          <a:solidFill>
            <a:srgbClr val="99CCFF"/>
          </a:solidFill>
        </p:spPr>
        <p:txBody>
          <a:bodyPr wrap="square">
            <a:spAutoFit/>
          </a:bodyPr>
          <a:lstStyle/>
          <a:p>
            <a:pPr algn="ctr">
              <a:spcBef>
                <a:spcPts val="600"/>
              </a:spcBef>
            </a:pPr>
            <a:r>
              <a:rPr lang="ja-JP" altLang="en-US" dirty="0">
                <a:latin typeface="HGS創英角ｺﾞｼｯｸUB" panose="020B0900000000000000" pitchFamily="50" charset="-128"/>
                <a:ea typeface="HGS創英角ｺﾞｼｯｸUB" panose="020B0900000000000000" pitchFamily="50" charset="-128"/>
              </a:rPr>
              <a:t>エネルギーを多く消費するところ（臓器）には、多くの血液が供給される。</a:t>
            </a:r>
            <a:endParaRPr lang="en-US" altLang="ja-JP" dirty="0">
              <a:latin typeface="HGS創英角ｺﾞｼｯｸUB" panose="020B0900000000000000" pitchFamily="50" charset="-128"/>
              <a:ea typeface="HGS創英角ｺﾞｼｯｸUB" panose="020B0900000000000000" pitchFamily="50" charset="-128"/>
            </a:endParaRPr>
          </a:p>
        </p:txBody>
      </p:sp>
      <p:sp>
        <p:nvSpPr>
          <p:cNvPr id="8" name="正方形/長方形 7"/>
          <p:cNvSpPr/>
          <p:nvPr/>
        </p:nvSpPr>
        <p:spPr>
          <a:xfrm>
            <a:off x="338137" y="1925621"/>
            <a:ext cx="5542710" cy="369332"/>
          </a:xfrm>
          <a:prstGeom prst="rect">
            <a:avLst/>
          </a:prstGeom>
        </p:spPr>
        <p:txBody>
          <a:bodyPr wrap="square">
            <a:spAutoFit/>
          </a:bodyPr>
          <a:lstStyle/>
          <a:p>
            <a:pPr>
              <a:spcBef>
                <a:spcPts val="600"/>
              </a:spcBef>
            </a:pPr>
            <a:r>
              <a:rPr lang="ja-JP" altLang="en-US" dirty="0">
                <a:latin typeface="HGS創英角ｺﾞｼｯｸUB" panose="020B0900000000000000" pitchFamily="50" charset="-128"/>
                <a:ea typeface="HGS創英角ｺﾞｼｯｸUB" panose="020B0900000000000000" pitchFamily="50" charset="-128"/>
              </a:rPr>
              <a:t>多くのエネルギーを必要とする臓器はどこか？</a:t>
            </a:r>
          </a:p>
        </p:txBody>
      </p:sp>
      <p:sp>
        <p:nvSpPr>
          <p:cNvPr id="16" name="正方形/長方形 15">
            <a:extLst>
              <a:ext uri="{FF2B5EF4-FFF2-40B4-BE49-F238E27FC236}">
                <a16:creationId xmlns:a16="http://schemas.microsoft.com/office/drawing/2014/main" id="{AE8A2F9C-0AE4-4B3B-B584-2744895FA1AD}"/>
              </a:ext>
            </a:extLst>
          </p:cNvPr>
          <p:cNvSpPr/>
          <p:nvPr/>
        </p:nvSpPr>
        <p:spPr>
          <a:xfrm>
            <a:off x="827436" y="2955391"/>
            <a:ext cx="7489125" cy="1000274"/>
          </a:xfrm>
          <a:prstGeom prst="rect">
            <a:avLst/>
          </a:prstGeom>
          <a:noFill/>
          <a:ln w="25400">
            <a:solidFill>
              <a:schemeClr val="tx1"/>
            </a:solidFill>
          </a:ln>
        </p:spPr>
        <p:txBody>
          <a:bodyPr wrap="square">
            <a:spAutoFit/>
          </a:bodyPr>
          <a:lstStyle/>
          <a:p>
            <a:pPr>
              <a:spcBef>
                <a:spcPts val="600"/>
              </a:spcBef>
            </a:pPr>
            <a:r>
              <a:rPr lang="ja-JP" altLang="en-US" dirty="0">
                <a:latin typeface="HGS創英角ｺﾞｼｯｸUB" panose="020B0900000000000000" pitchFamily="50" charset="-128"/>
                <a:ea typeface="HGS創英角ｺﾞｼｯｸUB" panose="020B0900000000000000" pitchFamily="50" charset="-128"/>
              </a:rPr>
              <a:t>脳の活動には莫大なエネルギーを必要とする。</a:t>
            </a:r>
            <a:endParaRPr lang="en-US" altLang="ja-JP" dirty="0">
              <a:latin typeface="HGS創英角ｺﾞｼｯｸUB" panose="020B0900000000000000" pitchFamily="50" charset="-128"/>
              <a:ea typeface="HGS創英角ｺﾞｼｯｸUB" panose="020B0900000000000000" pitchFamily="50" charset="-128"/>
            </a:endParaRPr>
          </a:p>
          <a:p>
            <a:pPr>
              <a:spcBef>
                <a:spcPts val="600"/>
              </a:spcBef>
            </a:pPr>
            <a:r>
              <a:rPr lang="ja-JP" altLang="en-US" dirty="0">
                <a:latin typeface="HGS創英角ｺﾞｼｯｸUB" panose="020B0900000000000000" pitchFamily="50" charset="-128"/>
                <a:ea typeface="HGS創英角ｺﾞｼｯｸUB" panose="020B0900000000000000" pitchFamily="50" charset="-128"/>
              </a:rPr>
              <a:t>心停止によりエネルギー源の供給（特に酸素）が途絶えると、</a:t>
            </a:r>
            <a:r>
              <a:rPr lang="ja-JP" altLang="en-US" dirty="0">
                <a:solidFill>
                  <a:srgbClr val="FF0000"/>
                </a:solidFill>
                <a:latin typeface="HGS創英角ｺﾞｼｯｸUB" panose="020B0900000000000000" pitchFamily="50" charset="-128"/>
                <a:ea typeface="HGS創英角ｺﾞｼｯｸUB" panose="020B0900000000000000" pitchFamily="50" charset="-128"/>
              </a:rPr>
              <a:t>脳細胞が回復不可能な変化が起きてしまう。　⇒　社会復帰が難しい</a:t>
            </a:r>
            <a:endParaRPr lang="en-US" altLang="ja-JP" dirty="0">
              <a:solidFill>
                <a:srgbClr val="FF0000"/>
              </a:solidFill>
              <a:latin typeface="HGS創英角ｺﾞｼｯｸUB" panose="020B0900000000000000" pitchFamily="50" charset="-128"/>
              <a:ea typeface="HGS創英角ｺﾞｼｯｸUB" panose="020B0900000000000000" pitchFamily="50" charset="-128"/>
            </a:endParaRPr>
          </a:p>
        </p:txBody>
      </p:sp>
      <p:grpSp>
        <p:nvGrpSpPr>
          <p:cNvPr id="11" name="グループ化 10">
            <a:extLst>
              <a:ext uri="{FF2B5EF4-FFF2-40B4-BE49-F238E27FC236}">
                <a16:creationId xmlns:a16="http://schemas.microsoft.com/office/drawing/2014/main" id="{F9A5D45E-F939-4C97-B7A0-270862AD5520}"/>
              </a:ext>
            </a:extLst>
          </p:cNvPr>
          <p:cNvGrpSpPr/>
          <p:nvPr/>
        </p:nvGrpSpPr>
        <p:grpSpPr>
          <a:xfrm>
            <a:off x="6365174" y="1730376"/>
            <a:ext cx="2089814" cy="707886"/>
            <a:chOff x="6365174" y="1730376"/>
            <a:chExt cx="2089814" cy="707886"/>
          </a:xfrm>
        </p:grpSpPr>
        <p:sp>
          <p:nvSpPr>
            <p:cNvPr id="20" name="正方形/長方形 19">
              <a:extLst>
                <a:ext uri="{FF2B5EF4-FFF2-40B4-BE49-F238E27FC236}">
                  <a16:creationId xmlns:a16="http://schemas.microsoft.com/office/drawing/2014/main" id="{2EBFB8E5-DBAA-4C29-9F82-47CBECF4448C}"/>
                </a:ext>
              </a:extLst>
            </p:cNvPr>
            <p:cNvSpPr/>
            <p:nvPr/>
          </p:nvSpPr>
          <p:spPr>
            <a:xfrm>
              <a:off x="6892606" y="1730376"/>
              <a:ext cx="1562382" cy="707886"/>
            </a:xfrm>
            <a:prstGeom prst="rect">
              <a:avLst/>
            </a:prstGeom>
          </p:spPr>
          <p:txBody>
            <a:bodyPr wrap="square">
              <a:spAutoFit/>
            </a:bodyPr>
            <a:lstStyle/>
            <a:p>
              <a:pPr algn="ctr">
                <a:spcBef>
                  <a:spcPts val="600"/>
                </a:spcBef>
              </a:pPr>
              <a:r>
                <a:rPr lang="ja-JP" altLang="en-US" sz="4000" dirty="0">
                  <a:solidFill>
                    <a:srgbClr val="FF0000"/>
                  </a:solidFill>
                  <a:latin typeface="HGS創英角ｺﾞｼｯｸUB" panose="020B0900000000000000" pitchFamily="50" charset="-128"/>
                  <a:ea typeface="HGS創英角ｺﾞｼｯｸUB" panose="020B0900000000000000" pitchFamily="50" charset="-128"/>
                </a:rPr>
                <a:t>脳</a:t>
              </a:r>
            </a:p>
          </p:txBody>
        </p:sp>
        <p:sp>
          <p:nvSpPr>
            <p:cNvPr id="9" name="矢印: 右 8">
              <a:extLst>
                <a:ext uri="{FF2B5EF4-FFF2-40B4-BE49-F238E27FC236}">
                  <a16:creationId xmlns:a16="http://schemas.microsoft.com/office/drawing/2014/main" id="{C7EF9A6D-DBBD-4C89-9B9C-2943D324AC23}"/>
                </a:ext>
              </a:extLst>
            </p:cNvPr>
            <p:cNvSpPr/>
            <p:nvPr/>
          </p:nvSpPr>
          <p:spPr>
            <a:xfrm>
              <a:off x="6365174" y="1798787"/>
              <a:ext cx="824296" cy="625511"/>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S創英角ｺﾞｼｯｸUB" panose="020B0900000000000000" pitchFamily="50" charset="-128"/>
                <a:ea typeface="HGS創英角ｺﾞｼｯｸUB" panose="020B0900000000000000" pitchFamily="50" charset="-128"/>
              </a:endParaRPr>
            </a:p>
          </p:txBody>
        </p:sp>
      </p:grpSp>
      <p:grpSp>
        <p:nvGrpSpPr>
          <p:cNvPr id="22" name="グループ化 21">
            <a:extLst>
              <a:ext uri="{FF2B5EF4-FFF2-40B4-BE49-F238E27FC236}">
                <a16:creationId xmlns:a16="http://schemas.microsoft.com/office/drawing/2014/main" id="{59FC81E0-3624-41F6-9AD9-04E9B9182C8C}"/>
              </a:ext>
            </a:extLst>
          </p:cNvPr>
          <p:cNvGrpSpPr/>
          <p:nvPr/>
        </p:nvGrpSpPr>
        <p:grpSpPr>
          <a:xfrm>
            <a:off x="0" y="4224130"/>
            <a:ext cx="9035152" cy="2347500"/>
            <a:chOff x="0" y="4224130"/>
            <a:chExt cx="9035152" cy="2347500"/>
          </a:xfrm>
        </p:grpSpPr>
        <p:sp>
          <p:nvSpPr>
            <p:cNvPr id="18" name="正方形/長方形 17">
              <a:extLst>
                <a:ext uri="{FF2B5EF4-FFF2-40B4-BE49-F238E27FC236}">
                  <a16:creationId xmlns:a16="http://schemas.microsoft.com/office/drawing/2014/main" id="{9F1F30DC-E447-4C86-9606-54D1C4E60122}"/>
                </a:ext>
              </a:extLst>
            </p:cNvPr>
            <p:cNvSpPr/>
            <p:nvPr/>
          </p:nvSpPr>
          <p:spPr>
            <a:xfrm>
              <a:off x="0" y="4771137"/>
              <a:ext cx="9035152" cy="1800493"/>
            </a:xfrm>
            <a:prstGeom prst="rect">
              <a:avLst/>
            </a:prstGeom>
            <a:noFill/>
          </p:spPr>
          <p:txBody>
            <a:bodyPr wrap="square">
              <a:spAutoFit/>
            </a:bodyPr>
            <a:lstStyle/>
            <a:p>
              <a:pPr>
                <a:spcBef>
                  <a:spcPts val="600"/>
                </a:spcBef>
              </a:pPr>
              <a:r>
                <a:rPr lang="ja-JP" altLang="en-US" sz="2400" u="sng" dirty="0">
                  <a:solidFill>
                    <a:srgbClr val="FF0000"/>
                  </a:solidFill>
                  <a:latin typeface="HGS創英角ｺﾞｼｯｸUB" panose="020B0900000000000000" pitchFamily="50" charset="-128"/>
                  <a:ea typeface="HGS創英角ｺﾞｼｯｸUB" panose="020B0900000000000000" pitchFamily="50" charset="-128"/>
                </a:rPr>
                <a:t>心肺蘇生（</a:t>
              </a:r>
              <a:r>
                <a:rPr lang="en-US" altLang="ja-JP" sz="2400" u="sng" dirty="0">
                  <a:solidFill>
                    <a:srgbClr val="FF0000"/>
                  </a:solidFill>
                  <a:latin typeface="HGS創英角ｺﾞｼｯｸUB" panose="020B0900000000000000" pitchFamily="50" charset="-128"/>
                  <a:ea typeface="HGS創英角ｺﾞｼｯｸUB" panose="020B0900000000000000" pitchFamily="50" charset="-128"/>
                </a:rPr>
                <a:t>CPR)</a:t>
              </a:r>
              <a:r>
                <a:rPr lang="ja-JP" altLang="en-US" sz="2400" u="sng" dirty="0">
                  <a:solidFill>
                    <a:srgbClr val="FF0000"/>
                  </a:solidFill>
                  <a:latin typeface="HGS創英角ｺﾞｼｯｸUB" panose="020B0900000000000000" pitchFamily="50" charset="-128"/>
                  <a:ea typeface="HGS創英角ｺﾞｼｯｸUB" panose="020B0900000000000000" pitchFamily="50" charset="-128"/>
                </a:rPr>
                <a:t>の本質</a:t>
              </a:r>
              <a:endParaRPr lang="en-US" altLang="ja-JP" sz="2400" u="sng" dirty="0">
                <a:solidFill>
                  <a:srgbClr val="FF0000"/>
                </a:solidFill>
                <a:latin typeface="HGS創英角ｺﾞｼｯｸUB" panose="020B0900000000000000" pitchFamily="50" charset="-128"/>
                <a:ea typeface="HGS創英角ｺﾞｼｯｸUB" panose="020B0900000000000000" pitchFamily="50" charset="-128"/>
              </a:endParaRPr>
            </a:p>
            <a:p>
              <a:pPr>
                <a:spcBef>
                  <a:spcPts val="600"/>
                </a:spcBef>
              </a:pPr>
              <a:r>
                <a:rPr lang="ja-JP" altLang="en-US" sz="2400" dirty="0">
                  <a:latin typeface="HGS創英角ｺﾞｼｯｸUB" panose="020B0900000000000000" pitchFamily="50" charset="-128"/>
                  <a:ea typeface="HGS創英角ｺﾞｼｯｸUB" panose="020B0900000000000000" pitchFamily="50" charset="-128"/>
                </a:rPr>
                <a:t>心停止（全身にエネルギー源の供給停止）時には</a:t>
              </a:r>
              <a:endParaRPr lang="en-US" altLang="ja-JP" sz="2400" dirty="0">
                <a:latin typeface="HGS創英角ｺﾞｼｯｸUB" panose="020B0900000000000000" pitchFamily="50" charset="-128"/>
                <a:ea typeface="HGS創英角ｺﾞｼｯｸUB" panose="020B0900000000000000" pitchFamily="50" charset="-128"/>
              </a:endParaRPr>
            </a:p>
            <a:p>
              <a:pPr>
                <a:spcBef>
                  <a:spcPts val="600"/>
                </a:spcBef>
              </a:pPr>
              <a:r>
                <a:rPr lang="ja-JP" altLang="en-US" sz="2400" dirty="0">
                  <a:latin typeface="HGS創英角ｺﾞｼｯｸUB" panose="020B0900000000000000" pitchFamily="50" charset="-128"/>
                  <a:ea typeface="HGS創英角ｺﾞｼｯｸUB" panose="020B0900000000000000" pitchFamily="50" charset="-128"/>
                </a:rPr>
                <a:t>・</a:t>
              </a:r>
              <a:r>
                <a:rPr lang="ja-JP" altLang="en-US" sz="2400" dirty="0">
                  <a:solidFill>
                    <a:srgbClr val="FF0000"/>
                  </a:solidFill>
                  <a:latin typeface="HGS創英角ｺﾞｼｯｸUB" panose="020B0900000000000000" pitchFamily="50" charset="-128"/>
                  <a:ea typeface="HGS創英角ｺﾞｼｯｸUB" panose="020B0900000000000000" pitchFamily="50" charset="-128"/>
                </a:rPr>
                <a:t>人工呼吸</a:t>
              </a:r>
              <a:r>
                <a:rPr lang="ja-JP" altLang="en-US" sz="2400" dirty="0">
                  <a:latin typeface="HGS創英角ｺﾞｼｯｸUB" panose="020B0900000000000000" pitchFamily="50" charset="-128"/>
                  <a:ea typeface="HGS創英角ｺﾞｼｯｸUB" panose="020B0900000000000000" pitchFamily="50" charset="-128"/>
                </a:rPr>
                <a:t>により、体内に酸素を取り込ませる。</a:t>
              </a:r>
              <a:endParaRPr lang="en-US" altLang="ja-JP" sz="2400" dirty="0">
                <a:latin typeface="HGS創英角ｺﾞｼｯｸUB" panose="020B0900000000000000" pitchFamily="50" charset="-128"/>
                <a:ea typeface="HGS創英角ｺﾞｼｯｸUB" panose="020B0900000000000000" pitchFamily="50" charset="-128"/>
              </a:endParaRPr>
            </a:p>
            <a:p>
              <a:pPr>
                <a:spcBef>
                  <a:spcPts val="600"/>
                </a:spcBef>
              </a:pPr>
              <a:r>
                <a:rPr lang="ja-JP" altLang="en-US" sz="2400" dirty="0">
                  <a:latin typeface="HGS創英角ｺﾞｼｯｸUB" panose="020B0900000000000000" pitchFamily="50" charset="-128"/>
                  <a:ea typeface="HGS創英角ｺﾞｼｯｸUB" panose="020B0900000000000000" pitchFamily="50" charset="-128"/>
                </a:rPr>
                <a:t>・</a:t>
              </a:r>
              <a:r>
                <a:rPr lang="ja-JP" altLang="en-US" sz="2400" dirty="0">
                  <a:solidFill>
                    <a:srgbClr val="FF0000"/>
                  </a:solidFill>
                  <a:latin typeface="HGS創英角ｺﾞｼｯｸUB" panose="020B0900000000000000" pitchFamily="50" charset="-128"/>
                  <a:ea typeface="HGS創英角ｺﾞｼｯｸUB" panose="020B0900000000000000" pitchFamily="50" charset="-128"/>
                </a:rPr>
                <a:t>胸骨圧迫</a:t>
              </a:r>
              <a:r>
                <a:rPr lang="ja-JP" altLang="en-US" sz="2400" dirty="0">
                  <a:latin typeface="HGS創英角ｺﾞｼｯｸUB" panose="020B0900000000000000" pitchFamily="50" charset="-128"/>
                  <a:ea typeface="HGS創英角ｺﾞｼｯｸUB" panose="020B0900000000000000" pitchFamily="50" charset="-128"/>
                </a:rPr>
                <a:t>により、全身（特に脳）へ酸素を含んだ血液を届ける。</a:t>
              </a:r>
              <a:endParaRPr lang="en-US" altLang="ja-JP" sz="2400" dirty="0">
                <a:solidFill>
                  <a:srgbClr val="0000CC"/>
                </a:solidFill>
                <a:latin typeface="HGS創英角ｺﾞｼｯｸUB" panose="020B0900000000000000" pitchFamily="50" charset="-128"/>
                <a:ea typeface="HGS創英角ｺﾞｼｯｸUB" panose="020B0900000000000000" pitchFamily="50" charset="-128"/>
              </a:endParaRPr>
            </a:p>
          </p:txBody>
        </p:sp>
        <p:sp>
          <p:nvSpPr>
            <p:cNvPr id="21" name="矢印: 下 20">
              <a:extLst>
                <a:ext uri="{FF2B5EF4-FFF2-40B4-BE49-F238E27FC236}">
                  <a16:creationId xmlns:a16="http://schemas.microsoft.com/office/drawing/2014/main" id="{D3F77087-4D0B-4019-A515-2B4364A20377}"/>
                </a:ext>
              </a:extLst>
            </p:cNvPr>
            <p:cNvSpPr/>
            <p:nvPr/>
          </p:nvSpPr>
          <p:spPr>
            <a:xfrm>
              <a:off x="4144488" y="4224130"/>
              <a:ext cx="855023" cy="547007"/>
            </a:xfrm>
            <a:prstGeom prst="down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3" name="スライド番号プレースホルダー 3">
            <a:extLst>
              <a:ext uri="{FF2B5EF4-FFF2-40B4-BE49-F238E27FC236}">
                <a16:creationId xmlns:a16="http://schemas.microsoft.com/office/drawing/2014/main" id="{E0354D7F-E2DD-4442-9EDA-94290CC3F69C}"/>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31</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17" name="タイトル 1">
            <a:extLst>
              <a:ext uri="{FF2B5EF4-FFF2-40B4-BE49-F238E27FC236}">
                <a16:creationId xmlns:a16="http://schemas.microsoft.com/office/drawing/2014/main" id="{F2E08DE8-BD92-4861-87C2-6BEE690554AD}"/>
              </a:ext>
            </a:extLst>
          </p:cNvPr>
          <p:cNvSpPr txBox="1">
            <a:spLocks/>
          </p:cNvSpPr>
          <p:nvPr/>
        </p:nvSpPr>
        <p:spPr>
          <a:xfrm>
            <a:off x="1754155" y="46650"/>
            <a:ext cx="5784980" cy="575081"/>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S創英角ｺﾞｼｯｸUB" panose="020B0900000000000000" pitchFamily="50" charset="-128"/>
                <a:ea typeface="HGS創英角ｺﾞｼｯｸUB" panose="020B0900000000000000" pitchFamily="50" charset="-128"/>
              </a:rPr>
              <a:t>心肺蘇生の意義・目的</a:t>
            </a:r>
          </a:p>
        </p:txBody>
      </p:sp>
    </p:spTree>
    <p:extLst>
      <p:ext uri="{BB962C8B-B14F-4D97-AF65-F5344CB8AC3E}">
        <p14:creationId xmlns:p14="http://schemas.microsoft.com/office/powerpoint/2010/main" val="1057716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38136" y="910239"/>
            <a:ext cx="8257224" cy="723275"/>
          </a:xfrm>
          <a:prstGeom prst="rect">
            <a:avLst/>
          </a:prstGeom>
          <a:noFill/>
        </p:spPr>
        <p:txBody>
          <a:bodyPr wrap="square">
            <a:spAutoFit/>
          </a:bodyPr>
          <a:lstStyle/>
          <a:p>
            <a:pPr>
              <a:spcBef>
                <a:spcPts val="600"/>
              </a:spcBef>
            </a:pPr>
            <a:r>
              <a:rPr lang="ja-JP" altLang="en-US" dirty="0">
                <a:latin typeface="HGP創英角ｺﾞｼｯｸUB" panose="020B0900000000000000" pitchFamily="50" charset="-128"/>
                <a:ea typeface="HGP創英角ｺﾞｼｯｸUB" panose="020B0900000000000000" pitchFamily="50" charset="-128"/>
              </a:rPr>
              <a:t>意識のない傷病者に対して、呼吸を確認し、心停止と判断した場合は、</a:t>
            </a:r>
            <a:endParaRPr lang="en-US" altLang="ja-JP" dirty="0">
              <a:latin typeface="HGP創英角ｺﾞｼｯｸUB" panose="020B0900000000000000" pitchFamily="50" charset="-128"/>
              <a:ea typeface="HGP創英角ｺﾞｼｯｸUB" panose="020B0900000000000000" pitchFamily="50" charset="-128"/>
            </a:endParaRPr>
          </a:p>
          <a:p>
            <a:pPr>
              <a:spcBef>
                <a:spcPts val="600"/>
              </a:spcBef>
            </a:pPr>
            <a:r>
              <a:rPr lang="ja-JP" altLang="en-US" dirty="0">
                <a:solidFill>
                  <a:srgbClr val="FF0000"/>
                </a:solidFill>
                <a:latin typeface="HGP創英角ｺﾞｼｯｸUB" panose="020B0900000000000000" pitchFamily="50" charset="-128"/>
                <a:ea typeface="HGP創英角ｺﾞｼｯｸUB" panose="020B0900000000000000" pitchFamily="50" charset="-128"/>
              </a:rPr>
              <a:t>胸骨圧迫</a:t>
            </a:r>
            <a:r>
              <a:rPr lang="ja-JP" altLang="en-US" dirty="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Circulation</a:t>
            </a:r>
            <a:r>
              <a:rPr lang="ja-JP" altLang="en-US" dirty="0">
                <a:latin typeface="HGP創英角ｺﾞｼｯｸUB" panose="020B0900000000000000" pitchFamily="50" charset="-128"/>
                <a:ea typeface="HGP創英角ｺﾞｼｯｸUB" panose="020B0900000000000000" pitchFamily="50" charset="-128"/>
              </a:rPr>
              <a:t>）、次に</a:t>
            </a:r>
            <a:r>
              <a:rPr lang="ja-JP" altLang="en-US" dirty="0">
                <a:solidFill>
                  <a:srgbClr val="FF0000"/>
                </a:solidFill>
                <a:latin typeface="HGP創英角ｺﾞｼｯｸUB" panose="020B0900000000000000" pitchFamily="50" charset="-128"/>
                <a:ea typeface="HGP創英角ｺﾞｼｯｸUB" panose="020B0900000000000000" pitchFamily="50" charset="-128"/>
              </a:rPr>
              <a:t>気道確保</a:t>
            </a:r>
            <a:r>
              <a:rPr lang="ja-JP" altLang="en-US" dirty="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Airway</a:t>
            </a:r>
            <a:r>
              <a:rPr lang="ja-JP" altLang="en-US" dirty="0">
                <a:latin typeface="HGP創英角ｺﾞｼｯｸUB" panose="020B0900000000000000" pitchFamily="50" charset="-128"/>
                <a:ea typeface="HGP創英角ｺﾞｼｯｸUB" panose="020B0900000000000000" pitchFamily="50" charset="-128"/>
              </a:rPr>
              <a:t>）、</a:t>
            </a:r>
            <a:r>
              <a:rPr lang="ja-JP" altLang="en-US" dirty="0">
                <a:solidFill>
                  <a:srgbClr val="FF0000"/>
                </a:solidFill>
                <a:latin typeface="HGP創英角ｺﾞｼｯｸUB" panose="020B0900000000000000" pitchFamily="50" charset="-128"/>
                <a:ea typeface="HGP創英角ｺﾞｼｯｸUB" panose="020B0900000000000000" pitchFamily="50" charset="-128"/>
              </a:rPr>
              <a:t>人工呼吸</a:t>
            </a:r>
            <a:r>
              <a:rPr lang="ja-JP" altLang="en-US" dirty="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Breathing)</a:t>
            </a:r>
            <a:r>
              <a:rPr lang="ja-JP" altLang="en-US" dirty="0">
                <a:latin typeface="HGP創英角ｺﾞｼｯｸUB" panose="020B0900000000000000" pitchFamily="50" charset="-128"/>
                <a:ea typeface="HGP創英角ｺﾞｼｯｸUB" panose="020B0900000000000000" pitchFamily="50" charset="-128"/>
              </a:rPr>
              <a:t>の順</a:t>
            </a:r>
            <a:endParaRPr lang="en-US" altLang="ja-JP" dirty="0">
              <a:latin typeface="HGP創英角ｺﾞｼｯｸUB" panose="020B0900000000000000" pitchFamily="50" charset="-128"/>
              <a:ea typeface="HGP創英角ｺﾞｼｯｸUB" panose="020B0900000000000000" pitchFamily="50" charset="-128"/>
            </a:endParaRPr>
          </a:p>
        </p:txBody>
      </p:sp>
      <p:sp>
        <p:nvSpPr>
          <p:cNvPr id="12" name="タイトル 1">
            <a:extLst>
              <a:ext uri="{FF2B5EF4-FFF2-40B4-BE49-F238E27FC236}">
                <a16:creationId xmlns:a16="http://schemas.microsoft.com/office/drawing/2014/main" id="{55A69DB2-A0C4-48CB-96BD-26AF5249D6F3}"/>
              </a:ext>
            </a:extLst>
          </p:cNvPr>
          <p:cNvSpPr txBox="1">
            <a:spLocks/>
          </p:cNvSpPr>
          <p:nvPr/>
        </p:nvSpPr>
        <p:spPr>
          <a:xfrm>
            <a:off x="1754155" y="46650"/>
            <a:ext cx="5784980" cy="575081"/>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S創英角ｺﾞｼｯｸUB" panose="020B0900000000000000" pitchFamily="50" charset="-128"/>
                <a:ea typeface="HGS創英角ｺﾞｼｯｸUB" panose="020B0900000000000000" pitchFamily="50" charset="-128"/>
              </a:rPr>
              <a:t>胸骨圧迫の重要性</a:t>
            </a:r>
          </a:p>
        </p:txBody>
      </p:sp>
      <p:sp>
        <p:nvSpPr>
          <p:cNvPr id="13" name="正方形/長方形 12">
            <a:extLst>
              <a:ext uri="{FF2B5EF4-FFF2-40B4-BE49-F238E27FC236}">
                <a16:creationId xmlns:a16="http://schemas.microsoft.com/office/drawing/2014/main" id="{5352EC99-A6F0-4604-96B8-307FA7D227CD}"/>
              </a:ext>
            </a:extLst>
          </p:cNvPr>
          <p:cNvSpPr/>
          <p:nvPr/>
        </p:nvSpPr>
        <p:spPr>
          <a:xfrm>
            <a:off x="275452" y="5096023"/>
            <a:ext cx="8742385" cy="1215717"/>
          </a:xfrm>
          <a:prstGeom prst="rect">
            <a:avLst/>
          </a:prstGeom>
          <a:noFill/>
          <a:ln w="25400">
            <a:solidFill>
              <a:schemeClr val="tx1"/>
            </a:solidFill>
          </a:ln>
        </p:spPr>
        <p:txBody>
          <a:bodyPr wrap="square">
            <a:spAutoFit/>
          </a:bodyPr>
          <a:lstStyle/>
          <a:p>
            <a:pPr algn="ctr">
              <a:spcBef>
                <a:spcPts val="600"/>
              </a:spcBef>
            </a:pPr>
            <a:r>
              <a:rPr lang="en-US" altLang="ja-JP" sz="2800" dirty="0">
                <a:latin typeface="HGP創英角ｺﾞｼｯｸUB" panose="020B0900000000000000" pitchFamily="50" charset="-128"/>
                <a:ea typeface="HGP創英角ｺﾞｼｯｸUB" panose="020B0900000000000000" pitchFamily="50" charset="-128"/>
              </a:rPr>
              <a:t>C:</a:t>
            </a:r>
            <a:r>
              <a:rPr lang="ja-JP" altLang="en-US" sz="2800" dirty="0">
                <a:solidFill>
                  <a:srgbClr val="FF0000"/>
                </a:solidFill>
                <a:latin typeface="HGP創英角ｺﾞｼｯｸUB" panose="020B0900000000000000" pitchFamily="50" charset="-128"/>
                <a:ea typeface="HGP創英角ｺﾞｼｯｸUB" panose="020B0900000000000000" pitchFamily="50" charset="-128"/>
              </a:rPr>
              <a:t>胸骨圧迫</a:t>
            </a:r>
            <a:r>
              <a:rPr lang="ja-JP" altLang="en-US" sz="2800" dirty="0">
                <a:latin typeface="HGP創英角ｺﾞｼｯｸUB" panose="020B0900000000000000" pitchFamily="50" charset="-128"/>
                <a:ea typeface="HGP創英角ｺﾞｼｯｸUB" panose="020B0900000000000000" pitchFamily="50" charset="-128"/>
              </a:rPr>
              <a:t>　→　</a:t>
            </a:r>
            <a:r>
              <a:rPr lang="en-US" altLang="ja-JP" sz="2800" dirty="0">
                <a:latin typeface="HGP創英角ｺﾞｼｯｸUB" panose="020B0900000000000000" pitchFamily="50" charset="-128"/>
                <a:ea typeface="HGP創英角ｺﾞｼｯｸUB" panose="020B0900000000000000" pitchFamily="50" charset="-128"/>
              </a:rPr>
              <a:t>A:</a:t>
            </a:r>
            <a:r>
              <a:rPr lang="ja-JP" altLang="en-US" sz="2800" dirty="0">
                <a:solidFill>
                  <a:srgbClr val="FF0000"/>
                </a:solidFill>
                <a:latin typeface="HGP創英角ｺﾞｼｯｸUB" panose="020B0900000000000000" pitchFamily="50" charset="-128"/>
                <a:ea typeface="HGP創英角ｺﾞｼｯｸUB" panose="020B0900000000000000" pitchFamily="50" charset="-128"/>
              </a:rPr>
              <a:t>気道確保</a:t>
            </a:r>
            <a:r>
              <a:rPr lang="ja-JP" altLang="en-US" sz="2800" dirty="0">
                <a:latin typeface="HGP創英角ｺﾞｼｯｸUB" panose="020B0900000000000000" pitchFamily="50" charset="-128"/>
                <a:ea typeface="HGP創英角ｺﾞｼｯｸUB" panose="020B0900000000000000" pitchFamily="50" charset="-128"/>
              </a:rPr>
              <a:t>　→　</a:t>
            </a:r>
            <a:r>
              <a:rPr lang="en-US" altLang="ja-JP" sz="2800" dirty="0">
                <a:latin typeface="HGP創英角ｺﾞｼｯｸUB" panose="020B0900000000000000" pitchFamily="50" charset="-128"/>
                <a:ea typeface="HGP創英角ｺﾞｼｯｸUB" panose="020B0900000000000000" pitchFamily="50" charset="-128"/>
              </a:rPr>
              <a:t>B:</a:t>
            </a:r>
            <a:r>
              <a:rPr lang="ja-JP" altLang="en-US" sz="2800" dirty="0">
                <a:solidFill>
                  <a:srgbClr val="FF0000"/>
                </a:solidFill>
                <a:latin typeface="HGP創英角ｺﾞｼｯｸUB" panose="020B0900000000000000" pitchFamily="50" charset="-128"/>
                <a:ea typeface="HGP創英角ｺﾞｼｯｸUB" panose="020B0900000000000000" pitchFamily="50" charset="-128"/>
              </a:rPr>
              <a:t>人工呼吸　</a:t>
            </a:r>
            <a:r>
              <a:rPr lang="ja-JP" altLang="en-US" sz="2800" dirty="0">
                <a:latin typeface="HGP創英角ｺﾞｼｯｸUB" panose="020B0900000000000000" pitchFamily="50" charset="-128"/>
                <a:ea typeface="HGP創英角ｺﾞｼｯｸUB" panose="020B0900000000000000" pitchFamily="50" charset="-128"/>
              </a:rPr>
              <a:t>の順</a:t>
            </a:r>
            <a:endParaRPr lang="en-US" altLang="ja-JP" sz="2800" dirty="0">
              <a:latin typeface="HGP創英角ｺﾞｼｯｸUB" panose="020B0900000000000000" pitchFamily="50" charset="-128"/>
              <a:ea typeface="HGP創英角ｺﾞｼｯｸUB" panose="020B0900000000000000" pitchFamily="50" charset="-128"/>
            </a:endParaRPr>
          </a:p>
          <a:p>
            <a:pPr algn="ctr">
              <a:spcBef>
                <a:spcPts val="600"/>
              </a:spcBef>
            </a:pPr>
            <a:r>
              <a:rPr lang="ja-JP" altLang="en-US" sz="4000" dirty="0">
                <a:latin typeface="HGP創英角ｺﾞｼｯｸUB" panose="020B0900000000000000" pitchFamily="50" charset="-128"/>
                <a:ea typeface="HGP創英角ｺﾞｼｯｸUB" panose="020B0900000000000000" pitchFamily="50" charset="-128"/>
              </a:rPr>
              <a:t>（</a:t>
            </a:r>
            <a:r>
              <a:rPr lang="en-US" altLang="ja-JP" sz="4000" dirty="0">
                <a:latin typeface="HGP創英角ｺﾞｼｯｸUB" panose="020B0900000000000000" pitchFamily="50" charset="-128"/>
                <a:ea typeface="HGP創英角ｺﾞｼｯｸUB" panose="020B0900000000000000" pitchFamily="50" charset="-128"/>
              </a:rPr>
              <a:t>ABC</a:t>
            </a:r>
            <a:r>
              <a:rPr lang="ja-JP" altLang="en-US" sz="4000" dirty="0">
                <a:latin typeface="HGP創英角ｺﾞｼｯｸUB" panose="020B0900000000000000" pitchFamily="50" charset="-128"/>
                <a:ea typeface="HGP創英角ｺﾞｼｯｸUB" panose="020B0900000000000000" pitchFamily="50" charset="-128"/>
              </a:rPr>
              <a:t>ではない）</a:t>
            </a:r>
            <a:endParaRPr lang="en-US" altLang="ja-JP" sz="4000" dirty="0">
              <a:latin typeface="HGP創英角ｺﾞｼｯｸUB" panose="020B0900000000000000" pitchFamily="50" charset="-128"/>
              <a:ea typeface="HGP創英角ｺﾞｼｯｸUB" panose="020B0900000000000000" pitchFamily="50" charset="-128"/>
            </a:endParaRPr>
          </a:p>
        </p:txBody>
      </p:sp>
      <p:sp>
        <p:nvSpPr>
          <p:cNvPr id="8" name="スライド番号プレースホルダー 3">
            <a:extLst>
              <a:ext uri="{FF2B5EF4-FFF2-40B4-BE49-F238E27FC236}">
                <a16:creationId xmlns:a16="http://schemas.microsoft.com/office/drawing/2014/main" id="{978944A4-B80A-448A-AEBD-E11147A2CE82}"/>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32</a:t>
            </a:fld>
            <a:endParaRPr kumimoji="1" lang="ja-JP" altLang="en-US" dirty="0">
              <a:latin typeface="HGP創英角ｺﾞｼｯｸUB" panose="020B0900000000000000" pitchFamily="50" charset="-128"/>
              <a:ea typeface="HGP創英角ｺﾞｼｯｸUB" panose="020B0900000000000000" pitchFamily="50" charset="-128"/>
            </a:endParaRPr>
          </a:p>
        </p:txBody>
      </p:sp>
      <p:pic>
        <p:nvPicPr>
          <p:cNvPr id="3" name="図 2">
            <a:extLst>
              <a:ext uri="{FF2B5EF4-FFF2-40B4-BE49-F238E27FC236}">
                <a16:creationId xmlns:a16="http://schemas.microsoft.com/office/drawing/2014/main" id="{5BA5D499-C6C3-48B4-9899-2D7AB3065FD9}"/>
              </a:ext>
            </a:extLst>
          </p:cNvPr>
          <p:cNvPicPr>
            <a:picLocks noChangeAspect="1"/>
          </p:cNvPicPr>
          <p:nvPr/>
        </p:nvPicPr>
        <p:blipFill>
          <a:blip r:embed="rId2"/>
          <a:stretch>
            <a:fillRect/>
          </a:stretch>
        </p:blipFill>
        <p:spPr>
          <a:xfrm>
            <a:off x="338136" y="2220376"/>
            <a:ext cx="2322448" cy="2587139"/>
          </a:xfrm>
          <a:prstGeom prst="rect">
            <a:avLst/>
          </a:prstGeom>
        </p:spPr>
      </p:pic>
      <p:pic>
        <p:nvPicPr>
          <p:cNvPr id="5" name="図 4">
            <a:extLst>
              <a:ext uri="{FF2B5EF4-FFF2-40B4-BE49-F238E27FC236}">
                <a16:creationId xmlns:a16="http://schemas.microsoft.com/office/drawing/2014/main" id="{A27008F1-AF2E-406C-A1B5-E7243407B750}"/>
              </a:ext>
            </a:extLst>
          </p:cNvPr>
          <p:cNvPicPr>
            <a:picLocks noChangeAspect="1"/>
          </p:cNvPicPr>
          <p:nvPr/>
        </p:nvPicPr>
        <p:blipFill>
          <a:blip r:embed="rId3"/>
          <a:stretch>
            <a:fillRect/>
          </a:stretch>
        </p:blipFill>
        <p:spPr>
          <a:xfrm>
            <a:off x="3002186" y="2739256"/>
            <a:ext cx="3139629" cy="2068259"/>
          </a:xfrm>
          <a:prstGeom prst="rect">
            <a:avLst/>
          </a:prstGeom>
        </p:spPr>
      </p:pic>
      <p:pic>
        <p:nvPicPr>
          <p:cNvPr id="14" name="Picture 2" descr="\\JLA-STATION2\share2\★共通　写真記録　大会＆イベント\20111219　G2010ガイドライン\一般人Ver\Resized\IMG_3539.jpg">
            <a:extLst>
              <a:ext uri="{FF2B5EF4-FFF2-40B4-BE49-F238E27FC236}">
                <a16:creationId xmlns:a16="http://schemas.microsoft.com/office/drawing/2014/main" id="{5DFFA3ED-30AC-491D-B631-7617475CFAF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83601" y="2362919"/>
            <a:ext cx="2551551" cy="2444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818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a:extLst>
              <a:ext uri="{FF2B5EF4-FFF2-40B4-BE49-F238E27FC236}">
                <a16:creationId xmlns:a16="http://schemas.microsoft.com/office/drawing/2014/main" id="{55A69DB2-A0C4-48CB-96BD-26AF5249D6F3}"/>
              </a:ext>
            </a:extLst>
          </p:cNvPr>
          <p:cNvSpPr txBox="1">
            <a:spLocks/>
          </p:cNvSpPr>
          <p:nvPr/>
        </p:nvSpPr>
        <p:spPr>
          <a:xfrm>
            <a:off x="1754155" y="46650"/>
            <a:ext cx="5784980" cy="575081"/>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S創英角ｺﾞｼｯｸUB" panose="020B0900000000000000" pitchFamily="50" charset="-128"/>
                <a:ea typeface="HGS創英角ｺﾞｼｯｸUB" panose="020B0900000000000000" pitchFamily="50" charset="-128"/>
              </a:rPr>
              <a:t>胸骨圧迫の重要性</a:t>
            </a:r>
          </a:p>
        </p:txBody>
      </p:sp>
      <p:sp>
        <p:nvSpPr>
          <p:cNvPr id="11" name="正方形/長方形 10">
            <a:extLst>
              <a:ext uri="{FF2B5EF4-FFF2-40B4-BE49-F238E27FC236}">
                <a16:creationId xmlns:a16="http://schemas.microsoft.com/office/drawing/2014/main" id="{AD6FEC52-F3D1-4911-8F23-E7E8DC758559}"/>
              </a:ext>
            </a:extLst>
          </p:cNvPr>
          <p:cNvSpPr/>
          <p:nvPr/>
        </p:nvSpPr>
        <p:spPr>
          <a:xfrm>
            <a:off x="545526" y="1361564"/>
            <a:ext cx="7938598" cy="2292935"/>
          </a:xfrm>
          <a:prstGeom prst="rect">
            <a:avLst/>
          </a:prstGeom>
          <a:solidFill>
            <a:srgbClr val="FFFF00"/>
          </a:solidFill>
        </p:spPr>
        <p:txBody>
          <a:bodyPr wrap="square">
            <a:spAutoFit/>
          </a:bodyPr>
          <a:lstStyle/>
          <a:p>
            <a:pPr>
              <a:spcBef>
                <a:spcPts val="600"/>
              </a:spcBef>
            </a:pPr>
            <a:r>
              <a:rPr lang="ja-JP" altLang="en-US" sz="3200" u="sng" dirty="0">
                <a:solidFill>
                  <a:srgbClr val="FF0000"/>
                </a:solidFill>
                <a:latin typeface="HGP創英角ｺﾞｼｯｸUB" panose="020B0900000000000000" pitchFamily="50" charset="-128"/>
                <a:ea typeface="HGP創英角ｺﾞｼｯｸUB" panose="020B0900000000000000" pitchFamily="50" charset="-128"/>
              </a:rPr>
              <a:t>〇質の良い、有効な胸骨圧迫のポイント</a:t>
            </a:r>
            <a:endParaRPr lang="en-US" altLang="ja-JP" sz="3200" u="sng" dirty="0">
              <a:solidFill>
                <a:srgbClr val="FF0000"/>
              </a:solidFill>
              <a:latin typeface="HGP創英角ｺﾞｼｯｸUB" panose="020B0900000000000000" pitchFamily="50" charset="-128"/>
              <a:ea typeface="HGP創英角ｺﾞｼｯｸUB" panose="020B0900000000000000" pitchFamily="50" charset="-128"/>
            </a:endParaRPr>
          </a:p>
          <a:p>
            <a:pPr>
              <a:spcBef>
                <a:spcPts val="600"/>
              </a:spcBef>
            </a:pPr>
            <a:r>
              <a:rPr lang="ja-JP" altLang="en-US" sz="3200" dirty="0">
                <a:latin typeface="HGP創英角ｺﾞｼｯｸUB" panose="020B0900000000000000" pitchFamily="50" charset="-128"/>
                <a:ea typeface="HGP創英角ｺﾞｼｯｸUB" panose="020B0900000000000000" pitchFamily="50" charset="-128"/>
              </a:rPr>
              <a:t>①圧迫（約</a:t>
            </a:r>
            <a:r>
              <a:rPr lang="en-US" altLang="ja-JP" sz="3200" dirty="0">
                <a:latin typeface="HGP創英角ｺﾞｼｯｸUB" panose="020B0900000000000000" pitchFamily="50" charset="-128"/>
                <a:ea typeface="HGP創英角ｺﾞｼｯｸUB" panose="020B0900000000000000" pitchFamily="50" charset="-128"/>
              </a:rPr>
              <a:t>5</a:t>
            </a:r>
            <a:r>
              <a:rPr lang="ja-JP" altLang="en-US" sz="3200" dirty="0">
                <a:latin typeface="HGP創英角ｺﾞｼｯｸUB" panose="020B0900000000000000" pitchFamily="50" charset="-128"/>
                <a:ea typeface="HGP創英角ｺﾞｼｯｸUB" panose="020B0900000000000000" pitchFamily="50" charset="-128"/>
              </a:rPr>
              <a:t>㎝）と解除は</a:t>
            </a:r>
            <a:r>
              <a:rPr lang="en-US" altLang="ja-JP" sz="3200" dirty="0">
                <a:latin typeface="HGP創英角ｺﾞｼｯｸUB" panose="020B0900000000000000" pitchFamily="50" charset="-128"/>
                <a:ea typeface="HGP創英角ｺﾞｼｯｸUB" panose="020B0900000000000000" pitchFamily="50" charset="-128"/>
              </a:rPr>
              <a:t>1</a:t>
            </a:r>
            <a:r>
              <a:rPr lang="ja-JP" altLang="en-US" sz="3200" dirty="0">
                <a:latin typeface="HGP創英角ｺﾞｼｯｸUB" panose="020B0900000000000000" pitchFamily="50" charset="-128"/>
                <a:ea typeface="HGP創英角ｺﾞｼｯｸUB" panose="020B0900000000000000" pitchFamily="50" charset="-128"/>
              </a:rPr>
              <a:t>回</a:t>
            </a:r>
            <a:r>
              <a:rPr lang="en-US" altLang="ja-JP" sz="3200" dirty="0">
                <a:latin typeface="HGP創英角ｺﾞｼｯｸUB" panose="020B0900000000000000" pitchFamily="50" charset="-128"/>
                <a:ea typeface="HGP創英角ｺﾞｼｯｸUB" panose="020B0900000000000000" pitchFamily="50" charset="-128"/>
              </a:rPr>
              <a:t>1</a:t>
            </a:r>
            <a:r>
              <a:rPr lang="ja-JP" altLang="en-US" sz="3200" dirty="0">
                <a:latin typeface="HGP創英角ｺﾞｼｯｸUB" panose="020B0900000000000000" pitchFamily="50" charset="-128"/>
                <a:ea typeface="HGP創英角ｺﾞｼｯｸUB" panose="020B0900000000000000" pitchFamily="50" charset="-128"/>
              </a:rPr>
              <a:t>回正確に行う。</a:t>
            </a:r>
            <a:endParaRPr lang="en-US" altLang="ja-JP" sz="3200" dirty="0">
              <a:latin typeface="HGP創英角ｺﾞｼｯｸUB" panose="020B0900000000000000" pitchFamily="50" charset="-128"/>
              <a:ea typeface="HGP創英角ｺﾞｼｯｸUB" panose="020B0900000000000000" pitchFamily="50" charset="-128"/>
            </a:endParaRPr>
          </a:p>
          <a:p>
            <a:pPr>
              <a:spcBef>
                <a:spcPts val="600"/>
              </a:spcBef>
            </a:pPr>
            <a:r>
              <a:rPr lang="ja-JP" altLang="en-US" sz="3200" dirty="0">
                <a:latin typeface="HGP創英角ｺﾞｼｯｸUB" panose="020B0900000000000000" pitchFamily="50" charset="-128"/>
                <a:ea typeface="HGP創英角ｺﾞｼｯｸUB" panose="020B0900000000000000" pitchFamily="50" charset="-128"/>
              </a:rPr>
              <a:t>②</a:t>
            </a:r>
            <a:r>
              <a:rPr lang="en-US" altLang="ja-JP" sz="3200" dirty="0">
                <a:latin typeface="HGP創英角ｺﾞｼｯｸUB" panose="020B0900000000000000" pitchFamily="50" charset="-128"/>
                <a:ea typeface="HGP創英角ｺﾞｼｯｸUB" panose="020B0900000000000000" pitchFamily="50" charset="-128"/>
              </a:rPr>
              <a:t>100-120</a:t>
            </a:r>
            <a:r>
              <a:rPr lang="ja-JP" altLang="en-US" sz="3200" dirty="0">
                <a:latin typeface="HGP創英角ｺﾞｼｯｸUB" panose="020B0900000000000000" pitchFamily="50" charset="-128"/>
                <a:ea typeface="HGP創英角ｺﾞｼｯｸUB" panose="020B0900000000000000" pitchFamily="50" charset="-128"/>
              </a:rPr>
              <a:t>回</a:t>
            </a:r>
            <a:r>
              <a:rPr lang="en-US" altLang="ja-JP" sz="3200" dirty="0">
                <a:latin typeface="HGP創英角ｺﾞｼｯｸUB" panose="020B0900000000000000" pitchFamily="50" charset="-128"/>
                <a:ea typeface="HGP創英角ｺﾞｼｯｸUB" panose="020B0900000000000000" pitchFamily="50" charset="-128"/>
              </a:rPr>
              <a:t>/</a:t>
            </a:r>
            <a:r>
              <a:rPr lang="ja-JP" altLang="en-US" sz="3200" dirty="0">
                <a:latin typeface="HGP創英角ｺﾞｼｯｸUB" panose="020B0900000000000000" pitchFamily="50" charset="-128"/>
                <a:ea typeface="HGP創英角ｺﾞｼｯｸUB" panose="020B0900000000000000" pitchFamily="50" charset="-128"/>
              </a:rPr>
              <a:t>分のテンポで行う。</a:t>
            </a:r>
            <a:endParaRPr lang="en-US" altLang="ja-JP" sz="3200" dirty="0">
              <a:latin typeface="HGP創英角ｺﾞｼｯｸUB" panose="020B0900000000000000" pitchFamily="50" charset="-128"/>
              <a:ea typeface="HGP創英角ｺﾞｼｯｸUB" panose="020B0900000000000000" pitchFamily="50" charset="-128"/>
            </a:endParaRPr>
          </a:p>
          <a:p>
            <a:pPr>
              <a:spcBef>
                <a:spcPts val="600"/>
              </a:spcBef>
            </a:pPr>
            <a:r>
              <a:rPr lang="ja-JP" altLang="en-US" sz="3200" dirty="0">
                <a:latin typeface="HGP創英角ｺﾞｼｯｸUB" panose="020B0900000000000000" pitchFamily="50" charset="-128"/>
                <a:ea typeface="HGP創英角ｺﾞｼｯｸUB" panose="020B0900000000000000" pitchFamily="50" charset="-128"/>
              </a:rPr>
              <a:t>③胸骨圧迫の中断を極力しない。</a:t>
            </a:r>
            <a:endParaRPr lang="en-US" altLang="ja-JP" sz="3200" dirty="0">
              <a:latin typeface="HGP創英角ｺﾞｼｯｸUB" panose="020B0900000000000000" pitchFamily="50" charset="-128"/>
              <a:ea typeface="HGP創英角ｺﾞｼｯｸUB" panose="020B0900000000000000" pitchFamily="50" charset="-128"/>
            </a:endParaRPr>
          </a:p>
        </p:txBody>
      </p:sp>
      <p:sp>
        <p:nvSpPr>
          <p:cNvPr id="8" name="スライド番号プレースホルダー 3">
            <a:extLst>
              <a:ext uri="{FF2B5EF4-FFF2-40B4-BE49-F238E27FC236}">
                <a16:creationId xmlns:a16="http://schemas.microsoft.com/office/drawing/2014/main" id="{978944A4-B80A-448A-AEBD-E11147A2CE82}"/>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33</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10" name="正方形/長方形 9">
            <a:extLst>
              <a:ext uri="{FF2B5EF4-FFF2-40B4-BE49-F238E27FC236}">
                <a16:creationId xmlns:a16="http://schemas.microsoft.com/office/drawing/2014/main" id="{99BDFF93-64BB-4871-B0D0-02A22490CB0B}"/>
              </a:ext>
            </a:extLst>
          </p:cNvPr>
          <p:cNvSpPr/>
          <p:nvPr/>
        </p:nvSpPr>
        <p:spPr>
          <a:xfrm>
            <a:off x="179109" y="4691396"/>
            <a:ext cx="8644379" cy="923330"/>
          </a:xfrm>
          <a:prstGeom prst="rect">
            <a:avLst/>
          </a:prstGeom>
          <a:noFill/>
          <a:ln w="25400">
            <a:solidFill>
              <a:schemeClr val="tx1"/>
            </a:solidFill>
          </a:ln>
        </p:spPr>
        <p:txBody>
          <a:bodyPr wrap="square">
            <a:spAutoFit/>
          </a:bodyPr>
          <a:lstStyle/>
          <a:p>
            <a:pPr algn="ctr">
              <a:spcBef>
                <a:spcPts val="600"/>
              </a:spcBef>
            </a:pPr>
            <a:r>
              <a:rPr lang="ja-JP" altLang="en-US" sz="5400" dirty="0">
                <a:latin typeface="HGP創英角ｺﾞｼｯｸUB" panose="020B0900000000000000" pitchFamily="50" charset="-128"/>
                <a:ea typeface="HGP創英角ｺﾞｼｯｸUB" panose="020B0900000000000000" pitchFamily="50" charset="-128"/>
              </a:rPr>
              <a:t>①強く　②速く　③絶え間なく</a:t>
            </a:r>
            <a:endParaRPr lang="en-US" altLang="ja-JP" sz="54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941776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D907D7BD-7406-4980-B494-8062553C62FF}"/>
              </a:ext>
            </a:extLst>
          </p:cNvPr>
          <p:cNvGrpSpPr/>
          <p:nvPr/>
        </p:nvGrpSpPr>
        <p:grpSpPr>
          <a:xfrm>
            <a:off x="256571" y="2299045"/>
            <a:ext cx="8302968" cy="4392271"/>
            <a:chOff x="256571" y="2299045"/>
            <a:chExt cx="8302968" cy="4392271"/>
          </a:xfrm>
        </p:grpSpPr>
        <p:sp>
          <p:nvSpPr>
            <p:cNvPr id="2" name="正方形/長方形 1">
              <a:extLst>
                <a:ext uri="{FF2B5EF4-FFF2-40B4-BE49-F238E27FC236}">
                  <a16:creationId xmlns:a16="http://schemas.microsoft.com/office/drawing/2014/main" id="{18C4E85D-90F1-4F1F-8CCE-CC5CD64D270D}"/>
                </a:ext>
              </a:extLst>
            </p:cNvPr>
            <p:cNvSpPr/>
            <p:nvPr/>
          </p:nvSpPr>
          <p:spPr>
            <a:xfrm>
              <a:off x="256571" y="2299045"/>
              <a:ext cx="8302968" cy="1971297"/>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01EAC470-788A-4610-8618-22FEB89F63BA}"/>
                </a:ext>
              </a:extLst>
            </p:cNvPr>
            <p:cNvSpPr/>
            <p:nvPr/>
          </p:nvSpPr>
          <p:spPr>
            <a:xfrm>
              <a:off x="872175" y="6168096"/>
              <a:ext cx="6917278" cy="523220"/>
            </a:xfrm>
            <a:prstGeom prst="rect">
              <a:avLst/>
            </a:prstGeom>
          </p:spPr>
          <p:txBody>
            <a:bodyPr wrap="none">
              <a:spAutoFit/>
            </a:bodyPr>
            <a:lstStyle/>
            <a:p>
              <a:r>
                <a:rPr lang="en-US" altLang="ja-JP" sz="2800" dirty="0">
                  <a:solidFill>
                    <a:srgbClr val="FF0000"/>
                  </a:solidFill>
                  <a:latin typeface="HGP創英角ｺﾞｼｯｸUB" panose="020B0900000000000000" pitchFamily="50" charset="-128"/>
                  <a:ea typeface="HGP創英角ｺﾞｼｯｸUB" panose="020B0900000000000000" pitchFamily="50" charset="-128"/>
                </a:rPr>
                <a:t>AED</a:t>
              </a:r>
              <a:r>
                <a:rPr lang="ja-JP" altLang="en-US" sz="2800" dirty="0">
                  <a:solidFill>
                    <a:srgbClr val="FF0000"/>
                  </a:solidFill>
                  <a:latin typeface="HGP創英角ｺﾞｼｯｸUB" panose="020B0900000000000000" pitchFamily="50" charset="-128"/>
                  <a:ea typeface="HGP創英角ｺﾞｼｯｸUB" panose="020B0900000000000000" pitchFamily="50" charset="-128"/>
                </a:rPr>
                <a:t>による電気ショックが必要となるのは②③</a:t>
              </a:r>
            </a:p>
          </p:txBody>
        </p:sp>
      </p:grpSp>
      <p:sp>
        <p:nvSpPr>
          <p:cNvPr id="12" name="タイトル 1">
            <a:extLst>
              <a:ext uri="{FF2B5EF4-FFF2-40B4-BE49-F238E27FC236}">
                <a16:creationId xmlns:a16="http://schemas.microsoft.com/office/drawing/2014/main" id="{55A69DB2-A0C4-48CB-96BD-26AF5249D6F3}"/>
              </a:ext>
            </a:extLst>
          </p:cNvPr>
          <p:cNvSpPr txBox="1">
            <a:spLocks/>
          </p:cNvSpPr>
          <p:nvPr/>
        </p:nvSpPr>
        <p:spPr>
          <a:xfrm>
            <a:off x="1602687" y="29276"/>
            <a:ext cx="7092963" cy="7469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S創英角ｺﾞｼｯｸUB" panose="020B0900000000000000" pitchFamily="50" charset="-128"/>
                <a:ea typeface="HGS創英角ｺﾞｼｯｸUB" panose="020B0900000000000000" pitchFamily="50" charset="-128"/>
              </a:rPr>
              <a:t>心停止の分類と心室細動という不整脈</a:t>
            </a:r>
          </a:p>
        </p:txBody>
      </p:sp>
      <p:sp>
        <p:nvSpPr>
          <p:cNvPr id="9" name="コンテンツ プレースホルダ 2">
            <a:extLst>
              <a:ext uri="{FF2B5EF4-FFF2-40B4-BE49-F238E27FC236}">
                <a16:creationId xmlns:a16="http://schemas.microsoft.com/office/drawing/2014/main" id="{B52646F3-F8F4-4010-BFBD-357DCB5D32D3}"/>
              </a:ext>
            </a:extLst>
          </p:cNvPr>
          <p:cNvSpPr txBox="1">
            <a:spLocks/>
          </p:cNvSpPr>
          <p:nvPr/>
        </p:nvSpPr>
        <p:spPr>
          <a:xfrm>
            <a:off x="506135" y="1428289"/>
            <a:ext cx="7898350" cy="54004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US" altLang="ja-JP" sz="1800" dirty="0">
                <a:latin typeface="HGP創英角ｺﾞｼｯｸUB" panose="020B0900000000000000" pitchFamily="50" charset="-128"/>
                <a:ea typeface="HGP創英角ｺﾞｼｯｸUB" panose="020B0900000000000000" pitchFamily="50" charset="-128"/>
              </a:rPr>
              <a:t>①</a:t>
            </a:r>
            <a:r>
              <a:rPr lang="ja-JP" altLang="en-US" sz="1800" dirty="0">
                <a:latin typeface="HGP創英角ｺﾞｼｯｸUB" panose="020B0900000000000000" pitchFamily="50" charset="-128"/>
                <a:ea typeface="HGP創英角ｺﾞｼｯｸUB" panose="020B0900000000000000" pitchFamily="50" charset="-128"/>
              </a:rPr>
              <a:t>心静止</a:t>
            </a:r>
            <a:r>
              <a:rPr lang="en-US" altLang="ja-JP" sz="1800" dirty="0">
                <a:latin typeface="HGP創英角ｺﾞｼｯｸUB" panose="020B0900000000000000" pitchFamily="50" charset="-128"/>
                <a:ea typeface="HGP創英角ｺﾞｼｯｸUB" panose="020B0900000000000000" pitchFamily="50" charset="-128"/>
              </a:rPr>
              <a:t>  (</a:t>
            </a:r>
            <a:r>
              <a:rPr lang="en-US" altLang="ja-JP" sz="1800" dirty="0" err="1">
                <a:latin typeface="HGP創英角ｺﾞｼｯｸUB" panose="020B0900000000000000" pitchFamily="50" charset="-128"/>
                <a:ea typeface="HGP創英角ｺﾞｼｯｸUB" panose="020B0900000000000000" pitchFamily="50" charset="-128"/>
              </a:rPr>
              <a:t>Asystole</a:t>
            </a:r>
            <a:r>
              <a:rPr lang="en-US" altLang="ja-JP" sz="1800" dirty="0">
                <a:latin typeface="HGP創英角ｺﾞｼｯｸUB" panose="020B0900000000000000" pitchFamily="50" charset="-128"/>
                <a:ea typeface="HGP創英角ｺﾞｼｯｸUB" panose="020B0900000000000000" pitchFamily="50" charset="-128"/>
              </a:rPr>
              <a:t>)</a:t>
            </a:r>
          </a:p>
          <a:p>
            <a:pPr algn="l">
              <a:lnSpc>
                <a:spcPct val="100000"/>
              </a:lnSpc>
              <a:spcBef>
                <a:spcPts val="1200"/>
              </a:spcBef>
            </a:pPr>
            <a:r>
              <a:rPr lang="ja-JP" altLang="en-US" sz="1800" dirty="0">
                <a:latin typeface="HGP創英角ｺﾞｼｯｸUB" panose="020B0900000000000000" pitchFamily="50" charset="-128"/>
                <a:ea typeface="HGP創英角ｺﾞｼｯｸUB" panose="020B0900000000000000" pitchFamily="50" charset="-128"/>
              </a:rPr>
              <a:t>　</a:t>
            </a:r>
            <a:r>
              <a:rPr lang="ja-JP" altLang="en-US" sz="1800" dirty="0">
                <a:solidFill>
                  <a:srgbClr val="0000FF"/>
                </a:solidFill>
                <a:latin typeface="HGP創英角ｺﾞｼｯｸUB" panose="020B0900000000000000" pitchFamily="50" charset="-128"/>
                <a:ea typeface="HGP創英角ｺﾞｼｯｸUB" panose="020B0900000000000000" pitchFamily="50" charset="-128"/>
              </a:rPr>
              <a:t>心臓が静止している状態。</a:t>
            </a:r>
            <a:endParaRPr lang="en-US" altLang="ja-JP" sz="1800" dirty="0">
              <a:solidFill>
                <a:srgbClr val="0000FF"/>
              </a:solidFill>
              <a:latin typeface="HGP創英角ｺﾞｼｯｸUB" panose="020B0900000000000000" pitchFamily="50" charset="-128"/>
              <a:ea typeface="HGP創英角ｺﾞｼｯｸUB" panose="020B0900000000000000" pitchFamily="50" charset="-128"/>
            </a:endParaRPr>
          </a:p>
          <a:p>
            <a:pPr algn="l">
              <a:lnSpc>
                <a:spcPct val="100000"/>
              </a:lnSpc>
              <a:spcBef>
                <a:spcPts val="2400"/>
              </a:spcBef>
            </a:pPr>
            <a:r>
              <a:rPr lang="en-US" altLang="ja-JP" sz="1800" dirty="0">
                <a:latin typeface="HGP創英角ｺﾞｼｯｸUB" panose="020B0900000000000000" pitchFamily="50" charset="-128"/>
                <a:ea typeface="HGP創英角ｺﾞｼｯｸUB" panose="020B0900000000000000" pitchFamily="50" charset="-128"/>
              </a:rPr>
              <a:t>②</a:t>
            </a:r>
            <a:r>
              <a:rPr lang="ja-JP" altLang="en-US" sz="1800" dirty="0">
                <a:latin typeface="HGP創英角ｺﾞｼｯｸUB" panose="020B0900000000000000" pitchFamily="50" charset="-128"/>
                <a:ea typeface="HGP創英角ｺﾞｼｯｸUB" panose="020B0900000000000000" pitchFamily="50" charset="-128"/>
              </a:rPr>
              <a:t>心室細動</a:t>
            </a:r>
            <a:r>
              <a:rPr lang="en-US" altLang="ja-JP" sz="1800" dirty="0">
                <a:latin typeface="HGP創英角ｺﾞｼｯｸUB" panose="020B0900000000000000" pitchFamily="50" charset="-128"/>
                <a:ea typeface="HGP創英角ｺﾞｼｯｸUB" panose="020B0900000000000000" pitchFamily="50" charset="-128"/>
              </a:rPr>
              <a:t>  (VF</a:t>
            </a:r>
            <a:r>
              <a:rPr lang="ja-JP" altLang="en-US" sz="1800" dirty="0">
                <a:latin typeface="HGP創英角ｺﾞｼｯｸUB" panose="020B0900000000000000" pitchFamily="50" charset="-128"/>
                <a:ea typeface="HGP創英角ｺﾞｼｯｸUB" panose="020B0900000000000000" pitchFamily="50" charset="-128"/>
              </a:rPr>
              <a:t>：</a:t>
            </a:r>
            <a:r>
              <a:rPr lang="en-US" altLang="ja-JP" sz="1800" dirty="0">
                <a:latin typeface="HGP創英角ｺﾞｼｯｸUB" panose="020B0900000000000000" pitchFamily="50" charset="-128"/>
                <a:ea typeface="HGP創英角ｺﾞｼｯｸUB" panose="020B0900000000000000" pitchFamily="50" charset="-128"/>
              </a:rPr>
              <a:t>Ventricular Fibrillation) </a:t>
            </a:r>
          </a:p>
          <a:p>
            <a:pPr algn="l">
              <a:lnSpc>
                <a:spcPct val="100000"/>
              </a:lnSpc>
              <a:spcBef>
                <a:spcPts val="1200"/>
              </a:spcBef>
            </a:pPr>
            <a:r>
              <a:rPr lang="ja-JP" altLang="en-US" sz="1800" dirty="0">
                <a:latin typeface="HGP創英角ｺﾞｼｯｸUB" panose="020B0900000000000000" pitchFamily="50" charset="-128"/>
                <a:ea typeface="HGP創英角ｺﾞｼｯｸUB" panose="020B0900000000000000" pitchFamily="50" charset="-128"/>
              </a:rPr>
              <a:t>　</a:t>
            </a:r>
            <a:r>
              <a:rPr lang="ja-JP" altLang="en-US" sz="1800" dirty="0">
                <a:solidFill>
                  <a:srgbClr val="0000FF"/>
                </a:solidFill>
                <a:latin typeface="HGP創英角ｺﾞｼｯｸUB" panose="020B0900000000000000" pitchFamily="50" charset="-128"/>
                <a:ea typeface="HGP創英角ｺﾞｼｯｸUB" panose="020B0900000000000000" pitchFamily="50" charset="-128"/>
              </a:rPr>
              <a:t>心室の筋がけいれん（細動）している状態。放っておくと心静止に至る。</a:t>
            </a:r>
            <a:endParaRPr lang="en-US" altLang="ja-JP" sz="1800" dirty="0">
              <a:solidFill>
                <a:srgbClr val="0000FF"/>
              </a:solidFill>
              <a:latin typeface="HGP創英角ｺﾞｼｯｸUB" panose="020B0900000000000000" pitchFamily="50" charset="-128"/>
              <a:ea typeface="HGP創英角ｺﾞｼｯｸUB" panose="020B0900000000000000" pitchFamily="50" charset="-128"/>
            </a:endParaRPr>
          </a:p>
          <a:p>
            <a:pPr algn="l">
              <a:lnSpc>
                <a:spcPct val="100000"/>
              </a:lnSpc>
              <a:spcBef>
                <a:spcPts val="2400"/>
              </a:spcBef>
            </a:pPr>
            <a:r>
              <a:rPr lang="ja-JP" altLang="en-US" sz="1800" dirty="0">
                <a:latin typeface="HGP創英角ｺﾞｼｯｸUB" panose="020B0900000000000000" pitchFamily="50" charset="-128"/>
                <a:ea typeface="HGP創英角ｺﾞｼｯｸUB" panose="020B0900000000000000" pitchFamily="50" charset="-128"/>
              </a:rPr>
              <a:t>③無脈性心室頻拍（</a:t>
            </a:r>
            <a:r>
              <a:rPr lang="en-US" altLang="ja-JP" sz="1800" dirty="0">
                <a:latin typeface="HGP創英角ｺﾞｼｯｸUB" panose="020B0900000000000000" pitchFamily="50" charset="-128"/>
                <a:ea typeface="HGP創英角ｺﾞｼｯｸUB" panose="020B0900000000000000" pitchFamily="50" charset="-128"/>
              </a:rPr>
              <a:t>Pulseless</a:t>
            </a:r>
            <a:r>
              <a:rPr lang="ja-JP" altLang="en-US" sz="1800" dirty="0">
                <a:latin typeface="HGP創英角ｺﾞｼｯｸUB" panose="020B0900000000000000" pitchFamily="50" charset="-128"/>
                <a:ea typeface="HGP創英角ｺﾞｼｯｸUB" panose="020B0900000000000000" pitchFamily="50" charset="-128"/>
              </a:rPr>
              <a:t> </a:t>
            </a:r>
            <a:r>
              <a:rPr lang="en-US" altLang="ja-JP" sz="1800" dirty="0">
                <a:latin typeface="HGP創英角ｺﾞｼｯｸUB" panose="020B0900000000000000" pitchFamily="50" charset="-128"/>
                <a:ea typeface="HGP創英角ｺﾞｼｯｸUB" panose="020B0900000000000000" pitchFamily="50" charset="-128"/>
              </a:rPr>
              <a:t>VT</a:t>
            </a:r>
            <a:r>
              <a:rPr lang="ja-JP" altLang="en-US" sz="1800" dirty="0">
                <a:latin typeface="HGP創英角ｺﾞｼｯｸUB" panose="020B0900000000000000" pitchFamily="50" charset="-128"/>
                <a:ea typeface="HGP創英角ｺﾞｼｯｸUB" panose="020B0900000000000000" pitchFamily="50" charset="-128"/>
              </a:rPr>
              <a:t>： </a:t>
            </a:r>
            <a:r>
              <a:rPr lang="en-US" altLang="ja-JP" sz="1800" dirty="0">
                <a:latin typeface="HGP創英角ｺﾞｼｯｸUB" panose="020B0900000000000000" pitchFamily="50" charset="-128"/>
                <a:ea typeface="HGP創英角ｺﾞｼｯｸUB" panose="020B0900000000000000" pitchFamily="50" charset="-128"/>
              </a:rPr>
              <a:t>Pulseless</a:t>
            </a:r>
            <a:r>
              <a:rPr lang="ja-JP" altLang="en-US" sz="1800" dirty="0">
                <a:latin typeface="HGP創英角ｺﾞｼｯｸUB" panose="020B0900000000000000" pitchFamily="50" charset="-128"/>
                <a:ea typeface="HGP創英角ｺﾞｼｯｸUB" panose="020B0900000000000000" pitchFamily="50" charset="-128"/>
              </a:rPr>
              <a:t> </a:t>
            </a:r>
            <a:r>
              <a:rPr lang="en-US" altLang="ja-JP" sz="1800" dirty="0">
                <a:latin typeface="HGP創英角ｺﾞｼｯｸUB" panose="020B0900000000000000" pitchFamily="50" charset="-128"/>
                <a:ea typeface="HGP創英角ｺﾞｼｯｸUB" panose="020B0900000000000000" pitchFamily="50" charset="-128"/>
              </a:rPr>
              <a:t>Ventricular Tachycardia</a:t>
            </a:r>
            <a:r>
              <a:rPr lang="ja-JP" altLang="en-US" sz="1800" dirty="0">
                <a:latin typeface="HGP創英角ｺﾞｼｯｸUB" panose="020B0900000000000000" pitchFamily="50" charset="-128"/>
                <a:ea typeface="HGP創英角ｺﾞｼｯｸUB" panose="020B0900000000000000" pitchFamily="50" charset="-128"/>
              </a:rPr>
              <a:t>）</a:t>
            </a:r>
            <a:endParaRPr lang="en-US" altLang="ja-JP" sz="1800" dirty="0">
              <a:latin typeface="HGP創英角ｺﾞｼｯｸUB" panose="020B0900000000000000" pitchFamily="50" charset="-128"/>
              <a:ea typeface="HGP創英角ｺﾞｼｯｸUB" panose="020B0900000000000000" pitchFamily="50" charset="-128"/>
            </a:endParaRPr>
          </a:p>
          <a:p>
            <a:pPr algn="l">
              <a:lnSpc>
                <a:spcPct val="100000"/>
              </a:lnSpc>
              <a:spcBef>
                <a:spcPts val="1200"/>
              </a:spcBef>
            </a:pPr>
            <a:r>
              <a:rPr lang="ja-JP" altLang="en-US" sz="1800" dirty="0">
                <a:latin typeface="HGP創英角ｺﾞｼｯｸUB" panose="020B0900000000000000" pitchFamily="50" charset="-128"/>
                <a:ea typeface="HGP創英角ｺﾞｼｯｸUB" panose="020B0900000000000000" pitchFamily="50" charset="-128"/>
              </a:rPr>
              <a:t>　</a:t>
            </a:r>
            <a:r>
              <a:rPr lang="ja-JP" altLang="en-US" sz="1800" dirty="0">
                <a:solidFill>
                  <a:srgbClr val="0000FF"/>
                </a:solidFill>
                <a:latin typeface="HGP創英角ｺﾞｼｯｸUB" panose="020B0900000000000000" pitchFamily="50" charset="-128"/>
                <a:ea typeface="HGP創英角ｺﾞｼｯｸUB" panose="020B0900000000000000" pitchFamily="50" charset="-128"/>
              </a:rPr>
              <a:t>心室が規則的だが異常に早い頻度で収縮し、脈拍が触れない状態。</a:t>
            </a:r>
          </a:p>
          <a:p>
            <a:pPr algn="l">
              <a:lnSpc>
                <a:spcPct val="100000"/>
              </a:lnSpc>
              <a:spcBef>
                <a:spcPts val="2400"/>
              </a:spcBef>
            </a:pPr>
            <a:r>
              <a:rPr lang="ja-JP" altLang="en-US" sz="1800" dirty="0">
                <a:latin typeface="HGP創英角ｺﾞｼｯｸUB" panose="020B0900000000000000" pitchFamily="50" charset="-128"/>
                <a:ea typeface="HGP創英角ｺﾞｼｯｸUB" panose="020B0900000000000000" pitchFamily="50" charset="-128"/>
              </a:rPr>
              <a:t>④無脈性電気活動</a:t>
            </a:r>
            <a:r>
              <a:rPr lang="en-US" altLang="ja-JP" sz="1800" dirty="0">
                <a:latin typeface="HGP創英角ｺﾞｼｯｸUB" panose="020B0900000000000000" pitchFamily="50" charset="-128"/>
                <a:ea typeface="HGP創英角ｺﾞｼｯｸUB" panose="020B0900000000000000" pitchFamily="50" charset="-128"/>
              </a:rPr>
              <a:t> (PEA</a:t>
            </a:r>
            <a:r>
              <a:rPr lang="ja-JP" altLang="en-US" sz="1800" dirty="0">
                <a:latin typeface="HGP創英角ｺﾞｼｯｸUB" panose="020B0900000000000000" pitchFamily="50" charset="-128"/>
                <a:ea typeface="HGP創英角ｺﾞｼｯｸUB" panose="020B0900000000000000" pitchFamily="50" charset="-128"/>
              </a:rPr>
              <a:t>：</a:t>
            </a:r>
            <a:r>
              <a:rPr lang="en-US" altLang="ja-JP" sz="1800" dirty="0">
                <a:latin typeface="HGP創英角ｺﾞｼｯｸUB" panose="020B0900000000000000" pitchFamily="50" charset="-128"/>
                <a:ea typeface="HGP創英角ｺﾞｼｯｸUB" panose="020B0900000000000000" pitchFamily="50" charset="-128"/>
              </a:rPr>
              <a:t>Pulseless Electrical Activity)</a:t>
            </a:r>
          </a:p>
          <a:p>
            <a:pPr marL="263525" algn="l">
              <a:lnSpc>
                <a:spcPct val="100000"/>
              </a:lnSpc>
              <a:spcBef>
                <a:spcPts val="1200"/>
              </a:spcBef>
            </a:pPr>
            <a:r>
              <a:rPr lang="ja-JP" altLang="en-US" sz="1800" dirty="0">
                <a:solidFill>
                  <a:srgbClr val="0000FF"/>
                </a:solidFill>
                <a:latin typeface="HGP創英角ｺﾞｼｯｸUB" panose="020B0900000000000000" pitchFamily="50" charset="-128"/>
                <a:ea typeface="HGP創英角ｺﾞｼｯｸUB" panose="020B0900000000000000" pitchFamily="50" charset="-128"/>
              </a:rPr>
              <a:t>心臓のどこか一部がピクリと動くものの、血液は拍出されない状態。</a:t>
            </a:r>
            <a:endParaRPr lang="en-US" altLang="ja-JP" sz="1800" dirty="0">
              <a:solidFill>
                <a:srgbClr val="0000FF"/>
              </a:solidFill>
              <a:latin typeface="HGP創英角ｺﾞｼｯｸUB" panose="020B0900000000000000" pitchFamily="50" charset="-128"/>
              <a:ea typeface="HGP創英角ｺﾞｼｯｸUB" panose="020B0900000000000000" pitchFamily="50" charset="-128"/>
            </a:endParaRPr>
          </a:p>
        </p:txBody>
      </p:sp>
      <p:sp>
        <p:nvSpPr>
          <p:cNvPr id="4" name="正方形/長方形 3">
            <a:extLst>
              <a:ext uri="{FF2B5EF4-FFF2-40B4-BE49-F238E27FC236}">
                <a16:creationId xmlns:a16="http://schemas.microsoft.com/office/drawing/2014/main" id="{A1C8BC33-9313-42D5-952F-7DE66109A3D2}"/>
              </a:ext>
            </a:extLst>
          </p:cNvPr>
          <p:cNvSpPr/>
          <p:nvPr/>
        </p:nvSpPr>
        <p:spPr>
          <a:xfrm>
            <a:off x="146106" y="805644"/>
            <a:ext cx="6101350" cy="523220"/>
          </a:xfrm>
          <a:prstGeom prst="rect">
            <a:avLst/>
          </a:prstGeom>
        </p:spPr>
        <p:txBody>
          <a:bodyPr wrap="none">
            <a:spAutoFit/>
          </a:bodyPr>
          <a:lstStyle/>
          <a:p>
            <a:r>
              <a:rPr lang="ja-JP" altLang="en-US" sz="2800" dirty="0">
                <a:solidFill>
                  <a:srgbClr val="FF0000"/>
                </a:solidFill>
                <a:latin typeface="HGP創英角ｺﾞｼｯｸUB" panose="020B0900000000000000" pitchFamily="50" charset="-128"/>
                <a:ea typeface="HGP創英角ｺﾞｼｯｸUB" panose="020B0900000000000000" pitchFamily="50" charset="-128"/>
              </a:rPr>
              <a:t>心停止（心拍出量がゼロの状態）の種類</a:t>
            </a:r>
            <a:endParaRPr lang="ja-JP" altLang="en-US" sz="2800" dirty="0">
              <a:solidFill>
                <a:srgbClr val="FF0000"/>
              </a:solidFill>
            </a:endParaRPr>
          </a:p>
        </p:txBody>
      </p:sp>
      <p:sp>
        <p:nvSpPr>
          <p:cNvPr id="10" name="スライド番号プレースホルダー 3">
            <a:extLst>
              <a:ext uri="{FF2B5EF4-FFF2-40B4-BE49-F238E27FC236}">
                <a16:creationId xmlns:a16="http://schemas.microsoft.com/office/drawing/2014/main" id="{8E8B550C-DC98-478D-9162-6FB3533C2A4D}"/>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34</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85177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FE2D1C4D-2F00-44DD-9644-5729804E5AD4}"/>
              </a:ext>
            </a:extLst>
          </p:cNvPr>
          <p:cNvGrpSpPr/>
          <p:nvPr/>
        </p:nvGrpSpPr>
        <p:grpSpPr>
          <a:xfrm>
            <a:off x="62384" y="5737497"/>
            <a:ext cx="8868581" cy="825726"/>
            <a:chOff x="127281" y="5881923"/>
            <a:chExt cx="8868581" cy="825726"/>
          </a:xfrm>
        </p:grpSpPr>
        <p:sp>
          <p:nvSpPr>
            <p:cNvPr id="3" name="正方形/長方形 2">
              <a:extLst>
                <a:ext uri="{FF2B5EF4-FFF2-40B4-BE49-F238E27FC236}">
                  <a16:creationId xmlns:a16="http://schemas.microsoft.com/office/drawing/2014/main" id="{79362706-31AD-4545-BA86-647BFB862226}"/>
                </a:ext>
              </a:extLst>
            </p:cNvPr>
            <p:cNvSpPr/>
            <p:nvPr/>
          </p:nvSpPr>
          <p:spPr>
            <a:xfrm>
              <a:off x="127281" y="5881923"/>
              <a:ext cx="8868581" cy="825726"/>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タイトル 1">
              <a:extLst>
                <a:ext uri="{FF2B5EF4-FFF2-40B4-BE49-F238E27FC236}">
                  <a16:creationId xmlns:a16="http://schemas.microsoft.com/office/drawing/2014/main" id="{4E7B7235-FDDD-4155-9466-D0AD62D91063}"/>
                </a:ext>
              </a:extLst>
            </p:cNvPr>
            <p:cNvSpPr txBox="1">
              <a:spLocks/>
            </p:cNvSpPr>
            <p:nvPr/>
          </p:nvSpPr>
          <p:spPr>
            <a:xfrm>
              <a:off x="6850616" y="5966811"/>
              <a:ext cx="2126813" cy="575081"/>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en-US" altLang="ja-JP" sz="3200" dirty="0">
                  <a:solidFill>
                    <a:srgbClr val="FF0000"/>
                  </a:solidFill>
                  <a:latin typeface="HGS創英角ｺﾞｼｯｸUB" panose="020B0900000000000000" pitchFamily="50" charset="-128"/>
                  <a:ea typeface="HGS創英角ｺﾞｼｯｸUB" panose="020B0900000000000000" pitchFamily="50" charset="-128"/>
                </a:rPr>
                <a:t>AED</a:t>
              </a:r>
              <a:r>
                <a:rPr lang="ja-JP" altLang="en-US" sz="3200" dirty="0">
                  <a:solidFill>
                    <a:srgbClr val="FF0000"/>
                  </a:solidFill>
                  <a:latin typeface="HGS創英角ｺﾞｼｯｸUB" panose="020B0900000000000000" pitchFamily="50" charset="-128"/>
                  <a:ea typeface="HGS創英角ｺﾞｼｯｸUB" panose="020B0900000000000000" pitchFamily="50" charset="-128"/>
                </a:rPr>
                <a:t>で可能</a:t>
              </a:r>
            </a:p>
          </p:txBody>
        </p:sp>
      </p:grpSp>
      <p:sp>
        <p:nvSpPr>
          <p:cNvPr id="12" name="タイトル 1">
            <a:extLst>
              <a:ext uri="{FF2B5EF4-FFF2-40B4-BE49-F238E27FC236}">
                <a16:creationId xmlns:a16="http://schemas.microsoft.com/office/drawing/2014/main" id="{55A69DB2-A0C4-48CB-96BD-26AF5249D6F3}"/>
              </a:ext>
            </a:extLst>
          </p:cNvPr>
          <p:cNvSpPr txBox="1">
            <a:spLocks/>
          </p:cNvSpPr>
          <p:nvPr/>
        </p:nvSpPr>
        <p:spPr>
          <a:xfrm>
            <a:off x="1602687" y="29276"/>
            <a:ext cx="7092963" cy="7469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S創英角ｺﾞｼｯｸUB" panose="020B0900000000000000" pitchFamily="50" charset="-128"/>
                <a:ea typeface="HGS創英角ｺﾞｼｯｸUB" panose="020B0900000000000000" pitchFamily="50" charset="-128"/>
              </a:rPr>
              <a:t>心停止の分類と心室細動という不整脈</a:t>
            </a:r>
          </a:p>
        </p:txBody>
      </p:sp>
      <p:grpSp>
        <p:nvGrpSpPr>
          <p:cNvPr id="10" name="グループ化 9">
            <a:extLst>
              <a:ext uri="{FF2B5EF4-FFF2-40B4-BE49-F238E27FC236}">
                <a16:creationId xmlns:a16="http://schemas.microsoft.com/office/drawing/2014/main" id="{7ACC6AFB-9984-46D3-9029-1DCAAE381729}"/>
              </a:ext>
            </a:extLst>
          </p:cNvPr>
          <p:cNvGrpSpPr/>
          <p:nvPr/>
        </p:nvGrpSpPr>
        <p:grpSpPr>
          <a:xfrm>
            <a:off x="127281" y="943561"/>
            <a:ext cx="4444719" cy="2634003"/>
            <a:chOff x="5987142" y="805542"/>
            <a:chExt cx="2819401" cy="1609379"/>
          </a:xfrm>
        </p:grpSpPr>
        <p:pic>
          <p:nvPicPr>
            <p:cNvPr id="11" name="Picture 3" descr="\\JLA-STATION2\share2\【佐藤】ファイル\☆JLA ACADEMY\★テキスト\心肺蘇生教本\CPR教本改訂G2010関連\CPR教本G2010版_図表データ＠20140502\JPEG形式ファイル\図07.jpg">
              <a:extLst>
                <a:ext uri="{FF2B5EF4-FFF2-40B4-BE49-F238E27FC236}">
                  <a16:creationId xmlns:a16="http://schemas.microsoft.com/office/drawing/2014/main" id="{C76CFEF8-8334-40A5-BB13-3117ED20E55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32513" y="988930"/>
              <a:ext cx="2554287" cy="1087437"/>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F9DEBD45-D652-43B1-93F6-52B91135D0B6}"/>
                </a:ext>
              </a:extLst>
            </p:cNvPr>
            <p:cNvSpPr txBox="1"/>
            <p:nvPr/>
          </p:nvSpPr>
          <p:spPr>
            <a:xfrm>
              <a:off x="6132513" y="2076367"/>
              <a:ext cx="2554287" cy="338554"/>
            </a:xfrm>
            <a:prstGeom prst="rect">
              <a:avLst/>
            </a:prstGeom>
            <a:noFill/>
          </p:spPr>
          <p:txBody>
            <a:bodyPr wrap="square" rtlCol="0">
              <a:spAutoFit/>
            </a:bodyPr>
            <a:lstStyle/>
            <a:p>
              <a:pPr marL="285750" indent="-285750">
                <a:buFont typeface="Wingdings" panose="05000000000000000000" pitchFamily="2" charset="2"/>
                <a:buChar char="u"/>
              </a:pPr>
              <a:r>
                <a:rPr lang="ja-JP" altLang="en-US" sz="1600" dirty="0"/>
                <a:t>正常</a:t>
              </a:r>
              <a:r>
                <a:rPr kumimoji="1" lang="ja-JP" altLang="en-US" sz="1600" dirty="0"/>
                <a:t>心電図</a:t>
              </a:r>
            </a:p>
          </p:txBody>
        </p:sp>
        <p:sp>
          <p:nvSpPr>
            <p:cNvPr id="15" name="角丸四角形 5">
              <a:extLst>
                <a:ext uri="{FF2B5EF4-FFF2-40B4-BE49-F238E27FC236}">
                  <a16:creationId xmlns:a16="http://schemas.microsoft.com/office/drawing/2014/main" id="{9C68A4CA-B4DD-423C-BD88-A0C2C2DAF70E}"/>
                </a:ext>
              </a:extLst>
            </p:cNvPr>
            <p:cNvSpPr/>
            <p:nvPr/>
          </p:nvSpPr>
          <p:spPr>
            <a:xfrm>
              <a:off x="5987142" y="805542"/>
              <a:ext cx="2819401" cy="1609379"/>
            </a:xfrm>
            <a:prstGeom prst="roundRect">
              <a:avLst/>
            </a:prstGeom>
            <a:no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87E3BC73-55D8-47F9-AEF9-0C215F6C2CE8}"/>
              </a:ext>
            </a:extLst>
          </p:cNvPr>
          <p:cNvGrpSpPr/>
          <p:nvPr/>
        </p:nvGrpSpPr>
        <p:grpSpPr>
          <a:xfrm>
            <a:off x="4760774" y="905735"/>
            <a:ext cx="4170191" cy="2671829"/>
            <a:chOff x="5987142" y="2610259"/>
            <a:chExt cx="2819401" cy="1609379"/>
          </a:xfrm>
        </p:grpSpPr>
        <p:pic>
          <p:nvPicPr>
            <p:cNvPr id="17" name="Picture 2" descr="\\JLA-STATION2\share2\【佐藤】ファイル\☆JLA ACADEMY\★テキスト\心肺蘇生教本\CPR教本改訂G2010関連\CPR教本G2010版_図表データ＠20140502\JPEG形式ファイル\図08.jpg">
              <a:extLst>
                <a:ext uri="{FF2B5EF4-FFF2-40B4-BE49-F238E27FC236}">
                  <a16:creationId xmlns:a16="http://schemas.microsoft.com/office/drawing/2014/main" id="{36B8A9F2-161F-4A7C-8A65-DAD70A2B0BA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132512" y="2789362"/>
              <a:ext cx="2554287" cy="108743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1A3EEFC4-B8E7-4F6B-AFCF-A485111D11A4}"/>
                </a:ext>
              </a:extLst>
            </p:cNvPr>
            <p:cNvSpPr txBox="1"/>
            <p:nvPr/>
          </p:nvSpPr>
          <p:spPr>
            <a:xfrm>
              <a:off x="6132511" y="3881084"/>
              <a:ext cx="2554287" cy="338554"/>
            </a:xfrm>
            <a:prstGeom prst="rect">
              <a:avLst/>
            </a:prstGeom>
            <a:noFill/>
          </p:spPr>
          <p:txBody>
            <a:bodyPr wrap="square" rtlCol="0">
              <a:spAutoFit/>
            </a:bodyPr>
            <a:lstStyle/>
            <a:p>
              <a:pPr marL="285750" indent="-285750">
                <a:buFont typeface="Wingdings" panose="05000000000000000000" pitchFamily="2" charset="2"/>
                <a:buChar char="u"/>
              </a:pPr>
              <a:r>
                <a:rPr kumimoji="1" lang="ja-JP" altLang="en-US" sz="1600" dirty="0"/>
                <a:t>心室細動の心電図</a:t>
              </a:r>
            </a:p>
          </p:txBody>
        </p:sp>
        <p:sp>
          <p:nvSpPr>
            <p:cNvPr id="19" name="角丸四角形 9">
              <a:extLst>
                <a:ext uri="{FF2B5EF4-FFF2-40B4-BE49-F238E27FC236}">
                  <a16:creationId xmlns:a16="http://schemas.microsoft.com/office/drawing/2014/main" id="{1A90C98C-1260-43EE-9FA3-A4D12BB0C3D3}"/>
                </a:ext>
              </a:extLst>
            </p:cNvPr>
            <p:cNvSpPr/>
            <p:nvPr/>
          </p:nvSpPr>
          <p:spPr>
            <a:xfrm>
              <a:off x="5987142" y="2610259"/>
              <a:ext cx="2819401" cy="1609379"/>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8" name="正方形/長方形 27">
            <a:extLst>
              <a:ext uri="{FF2B5EF4-FFF2-40B4-BE49-F238E27FC236}">
                <a16:creationId xmlns:a16="http://schemas.microsoft.com/office/drawing/2014/main" id="{55310914-5F3A-4A84-86EB-2A42123799E1}"/>
              </a:ext>
            </a:extLst>
          </p:cNvPr>
          <p:cNvSpPr/>
          <p:nvPr/>
        </p:nvSpPr>
        <p:spPr>
          <a:xfrm>
            <a:off x="354231" y="3734652"/>
            <a:ext cx="8433314" cy="1169551"/>
          </a:xfrm>
          <a:prstGeom prst="rect">
            <a:avLst/>
          </a:prstGeom>
        </p:spPr>
        <p:txBody>
          <a:bodyPr wrap="square">
            <a:spAutoFit/>
          </a:bodyPr>
          <a:lstStyle/>
          <a:p>
            <a:pPr marL="342900" indent="-342900">
              <a:spcBef>
                <a:spcPts val="600"/>
              </a:spcBef>
              <a:buFont typeface="Arial" panose="020B0604020202020204" pitchFamily="34" charset="0"/>
              <a:buChar char="•"/>
            </a:pPr>
            <a:r>
              <a:rPr lang="ja-JP" altLang="en-US" sz="2000" dirty="0">
                <a:latin typeface="HGS創英角ｺﾞｼｯｸUB" panose="020B0900000000000000" pitchFamily="50" charset="-128"/>
                <a:ea typeface="HGS創英角ｺﾞｼｯｸUB" panose="020B0900000000000000" pitchFamily="50" charset="-128"/>
              </a:rPr>
              <a:t>正常な心電図と比較すると、</a:t>
            </a:r>
            <a:r>
              <a:rPr lang="ja-JP" altLang="en-US" sz="2000" dirty="0">
                <a:solidFill>
                  <a:srgbClr val="FF0000"/>
                </a:solidFill>
                <a:latin typeface="HGS創英角ｺﾞｼｯｸUB" panose="020B0900000000000000" pitchFamily="50" charset="-128"/>
                <a:ea typeface="HGS創英角ｺﾞｼｯｸUB" panose="020B0900000000000000" pitchFamily="50" charset="-128"/>
              </a:rPr>
              <a:t>不規則なギザギザした波形</a:t>
            </a:r>
            <a:r>
              <a:rPr lang="ja-JP" altLang="en-US" sz="2000" dirty="0">
                <a:latin typeface="HGS創英角ｺﾞｼｯｸUB" panose="020B0900000000000000" pitchFamily="50" charset="-128"/>
                <a:ea typeface="HGS創英角ｺﾞｼｯｸUB" panose="020B0900000000000000" pitchFamily="50" charset="-128"/>
              </a:rPr>
              <a:t>となっている。</a:t>
            </a:r>
            <a:endParaRPr lang="en-US" altLang="ja-JP" sz="2000" dirty="0">
              <a:latin typeface="HGS創英角ｺﾞｼｯｸUB" panose="020B0900000000000000" pitchFamily="50" charset="-128"/>
              <a:ea typeface="HGS創英角ｺﾞｼｯｸUB" panose="020B0900000000000000" pitchFamily="50" charset="-128"/>
            </a:endParaRPr>
          </a:p>
          <a:p>
            <a:pPr marL="342900" indent="-342900">
              <a:spcBef>
                <a:spcPts val="600"/>
              </a:spcBef>
              <a:buFont typeface="Arial" panose="020B0604020202020204" pitchFamily="34" charset="0"/>
              <a:buChar char="•"/>
            </a:pPr>
            <a:r>
              <a:rPr lang="ja-JP" altLang="en-US" sz="2000" dirty="0">
                <a:latin typeface="HGS創英角ｺﾞｼｯｸUB" panose="020B0900000000000000" pitchFamily="50" charset="-128"/>
                <a:ea typeface="HGS創英角ｺﾞｼｯｸUB" panose="020B0900000000000000" pitchFamily="50" charset="-128"/>
              </a:rPr>
              <a:t>心臓の電気刺激の</a:t>
            </a:r>
            <a:r>
              <a:rPr lang="ja-JP" altLang="en-US" sz="2000" dirty="0">
                <a:solidFill>
                  <a:srgbClr val="FF0000"/>
                </a:solidFill>
                <a:latin typeface="HGS創英角ｺﾞｼｯｸUB" panose="020B0900000000000000" pitchFamily="50" charset="-128"/>
                <a:ea typeface="HGS創英角ｺﾞｼｯｸUB" panose="020B0900000000000000" pitchFamily="50" charset="-128"/>
              </a:rPr>
              <a:t>伝わり方がひどく乱れ</a:t>
            </a:r>
            <a:r>
              <a:rPr lang="ja-JP" altLang="en-US" sz="2000" dirty="0">
                <a:latin typeface="HGS創英角ｺﾞｼｯｸUB" panose="020B0900000000000000" pitchFamily="50" charset="-128"/>
                <a:ea typeface="HGS創英角ｺﾞｼｯｸUB" panose="020B0900000000000000" pitchFamily="50" charset="-128"/>
              </a:rPr>
              <a:t>ている。</a:t>
            </a:r>
            <a:endParaRPr lang="en-US" altLang="ja-JP" sz="2000" dirty="0">
              <a:latin typeface="HGS創英角ｺﾞｼｯｸUB" panose="020B0900000000000000" pitchFamily="50" charset="-128"/>
              <a:ea typeface="HGS創英角ｺﾞｼｯｸUB" panose="020B0900000000000000" pitchFamily="50" charset="-128"/>
            </a:endParaRPr>
          </a:p>
          <a:p>
            <a:pPr marL="342900" indent="-342900">
              <a:spcBef>
                <a:spcPts val="600"/>
              </a:spcBef>
              <a:buFont typeface="Arial" panose="020B0604020202020204" pitchFamily="34" charset="0"/>
              <a:buChar char="•"/>
            </a:pPr>
            <a:r>
              <a:rPr lang="ja-JP" altLang="en-US" sz="2000" dirty="0">
                <a:latin typeface="HGS創英角ｺﾞｼｯｸUB" panose="020B0900000000000000" pitchFamily="50" charset="-128"/>
                <a:ea typeface="HGS創英角ｺﾞｼｯｸUB" panose="020B0900000000000000" pitchFamily="50" charset="-128"/>
              </a:rPr>
              <a:t>心臓心拍が</a:t>
            </a:r>
            <a:r>
              <a:rPr lang="ja-JP" altLang="en-US" sz="2000" dirty="0">
                <a:solidFill>
                  <a:srgbClr val="FF0000"/>
                </a:solidFill>
                <a:latin typeface="HGS創英角ｺﾞｼｯｸUB" panose="020B0900000000000000" pitchFamily="50" charset="-128"/>
                <a:ea typeface="HGS創英角ｺﾞｼｯｸUB" panose="020B0900000000000000" pitchFamily="50" charset="-128"/>
              </a:rPr>
              <a:t>コーディネイトされていない。</a:t>
            </a:r>
          </a:p>
        </p:txBody>
      </p:sp>
      <p:sp>
        <p:nvSpPr>
          <p:cNvPr id="20" name="スライド番号プレースホルダー 3">
            <a:extLst>
              <a:ext uri="{FF2B5EF4-FFF2-40B4-BE49-F238E27FC236}">
                <a16:creationId xmlns:a16="http://schemas.microsoft.com/office/drawing/2014/main" id="{D82D1E25-2763-454E-962D-86C93693FD20}"/>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35</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14" name="正方形/長方形 13">
            <a:extLst>
              <a:ext uri="{FF2B5EF4-FFF2-40B4-BE49-F238E27FC236}">
                <a16:creationId xmlns:a16="http://schemas.microsoft.com/office/drawing/2014/main" id="{382D2245-6CA3-4F38-B857-004A3F957878}"/>
              </a:ext>
            </a:extLst>
          </p:cNvPr>
          <p:cNvSpPr/>
          <p:nvPr/>
        </p:nvSpPr>
        <p:spPr>
          <a:xfrm>
            <a:off x="108848" y="4987620"/>
            <a:ext cx="8433314" cy="1554272"/>
          </a:xfrm>
          <a:prstGeom prst="rect">
            <a:avLst/>
          </a:prstGeom>
        </p:spPr>
        <p:txBody>
          <a:bodyPr wrap="square">
            <a:spAutoFit/>
          </a:bodyPr>
          <a:lstStyle/>
          <a:p>
            <a:pPr>
              <a:spcBef>
                <a:spcPts val="600"/>
              </a:spcBef>
            </a:pPr>
            <a:r>
              <a:rPr lang="ja-JP" altLang="en-US" sz="2000" dirty="0">
                <a:latin typeface="HGS創英角ｺﾞｼｯｸUB" panose="020B0900000000000000" pitchFamily="50" charset="-128"/>
                <a:ea typeface="HGS創英角ｺﾞｼｯｸUB" panose="020B0900000000000000" pitchFamily="50" charset="-128"/>
              </a:rPr>
              <a:t>心停止の傷病者が発生した場合</a:t>
            </a:r>
            <a:endParaRPr lang="en-US" altLang="ja-JP" sz="2000" dirty="0">
              <a:latin typeface="HGS創英角ｺﾞｼｯｸUB" panose="020B0900000000000000" pitchFamily="50" charset="-128"/>
              <a:ea typeface="HGS創英角ｺﾞｼｯｸUB" panose="020B0900000000000000" pitchFamily="50" charset="-128"/>
            </a:endParaRPr>
          </a:p>
          <a:p>
            <a:pPr>
              <a:spcBef>
                <a:spcPts val="600"/>
              </a:spcBef>
            </a:pPr>
            <a:r>
              <a:rPr lang="ja-JP" altLang="en-US" sz="2000" dirty="0">
                <a:latin typeface="HGS創英角ｺﾞｼｯｸUB" panose="020B0900000000000000" pitchFamily="50" charset="-128"/>
                <a:ea typeface="HGS創英角ｺﾞｼｯｸUB" panose="020B0900000000000000" pitchFamily="50" charset="-128"/>
              </a:rPr>
              <a:t>①まず胸骨圧迫を開始する。</a:t>
            </a:r>
            <a:endParaRPr lang="en-US" altLang="ja-JP" sz="2000" dirty="0">
              <a:latin typeface="HGS創英角ｺﾞｼｯｸUB" panose="020B0900000000000000" pitchFamily="50" charset="-128"/>
              <a:ea typeface="HGS創英角ｺﾞｼｯｸUB" panose="020B0900000000000000" pitchFamily="50" charset="-128"/>
            </a:endParaRPr>
          </a:p>
          <a:p>
            <a:pPr>
              <a:spcBef>
                <a:spcPts val="600"/>
              </a:spcBef>
            </a:pPr>
            <a:r>
              <a:rPr lang="ja-JP" altLang="en-US" sz="2000" dirty="0">
                <a:latin typeface="HGS創英角ｺﾞｼｯｸUB" panose="020B0900000000000000" pitchFamily="50" charset="-128"/>
                <a:ea typeface="HGS創英角ｺﾞｼｯｸUB" panose="020B0900000000000000" pitchFamily="50" charset="-128"/>
              </a:rPr>
              <a:t>②心室細動</a:t>
            </a:r>
            <a:r>
              <a:rPr lang="ja-JP" altLang="en-US" sz="2000" dirty="0">
                <a:latin typeface="HGP創英角ｺﾞｼｯｸUB" panose="020B0900000000000000" pitchFamily="50" charset="-128"/>
                <a:ea typeface="HGP創英角ｺﾞｼｯｸUB" panose="020B0900000000000000" pitchFamily="50" charset="-128"/>
              </a:rPr>
              <a:t>・</a:t>
            </a:r>
            <a:r>
              <a:rPr lang="ja-JP" altLang="en-US" sz="2000" dirty="0">
                <a:latin typeface="HGS創英角ｺﾞｼｯｸUB" panose="020B0900000000000000" pitchFamily="50" charset="-128"/>
                <a:ea typeface="HGS創英角ｺﾞｼｯｸUB" panose="020B0900000000000000" pitchFamily="50" charset="-128"/>
              </a:rPr>
              <a:t>無脈性心室頻拍によるものか判断する。</a:t>
            </a:r>
            <a:endParaRPr lang="en-US" altLang="ja-JP" sz="2000" dirty="0">
              <a:latin typeface="HGS創英角ｺﾞｼｯｸUB" panose="020B0900000000000000" pitchFamily="50" charset="-128"/>
              <a:ea typeface="HGS創英角ｺﾞｼｯｸUB" panose="020B0900000000000000" pitchFamily="50" charset="-128"/>
            </a:endParaRPr>
          </a:p>
          <a:p>
            <a:pPr>
              <a:spcBef>
                <a:spcPts val="600"/>
              </a:spcBef>
            </a:pPr>
            <a:r>
              <a:rPr lang="ja-JP" altLang="en-US" sz="2000" dirty="0">
                <a:latin typeface="HGS創英角ｺﾞｼｯｸUB" panose="020B0900000000000000" pitchFamily="50" charset="-128"/>
                <a:ea typeface="HGS創英角ｺﾞｼｯｸUB" panose="020B0900000000000000" pitchFamily="50" charset="-128"/>
              </a:rPr>
              <a:t>③</a:t>
            </a:r>
            <a:r>
              <a:rPr lang="ja-JP" altLang="en-US" sz="2000" dirty="0">
                <a:latin typeface="HGP創英角ｺﾞｼｯｸUB" panose="020B0900000000000000" pitchFamily="50" charset="-128"/>
                <a:ea typeface="HGP創英角ｺﾞｼｯｸUB" panose="020B0900000000000000" pitchFamily="50" charset="-128"/>
              </a:rPr>
              <a:t>心室細動・</a:t>
            </a:r>
            <a:r>
              <a:rPr lang="zh-TW" altLang="en-US" sz="2000" dirty="0">
                <a:latin typeface="HGP創英角ｺﾞｼｯｸUB" panose="020B0900000000000000" pitchFamily="50" charset="-128"/>
                <a:ea typeface="HGP創英角ｺﾞｼｯｸUB" panose="020B0900000000000000" pitchFamily="50" charset="-128"/>
              </a:rPr>
              <a:t>無脈性心室頻拍</a:t>
            </a:r>
            <a:r>
              <a:rPr lang="ja-JP" altLang="en-US" sz="2000" dirty="0">
                <a:latin typeface="HGP創英角ｺﾞｼｯｸUB" panose="020B0900000000000000" pitchFamily="50" charset="-128"/>
                <a:ea typeface="HGP創英角ｺﾞｼｯｸUB" panose="020B0900000000000000" pitchFamily="50" charset="-128"/>
              </a:rPr>
              <a:t>であれば、電気ショックを与える。</a:t>
            </a:r>
            <a:endParaRPr lang="ja-JP" altLang="en-US" sz="2000" dirty="0">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132318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光 が含まれている画像&#10;&#10;自動的に生成された説明">
            <a:extLst>
              <a:ext uri="{FF2B5EF4-FFF2-40B4-BE49-F238E27FC236}">
                <a16:creationId xmlns:a16="http://schemas.microsoft.com/office/drawing/2014/main" id="{EED57660-40B6-4808-B75C-7C1EC0F8D1B8}"/>
              </a:ext>
            </a:extLst>
          </p:cNvPr>
          <p:cNvPicPr>
            <a:picLocks noChangeAspect="1"/>
          </p:cNvPicPr>
          <p:nvPr/>
        </p:nvPicPr>
        <p:blipFill>
          <a:blip r:embed="rId2"/>
          <a:stretch>
            <a:fillRect/>
          </a:stretch>
        </p:blipFill>
        <p:spPr>
          <a:xfrm>
            <a:off x="5328692" y="3735126"/>
            <a:ext cx="4248941" cy="2831521"/>
          </a:xfrm>
          <a:prstGeom prst="rect">
            <a:avLst/>
          </a:prstGeom>
        </p:spPr>
      </p:pic>
      <p:sp>
        <p:nvSpPr>
          <p:cNvPr id="7" name="コンテンツ プレースホルダ 2">
            <a:extLst>
              <a:ext uri="{FF2B5EF4-FFF2-40B4-BE49-F238E27FC236}">
                <a16:creationId xmlns:a16="http://schemas.microsoft.com/office/drawing/2014/main" id="{D0DAD2AD-A44D-4CB9-BE49-B4E3B9B49FF8}"/>
              </a:ext>
            </a:extLst>
          </p:cNvPr>
          <p:cNvSpPr txBox="1">
            <a:spLocks/>
          </p:cNvSpPr>
          <p:nvPr/>
        </p:nvSpPr>
        <p:spPr>
          <a:xfrm>
            <a:off x="0" y="686205"/>
            <a:ext cx="8444555" cy="228814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altLang="ja-JP" dirty="0">
                <a:latin typeface="HGP創英角ｺﾞｼｯｸUB" panose="020B0900000000000000" pitchFamily="50" charset="-128"/>
                <a:ea typeface="HGP創英角ｺﾞｼｯｸUB" panose="020B0900000000000000" pitchFamily="50" charset="-128"/>
              </a:rPr>
              <a:t>AED</a:t>
            </a:r>
            <a:r>
              <a:rPr lang="ja-JP" altLang="en-US" dirty="0">
                <a:latin typeface="HGP創英角ｺﾞｼｯｸUB" panose="020B0900000000000000" pitchFamily="50" charset="-128"/>
                <a:ea typeface="HGP創英角ｺﾞｼｯｸUB" panose="020B0900000000000000" pitchFamily="50" charset="-128"/>
              </a:rPr>
              <a:t>によって、</a:t>
            </a:r>
            <a:endParaRPr lang="en-US" altLang="ja-JP" dirty="0">
              <a:latin typeface="HGP創英角ｺﾞｼｯｸUB" panose="020B0900000000000000" pitchFamily="50" charset="-128"/>
              <a:ea typeface="HGP創英角ｺﾞｼｯｸUB" panose="020B0900000000000000" pitchFamily="50" charset="-128"/>
            </a:endParaRPr>
          </a:p>
          <a:p>
            <a:pPr marL="800100" lvl="1" indent="-342900" algn="l">
              <a:buFont typeface="Arial" panose="020B0604020202020204" pitchFamily="34" charset="0"/>
              <a:buChar char="•"/>
            </a:pPr>
            <a:r>
              <a:rPr lang="ja-JP" altLang="en-US" sz="1800" dirty="0">
                <a:latin typeface="HGP創英角ｺﾞｼｯｸUB" panose="020B0900000000000000" pitchFamily="50" charset="-128"/>
                <a:ea typeface="HGP創英角ｺﾞｼｯｸUB" panose="020B0900000000000000" pitchFamily="50" charset="-128"/>
              </a:rPr>
              <a:t>心室細動・</a:t>
            </a:r>
            <a:r>
              <a:rPr lang="zh-TW" altLang="en-US" sz="1800" dirty="0">
                <a:latin typeface="HGP創英角ｺﾞｼｯｸUB" panose="020B0900000000000000" pitchFamily="50" charset="-128"/>
                <a:ea typeface="HGP創英角ｺﾞｼｯｸUB" panose="020B0900000000000000" pitchFamily="50" charset="-128"/>
              </a:rPr>
              <a:t>無脈性心室頻拍</a:t>
            </a:r>
            <a:r>
              <a:rPr lang="ja-JP" altLang="en-US" sz="1800" dirty="0">
                <a:latin typeface="HGP創英角ｺﾞｼｯｸUB" panose="020B0900000000000000" pitchFamily="50" charset="-128"/>
                <a:ea typeface="HGP創英角ｺﾞｼｯｸUB" panose="020B0900000000000000" pitchFamily="50" charset="-128"/>
              </a:rPr>
              <a:t>の判断が可能</a:t>
            </a:r>
            <a:endParaRPr lang="en-US" altLang="ja-JP" sz="1800" dirty="0">
              <a:latin typeface="HGP創英角ｺﾞｼｯｸUB" panose="020B0900000000000000" pitchFamily="50" charset="-128"/>
              <a:ea typeface="HGP創英角ｺﾞｼｯｸUB" panose="020B0900000000000000" pitchFamily="50" charset="-128"/>
            </a:endParaRPr>
          </a:p>
          <a:p>
            <a:pPr marL="800100" lvl="1" indent="-342900" algn="l">
              <a:buFont typeface="Arial" panose="020B0604020202020204" pitchFamily="34" charset="0"/>
              <a:buChar char="•"/>
            </a:pPr>
            <a:r>
              <a:rPr lang="ja-JP" altLang="en-US" sz="1800" dirty="0">
                <a:latin typeface="HGP創英角ｺﾞｼｯｸUB" panose="020B0900000000000000" pitchFamily="50" charset="-128"/>
                <a:ea typeface="HGP創英角ｺﾞｼｯｸUB" panose="020B0900000000000000" pitchFamily="50" charset="-128"/>
              </a:rPr>
              <a:t>救急隊を待つことなく一般市民による電気ショックが可能</a:t>
            </a:r>
            <a:endParaRPr lang="en-US" altLang="ja-JP" sz="1800" dirty="0">
              <a:latin typeface="HGP創英角ｺﾞｼｯｸUB" panose="020B0900000000000000" pitchFamily="50" charset="-128"/>
              <a:ea typeface="HGP創英角ｺﾞｼｯｸUB" panose="020B0900000000000000" pitchFamily="50" charset="-128"/>
            </a:endParaRPr>
          </a:p>
          <a:p>
            <a:pPr marL="342900" indent="-342900" algn="l">
              <a:buFont typeface="Arial" panose="020B0604020202020204" pitchFamily="34" charset="0"/>
              <a:buChar char="•"/>
            </a:pPr>
            <a:r>
              <a:rPr lang="ja-JP" altLang="en-US" dirty="0">
                <a:latin typeface="HGP創英角ｺﾞｼｯｸUB" panose="020B0900000000000000" pitchFamily="50" charset="-128"/>
                <a:ea typeface="HGP創英角ｺﾞｼｯｸUB" panose="020B0900000000000000" pitchFamily="50" charset="-128"/>
              </a:rPr>
              <a:t>心室細動・</a:t>
            </a:r>
            <a:r>
              <a:rPr lang="zh-TW" altLang="en-US" dirty="0">
                <a:latin typeface="HGP創英角ｺﾞｼｯｸUB" panose="020B0900000000000000" pitchFamily="50" charset="-128"/>
                <a:ea typeface="HGP創英角ｺﾞｼｯｸUB" panose="020B0900000000000000" pitchFamily="50" charset="-128"/>
              </a:rPr>
              <a:t>無脈性心室頻拍</a:t>
            </a:r>
            <a:r>
              <a:rPr lang="ja-JP" altLang="en-US" dirty="0">
                <a:latin typeface="HGP創英角ｺﾞｼｯｸUB" panose="020B0900000000000000" pitchFamily="50" charset="-128"/>
                <a:ea typeface="HGP創英角ｺﾞｼｯｸUB" panose="020B0900000000000000" pitchFamily="50" charset="-128"/>
              </a:rPr>
              <a:t>は、蘇生できた場合に社会復帰できる可能性が高い</a:t>
            </a:r>
            <a:endParaRPr lang="en-US" altLang="ja-JP" dirty="0">
              <a:latin typeface="HGP創英角ｺﾞｼｯｸUB" panose="020B0900000000000000" pitchFamily="50" charset="-128"/>
              <a:ea typeface="HGP創英角ｺﾞｼｯｸUB" panose="020B0900000000000000" pitchFamily="50" charset="-128"/>
            </a:endParaRPr>
          </a:p>
          <a:p>
            <a:pPr marL="342900" indent="-342900" algn="l">
              <a:buFont typeface="Arial" panose="020B0604020202020204" pitchFamily="34" charset="0"/>
              <a:buChar char="•"/>
            </a:pPr>
            <a:r>
              <a:rPr lang="ja-JP" altLang="en-US" dirty="0">
                <a:latin typeface="HGP創英角ｺﾞｼｯｸUB" panose="020B0900000000000000" pitchFamily="50" charset="-128"/>
                <a:ea typeface="HGP創英角ｺﾞｼｯｸUB" panose="020B0900000000000000" pitchFamily="50" charset="-128"/>
              </a:rPr>
              <a:t>電気ショック（</a:t>
            </a:r>
            <a:r>
              <a:rPr lang="en-US" altLang="ja-JP" dirty="0">
                <a:latin typeface="HGP創英角ｺﾞｼｯｸUB" panose="020B0900000000000000" pitchFamily="50" charset="-128"/>
                <a:ea typeface="HGP創英角ｺﾞｼｯｸUB" panose="020B0900000000000000" pitchFamily="50" charset="-128"/>
              </a:rPr>
              <a:t>AED</a:t>
            </a:r>
            <a:r>
              <a:rPr lang="ja-JP" altLang="en-US" dirty="0">
                <a:latin typeface="HGP創英角ｺﾞｼｯｸUB" panose="020B0900000000000000" pitchFamily="50" charset="-128"/>
                <a:ea typeface="HGP創英角ｺﾞｼｯｸUB" panose="020B0900000000000000" pitchFamily="50" charset="-128"/>
              </a:rPr>
              <a:t>の使用）は早ければ早いほど有効</a:t>
            </a:r>
            <a:endParaRPr lang="en-US" altLang="ja-JP" dirty="0">
              <a:latin typeface="HGP創英角ｺﾞｼｯｸUB" panose="020B0900000000000000" pitchFamily="50" charset="-128"/>
              <a:ea typeface="HGP創英角ｺﾞｼｯｸUB" panose="020B0900000000000000" pitchFamily="50" charset="-128"/>
            </a:endParaRPr>
          </a:p>
        </p:txBody>
      </p:sp>
      <p:sp>
        <p:nvSpPr>
          <p:cNvPr id="9" name="タイトル 1">
            <a:extLst>
              <a:ext uri="{FF2B5EF4-FFF2-40B4-BE49-F238E27FC236}">
                <a16:creationId xmlns:a16="http://schemas.microsoft.com/office/drawing/2014/main" id="{0243D0F3-A9FE-47D8-83C0-8A6B8E6A996A}"/>
              </a:ext>
            </a:extLst>
          </p:cNvPr>
          <p:cNvSpPr txBox="1">
            <a:spLocks/>
          </p:cNvSpPr>
          <p:nvPr/>
        </p:nvSpPr>
        <p:spPr>
          <a:xfrm>
            <a:off x="1602687" y="29276"/>
            <a:ext cx="7092963" cy="7469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S創英角ｺﾞｼｯｸUB" panose="020B0900000000000000" pitchFamily="50" charset="-128"/>
                <a:ea typeface="HGS創英角ｺﾞｼｯｸUB" panose="020B0900000000000000" pitchFamily="50" charset="-128"/>
              </a:rPr>
              <a:t>心室細動の治療と</a:t>
            </a:r>
            <a:r>
              <a:rPr lang="en-US" altLang="ja-JP" sz="3200" dirty="0">
                <a:latin typeface="HGS創英角ｺﾞｼｯｸUB" panose="020B0900000000000000" pitchFamily="50" charset="-128"/>
                <a:ea typeface="HGS創英角ｺﾞｼｯｸUB" panose="020B0900000000000000" pitchFamily="50" charset="-128"/>
              </a:rPr>
              <a:t>AED</a:t>
            </a:r>
            <a:r>
              <a:rPr lang="ja-JP" altLang="en-US" sz="3200" dirty="0">
                <a:latin typeface="HGS創英角ｺﾞｼｯｸUB" panose="020B0900000000000000" pitchFamily="50" charset="-128"/>
                <a:ea typeface="HGS創英角ｺﾞｼｯｸUB" panose="020B0900000000000000" pitchFamily="50" charset="-128"/>
              </a:rPr>
              <a:t>の必要性</a:t>
            </a:r>
          </a:p>
        </p:txBody>
      </p:sp>
      <p:sp>
        <p:nvSpPr>
          <p:cNvPr id="10" name="スライド番号プレースホルダー 3">
            <a:extLst>
              <a:ext uri="{FF2B5EF4-FFF2-40B4-BE49-F238E27FC236}">
                <a16:creationId xmlns:a16="http://schemas.microsoft.com/office/drawing/2014/main" id="{DEEAB19F-CFA5-4169-973A-2C42FCC41C60}"/>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36</a:t>
            </a:fld>
            <a:endParaRPr kumimoji="1" lang="ja-JP" altLang="en-US" dirty="0">
              <a:latin typeface="HGP創英角ｺﾞｼｯｸUB" panose="020B0900000000000000" pitchFamily="50" charset="-128"/>
              <a:ea typeface="HGP創英角ｺﾞｼｯｸUB" panose="020B0900000000000000" pitchFamily="50" charset="-128"/>
            </a:endParaRPr>
          </a:p>
        </p:txBody>
      </p:sp>
      <p:pic>
        <p:nvPicPr>
          <p:cNvPr id="3" name="図 2" descr="時計, 携帯電話, バッグ, 電話 が含まれている画像&#10;&#10;自動的に生成された説明">
            <a:extLst>
              <a:ext uri="{FF2B5EF4-FFF2-40B4-BE49-F238E27FC236}">
                <a16:creationId xmlns:a16="http://schemas.microsoft.com/office/drawing/2014/main" id="{8F91D914-15EF-4E1A-8158-54E8089C5A29}"/>
              </a:ext>
            </a:extLst>
          </p:cNvPr>
          <p:cNvPicPr>
            <a:picLocks noChangeAspect="1"/>
          </p:cNvPicPr>
          <p:nvPr/>
        </p:nvPicPr>
        <p:blipFill>
          <a:blip r:embed="rId3"/>
          <a:stretch>
            <a:fillRect/>
          </a:stretch>
        </p:blipFill>
        <p:spPr>
          <a:xfrm>
            <a:off x="2447529" y="3735125"/>
            <a:ext cx="4248942" cy="2831522"/>
          </a:xfrm>
          <a:prstGeom prst="rect">
            <a:avLst/>
          </a:prstGeom>
        </p:spPr>
      </p:pic>
      <p:pic>
        <p:nvPicPr>
          <p:cNvPr id="8" name="図 7">
            <a:extLst>
              <a:ext uri="{FF2B5EF4-FFF2-40B4-BE49-F238E27FC236}">
                <a16:creationId xmlns:a16="http://schemas.microsoft.com/office/drawing/2014/main" id="{3F539F06-94E6-4182-BE5C-3CD93A08E15C}"/>
              </a:ext>
            </a:extLst>
          </p:cNvPr>
          <p:cNvPicPr>
            <a:picLocks noChangeAspect="1"/>
          </p:cNvPicPr>
          <p:nvPr/>
        </p:nvPicPr>
        <p:blipFill>
          <a:blip r:embed="rId4"/>
          <a:stretch>
            <a:fillRect/>
          </a:stretch>
        </p:blipFill>
        <p:spPr>
          <a:xfrm>
            <a:off x="94268" y="3735125"/>
            <a:ext cx="3263606" cy="2625099"/>
          </a:xfrm>
          <a:prstGeom prst="rect">
            <a:avLst/>
          </a:prstGeom>
        </p:spPr>
      </p:pic>
    </p:spTree>
    <p:extLst>
      <p:ext uri="{BB962C8B-B14F-4D97-AF65-F5344CB8AC3E}">
        <p14:creationId xmlns:p14="http://schemas.microsoft.com/office/powerpoint/2010/main" val="30065906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B2B363-6486-40E9-A556-5AB25514DFD1}"/>
              </a:ext>
            </a:extLst>
          </p:cNvPr>
          <p:cNvSpPr txBox="1">
            <a:spLocks noChangeArrowheads="1"/>
          </p:cNvSpPr>
          <p:nvPr/>
        </p:nvSpPr>
        <p:spPr bwMode="auto">
          <a:xfrm>
            <a:off x="260613" y="1083397"/>
            <a:ext cx="8332543" cy="647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S創英角ｺﾞｼｯｸUB" pitchFamily="50" charset="-128"/>
                <a:ea typeface="HGS創英角ｺﾞｼｯｸUB" pitchFamily="50" charset="-128"/>
              </a:rPr>
              <a:t>第</a:t>
            </a:r>
            <a:r>
              <a:rPr lang="en-US" altLang="ja-JP" sz="3600" dirty="0">
                <a:latin typeface="HGS創英角ｺﾞｼｯｸUB" pitchFamily="50" charset="-128"/>
                <a:ea typeface="HGS創英角ｺﾞｼｯｸUB" pitchFamily="50" charset="-128"/>
              </a:rPr>
              <a:t>4</a:t>
            </a:r>
            <a:r>
              <a:rPr lang="ja-JP" altLang="en-US" sz="3600" dirty="0">
                <a:latin typeface="HGS創英角ｺﾞｼｯｸUB" pitchFamily="50" charset="-128"/>
                <a:ea typeface="HGS創英角ｺﾞｼｯｸUB" pitchFamily="50" charset="-128"/>
              </a:rPr>
              <a:t>章　心肺蘇生の実際</a:t>
            </a:r>
            <a:endParaRPr lang="ja-JP" altLang="en-US" sz="3600" dirty="0">
              <a:solidFill>
                <a:schemeClr val="bg1"/>
              </a:solidFill>
              <a:latin typeface="HGS創英角ｺﾞｼｯｸUB" pitchFamily="50" charset="-128"/>
              <a:ea typeface="HGS創英角ｺﾞｼｯｸUB" pitchFamily="50" charset="-128"/>
            </a:endParaRPr>
          </a:p>
        </p:txBody>
      </p:sp>
      <p:sp>
        <p:nvSpPr>
          <p:cNvPr id="4" name="Rectangle 10">
            <a:extLst>
              <a:ext uri="{FF2B5EF4-FFF2-40B4-BE49-F238E27FC236}">
                <a16:creationId xmlns:a16="http://schemas.microsoft.com/office/drawing/2014/main" id="{60A647C2-1D79-4E97-AA3C-B3529053A5CA}"/>
              </a:ext>
            </a:extLst>
          </p:cNvPr>
          <p:cNvSpPr>
            <a:spLocks noChangeArrowheads="1"/>
          </p:cNvSpPr>
          <p:nvPr/>
        </p:nvSpPr>
        <p:spPr bwMode="auto">
          <a:xfrm>
            <a:off x="611188" y="2892521"/>
            <a:ext cx="82073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kumimoji="1" sz="2800" b="1">
                <a:solidFill>
                  <a:schemeClr val="tx1"/>
                </a:solidFill>
                <a:latin typeface="ＭＳ Ｐゴシック" pitchFamily="50" charset="-128"/>
                <a:ea typeface="ＭＳ Ｐゴシック" pitchFamily="50" charset="-128"/>
              </a:defRPr>
            </a:lvl1pPr>
            <a:lvl2pPr marL="914400" indent="-457200" eaLnBrk="0" hangingPunct="0">
              <a:defRPr kumimoji="1" sz="2800" b="1">
                <a:solidFill>
                  <a:schemeClr val="tx1"/>
                </a:solidFill>
                <a:latin typeface="ＭＳ Ｐゴシック" pitchFamily="50" charset="-128"/>
                <a:ea typeface="ＭＳ Ｐゴシック" pitchFamily="50" charset="-128"/>
              </a:defRPr>
            </a:lvl2pPr>
            <a:lvl3pPr marL="1371600" indent="-457200" eaLnBrk="0" hangingPunct="0">
              <a:defRPr kumimoji="1" sz="2800" b="1">
                <a:solidFill>
                  <a:schemeClr val="tx1"/>
                </a:solidFill>
                <a:latin typeface="ＭＳ Ｐゴシック" pitchFamily="50" charset="-128"/>
                <a:ea typeface="ＭＳ Ｐゴシック" pitchFamily="50" charset="-128"/>
              </a:defRPr>
            </a:lvl3pPr>
            <a:lvl4pPr marL="1828800" indent="-457200" eaLnBrk="0" hangingPunct="0">
              <a:defRPr kumimoji="1" sz="2800" b="1">
                <a:solidFill>
                  <a:schemeClr val="tx1"/>
                </a:solidFill>
                <a:latin typeface="ＭＳ Ｐゴシック" pitchFamily="50" charset="-128"/>
                <a:ea typeface="ＭＳ Ｐゴシック" pitchFamily="50" charset="-128"/>
              </a:defRPr>
            </a:lvl4pPr>
            <a:lvl5pPr marL="2286000" indent="-457200" eaLnBrk="0" hangingPunct="0">
              <a:defRPr kumimoji="1" sz="2800" b="1">
                <a:solidFill>
                  <a:schemeClr val="tx1"/>
                </a:solidFill>
                <a:latin typeface="ＭＳ Ｐゴシック" pitchFamily="50" charset="-128"/>
                <a:ea typeface="ＭＳ Ｐゴシック" pitchFamily="50" charset="-128"/>
              </a:defRPr>
            </a:lvl5pPr>
            <a:lvl6pPr marL="27432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6pPr>
            <a:lvl7pPr marL="32004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7pPr>
            <a:lvl8pPr marL="36576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8pPr>
            <a:lvl9pPr marL="41148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9pPr>
          </a:lstStyle>
          <a:p>
            <a:pPr eaLnBrk="1" hangingPunct="1">
              <a:buFontTx/>
              <a:buAutoNum type="arabicPeriod"/>
            </a:pPr>
            <a:r>
              <a:rPr lang="ja-JP" altLang="en-US" sz="2400" b="0" dirty="0">
                <a:latin typeface="HGS創英角ｺﾞｼｯｸUB" pitchFamily="50" charset="-128"/>
                <a:ea typeface="HGS創英角ｺﾞｼｯｸUB" pitchFamily="50" charset="-128"/>
              </a:rPr>
              <a:t>一次救命処置</a:t>
            </a:r>
            <a:endParaRPr lang="en-US" altLang="ja-JP" sz="2400" b="0" dirty="0">
              <a:latin typeface="HGS創英角ｺﾞｼｯｸUB" pitchFamily="50" charset="-128"/>
              <a:ea typeface="HGS創英角ｺﾞｼｯｸUB" pitchFamily="50" charset="-128"/>
            </a:endParaRPr>
          </a:p>
          <a:p>
            <a:pPr eaLnBrk="1" hangingPunct="1">
              <a:buFontTx/>
              <a:buAutoNum type="arabicPeriod"/>
            </a:pPr>
            <a:r>
              <a:rPr lang="ja-JP" altLang="en-US" sz="2400" b="0" dirty="0">
                <a:latin typeface="HGS創英角ｺﾞｼｯｸUB" pitchFamily="50" charset="-128"/>
                <a:ea typeface="HGS創英角ｺﾞｼｯｸUB" pitchFamily="50" charset="-128"/>
              </a:rPr>
              <a:t>心肺蘇生の実施手順</a:t>
            </a:r>
            <a:endParaRPr lang="en-US" altLang="ja-JP" sz="2400" b="0" dirty="0">
              <a:latin typeface="HGS創英角ｺﾞｼｯｸUB" pitchFamily="50" charset="-128"/>
              <a:ea typeface="HGS創英角ｺﾞｼｯｸUB" pitchFamily="50" charset="-128"/>
            </a:endParaRPr>
          </a:p>
        </p:txBody>
      </p:sp>
      <p:sp>
        <p:nvSpPr>
          <p:cNvPr id="5" name="Rectangle 11">
            <a:extLst>
              <a:ext uri="{FF2B5EF4-FFF2-40B4-BE49-F238E27FC236}">
                <a16:creationId xmlns:a16="http://schemas.microsoft.com/office/drawing/2014/main" id="{3DB80F02-097B-4476-BFE8-E46802DB8651}"/>
              </a:ext>
            </a:extLst>
          </p:cNvPr>
          <p:cNvSpPr>
            <a:spLocks noChangeArrowheads="1"/>
          </p:cNvSpPr>
          <p:nvPr/>
        </p:nvSpPr>
        <p:spPr bwMode="auto">
          <a:xfrm>
            <a:off x="467518" y="662609"/>
            <a:ext cx="8205787" cy="5909641"/>
          </a:xfrm>
          <a:prstGeom prst="rect">
            <a:avLst/>
          </a:prstGeom>
          <a:noFill/>
          <a:ln w="2844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buFont typeface="Arial" charset="0"/>
              <a:defRPr kumimoji="1" sz="3200">
                <a:solidFill>
                  <a:schemeClr val="tx1"/>
                </a:solidFill>
                <a:latin typeface="Calibri" pitchFamily="34" charset="0"/>
                <a:ea typeface="ＭＳ Ｐゴシック" pitchFamily="50" charset="-128"/>
              </a:defRPr>
            </a:lvl1pPr>
            <a:lvl2pPr marL="742950" indent="-285750" eaLnBrk="0" hangingPunct="0">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buFont typeface="Arial" charset="0"/>
              <a:defRPr kumimoji="1" sz="2400">
                <a:solidFill>
                  <a:schemeClr val="tx1"/>
                </a:solidFill>
                <a:latin typeface="Calibri" pitchFamily="34" charset="0"/>
                <a:ea typeface="ＭＳ Ｐゴシック" pitchFamily="50" charset="-128"/>
              </a:defRPr>
            </a:lvl3pPr>
            <a:lvl4pPr marL="1600200" indent="-228600" eaLnBrk="0" hangingPunct="0">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buFontTx/>
              <a:buChar char="•"/>
            </a:pPr>
            <a:endParaRPr lang="ja-JP" altLang="en-US" sz="2800">
              <a:latin typeface="HG創英角ｺﾞｼｯｸUB" panose="020B0909000000000000" pitchFamily="49" charset="-128"/>
              <a:ea typeface="HG創英角ｺﾞｼｯｸUB" panose="020B0909000000000000" pitchFamily="49" charset="-128"/>
            </a:endParaRPr>
          </a:p>
        </p:txBody>
      </p:sp>
      <p:sp>
        <p:nvSpPr>
          <p:cNvPr id="6" name="スライド番号プレースホルダー 3">
            <a:extLst>
              <a:ext uri="{FF2B5EF4-FFF2-40B4-BE49-F238E27FC236}">
                <a16:creationId xmlns:a16="http://schemas.microsoft.com/office/drawing/2014/main" id="{CE6D560E-5198-4066-AFFF-7E9D3D60BA95}"/>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37</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3169872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タイトル 1">
            <a:extLst>
              <a:ext uri="{FF2B5EF4-FFF2-40B4-BE49-F238E27FC236}">
                <a16:creationId xmlns:a16="http://schemas.microsoft.com/office/drawing/2014/main" id="{F8E35C07-943A-4F84-B181-0CEEAAF0F252}"/>
              </a:ext>
            </a:extLst>
          </p:cNvPr>
          <p:cNvSpPr txBox="1">
            <a:spLocks/>
          </p:cNvSpPr>
          <p:nvPr/>
        </p:nvSpPr>
        <p:spPr>
          <a:xfrm>
            <a:off x="1196565" y="-154955"/>
            <a:ext cx="7092963" cy="746961"/>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S創英角ｺﾞｼｯｸUB" panose="020B0900000000000000" pitchFamily="50" charset="-128"/>
                <a:ea typeface="HGS創英角ｺﾞｼｯｸUB" panose="020B0900000000000000" pitchFamily="50" charset="-128"/>
              </a:rPr>
              <a:t>一次救命処置</a:t>
            </a:r>
          </a:p>
        </p:txBody>
      </p:sp>
      <p:sp>
        <p:nvSpPr>
          <p:cNvPr id="62" name="コンテンツ プレースホルダー 4">
            <a:extLst>
              <a:ext uri="{FF2B5EF4-FFF2-40B4-BE49-F238E27FC236}">
                <a16:creationId xmlns:a16="http://schemas.microsoft.com/office/drawing/2014/main" id="{257744DB-EEC3-4497-A611-98C7A956866B}"/>
              </a:ext>
            </a:extLst>
          </p:cNvPr>
          <p:cNvSpPr txBox="1">
            <a:spLocks/>
          </p:cNvSpPr>
          <p:nvPr/>
        </p:nvSpPr>
        <p:spPr>
          <a:xfrm>
            <a:off x="512375" y="1944116"/>
            <a:ext cx="8229600" cy="2495804"/>
          </a:xfrm>
          <a:prstGeom prst="rect">
            <a:avLst/>
          </a:prstGeom>
        </p:spPr>
        <p:txBody>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ctr">
              <a:buFont typeface="Arial"/>
              <a:buNone/>
            </a:pPr>
            <a:r>
              <a:rPr lang="en-US" altLang="ja-JP" dirty="0"/>
              <a:t>■JLA ACADEMY </a:t>
            </a:r>
            <a:r>
              <a:rPr lang="ja-JP" altLang="en-US" dirty="0"/>
              <a:t>一次救命処置（</a:t>
            </a:r>
            <a:r>
              <a:rPr lang="en-US" altLang="ja-JP" dirty="0"/>
              <a:t>BLS</a:t>
            </a:r>
            <a:r>
              <a:rPr lang="ja-JP" altLang="en-US" dirty="0"/>
              <a:t>）</a:t>
            </a:r>
            <a:endParaRPr lang="en-US" altLang="ja-JP" dirty="0"/>
          </a:p>
          <a:p>
            <a:pPr marL="0" indent="0" algn="ctr">
              <a:buFont typeface="Arial"/>
              <a:buNone/>
            </a:pPr>
            <a:r>
              <a:rPr lang="ja-JP" altLang="en-US" dirty="0"/>
              <a:t>～</a:t>
            </a:r>
            <a:r>
              <a:rPr lang="en-US" altLang="ja-JP" dirty="0"/>
              <a:t>JRC</a:t>
            </a:r>
            <a:r>
              <a:rPr lang="ja-JP" altLang="en-US" dirty="0"/>
              <a:t>蘇生ガイドライン</a:t>
            </a:r>
            <a:r>
              <a:rPr lang="en-US" altLang="ja-JP" dirty="0"/>
              <a:t>2020</a:t>
            </a:r>
            <a:r>
              <a:rPr lang="ja-JP" altLang="en-US" dirty="0"/>
              <a:t>準拠～</a:t>
            </a:r>
          </a:p>
          <a:p>
            <a:pPr marL="0" indent="0" algn="ctr">
              <a:buFont typeface="Arial"/>
              <a:buNone/>
            </a:pPr>
            <a:r>
              <a:rPr lang="en-US" altLang="ja-JP" dirty="0">
                <a:hlinkClick r:id="rId2"/>
              </a:rPr>
              <a:t>https://youtu.be/EwdyAk-0Z9c</a:t>
            </a:r>
            <a:endParaRPr lang="ja-JP" altLang="en-US" dirty="0"/>
          </a:p>
        </p:txBody>
      </p:sp>
      <p:sp>
        <p:nvSpPr>
          <p:cNvPr id="4" name="スライド番号プレースホルダー 3">
            <a:extLst>
              <a:ext uri="{FF2B5EF4-FFF2-40B4-BE49-F238E27FC236}">
                <a16:creationId xmlns:a16="http://schemas.microsoft.com/office/drawing/2014/main" id="{4208451E-C9CD-41DF-9F98-F015B597EA32}"/>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38</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824730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F96BD3AB-D94F-40F6-8F3B-1133CB968D13}"/>
              </a:ext>
            </a:extLst>
          </p:cNvPr>
          <p:cNvGrpSpPr/>
          <p:nvPr/>
        </p:nvGrpSpPr>
        <p:grpSpPr>
          <a:xfrm>
            <a:off x="4112588" y="501537"/>
            <a:ext cx="1192976" cy="289927"/>
            <a:chOff x="4095120" y="931774"/>
            <a:chExt cx="1192976" cy="289927"/>
          </a:xfrm>
        </p:grpSpPr>
        <p:sp>
          <p:nvSpPr>
            <p:cNvPr id="9" name="正方形/長方形 8">
              <a:extLst>
                <a:ext uri="{FF2B5EF4-FFF2-40B4-BE49-F238E27FC236}">
                  <a16:creationId xmlns:a16="http://schemas.microsoft.com/office/drawing/2014/main" id="{9D091BBD-7173-4E5B-9521-909F5D38367D}"/>
                </a:ext>
              </a:extLst>
            </p:cNvPr>
            <p:cNvSpPr/>
            <p:nvPr/>
          </p:nvSpPr>
          <p:spPr>
            <a:xfrm>
              <a:off x="4095120" y="944701"/>
              <a:ext cx="1192976" cy="2770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テキスト ボックス 9">
              <a:extLst>
                <a:ext uri="{FF2B5EF4-FFF2-40B4-BE49-F238E27FC236}">
                  <a16:creationId xmlns:a16="http://schemas.microsoft.com/office/drawing/2014/main" id="{86E207ED-413C-43B6-B2EE-6E25A644C583}"/>
                </a:ext>
              </a:extLst>
            </p:cNvPr>
            <p:cNvSpPr txBox="1"/>
            <p:nvPr/>
          </p:nvSpPr>
          <p:spPr>
            <a:xfrm>
              <a:off x="4275948" y="931774"/>
              <a:ext cx="800219" cy="276999"/>
            </a:xfrm>
            <a:prstGeom prst="rect">
              <a:avLst/>
            </a:prstGeom>
            <a:noFill/>
            <a:ln>
              <a:noFill/>
            </a:ln>
          </p:spPr>
          <p:txBody>
            <a:bodyPr wrap="none" rtlCol="0">
              <a:spAutoFit/>
            </a:bodyPr>
            <a:lstStyle/>
            <a:p>
              <a:r>
                <a:rPr kumimoji="1" lang="ja-JP" altLang="en-US" sz="1200" dirty="0">
                  <a:latin typeface="HGP創英角ｺﾞｼｯｸUB" panose="020B0900000000000000" pitchFamily="50" charset="-128"/>
                  <a:ea typeface="HGP創英角ｺﾞｼｯｸUB" panose="020B0900000000000000" pitchFamily="50" charset="-128"/>
                </a:rPr>
                <a:t>安全確認</a:t>
              </a:r>
            </a:p>
          </p:txBody>
        </p:sp>
      </p:grpSp>
      <p:sp>
        <p:nvSpPr>
          <p:cNvPr id="11" name="フローチャート: 判断 10">
            <a:extLst>
              <a:ext uri="{FF2B5EF4-FFF2-40B4-BE49-F238E27FC236}">
                <a16:creationId xmlns:a16="http://schemas.microsoft.com/office/drawing/2014/main" id="{DB691A20-9EA7-4585-9422-FCD113609F22}"/>
              </a:ext>
            </a:extLst>
          </p:cNvPr>
          <p:cNvSpPr/>
          <p:nvPr/>
        </p:nvSpPr>
        <p:spPr>
          <a:xfrm>
            <a:off x="3580481" y="1105428"/>
            <a:ext cx="2236423" cy="393831"/>
          </a:xfrm>
          <a:prstGeom prst="flowChartDecision">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a:extLst>
              <a:ext uri="{FF2B5EF4-FFF2-40B4-BE49-F238E27FC236}">
                <a16:creationId xmlns:a16="http://schemas.microsoft.com/office/drawing/2014/main" id="{4A04BE28-1D8C-45B0-BC55-5B372CFF759D}"/>
              </a:ext>
            </a:extLst>
          </p:cNvPr>
          <p:cNvSpPr txBox="1"/>
          <p:nvPr/>
        </p:nvSpPr>
        <p:spPr>
          <a:xfrm>
            <a:off x="4220584" y="1162725"/>
            <a:ext cx="1202573" cy="276999"/>
          </a:xfrm>
          <a:prstGeom prst="rect">
            <a:avLst/>
          </a:prstGeom>
          <a:noFill/>
          <a:ln>
            <a:noFill/>
          </a:ln>
        </p:spPr>
        <p:txBody>
          <a:bodyPr wrap="none" rtlCol="0">
            <a:spAutoFit/>
          </a:bodyPr>
          <a:lstStyle/>
          <a:p>
            <a:r>
              <a:rPr kumimoji="1" lang="ja-JP" altLang="en-US" sz="1200" dirty="0">
                <a:latin typeface="HGP創英角ｺﾞｼｯｸUB" panose="020B0900000000000000" pitchFamily="50" charset="-128"/>
                <a:ea typeface="HGP創英角ｺﾞｼｯｸUB" panose="020B0900000000000000" pitchFamily="50" charset="-128"/>
              </a:rPr>
              <a:t>反応はあるか？</a:t>
            </a:r>
          </a:p>
        </p:txBody>
      </p:sp>
      <p:sp>
        <p:nvSpPr>
          <p:cNvPr id="13" name="フローチャート: 処理 12">
            <a:extLst>
              <a:ext uri="{FF2B5EF4-FFF2-40B4-BE49-F238E27FC236}">
                <a16:creationId xmlns:a16="http://schemas.microsoft.com/office/drawing/2014/main" id="{0A75069A-1BE8-404B-A6A0-400E2FC0375C}"/>
              </a:ext>
            </a:extLst>
          </p:cNvPr>
          <p:cNvSpPr/>
          <p:nvPr/>
        </p:nvSpPr>
        <p:spPr>
          <a:xfrm>
            <a:off x="3125690" y="1808913"/>
            <a:ext cx="3128791" cy="395575"/>
          </a:xfrm>
          <a:prstGeom prst="flowChartProcess">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テキスト ボックス 13">
            <a:extLst>
              <a:ext uri="{FF2B5EF4-FFF2-40B4-BE49-F238E27FC236}">
                <a16:creationId xmlns:a16="http://schemas.microsoft.com/office/drawing/2014/main" id="{D7071ED2-234B-4D3E-8F33-FDEC7F692242}"/>
              </a:ext>
            </a:extLst>
          </p:cNvPr>
          <p:cNvSpPr txBox="1"/>
          <p:nvPr/>
        </p:nvSpPr>
        <p:spPr>
          <a:xfrm>
            <a:off x="3277000" y="1809943"/>
            <a:ext cx="2946640" cy="400110"/>
          </a:xfrm>
          <a:prstGeom prst="rect">
            <a:avLst/>
          </a:prstGeom>
          <a:noFill/>
          <a:ln>
            <a:noFill/>
          </a:ln>
        </p:spPr>
        <p:txBody>
          <a:bodyPr wrap="none" rtlCol="0">
            <a:spAutoFit/>
          </a:bodyPr>
          <a:lstStyle/>
          <a:p>
            <a:pPr algn="ctr"/>
            <a:r>
              <a:rPr lang="ja-JP" altLang="en-US" sz="1000" dirty="0">
                <a:latin typeface="HGP創英角ｺﾞｼｯｸUB" panose="020B0900000000000000" pitchFamily="50" charset="-128"/>
                <a:ea typeface="HGP創英角ｺﾞｼｯｸUB" panose="020B0900000000000000" pitchFamily="50" charset="-128"/>
              </a:rPr>
              <a:t>大声で応援を呼ぶ</a:t>
            </a:r>
            <a:endParaRPr lang="en-US" altLang="ja-JP" sz="1000" dirty="0">
              <a:latin typeface="HGP創英角ｺﾞｼｯｸUB" panose="020B0900000000000000" pitchFamily="50" charset="-128"/>
              <a:ea typeface="HGP創英角ｺﾞｼｯｸUB" panose="020B0900000000000000" pitchFamily="50" charset="-128"/>
            </a:endParaRPr>
          </a:p>
          <a:p>
            <a:pPr algn="ctr"/>
            <a:r>
              <a:rPr lang="en-US" altLang="ja-JP" sz="1000" dirty="0">
                <a:latin typeface="HGP創英角ｺﾞｼｯｸUB" panose="020B0900000000000000" pitchFamily="50" charset="-128"/>
                <a:ea typeface="HGP創英角ｺﾞｼｯｸUB" panose="020B0900000000000000" pitchFamily="50" charset="-128"/>
              </a:rPr>
              <a:t>119</a:t>
            </a:r>
            <a:r>
              <a:rPr lang="ja-JP" altLang="en-US" sz="1000" dirty="0">
                <a:latin typeface="HGP創英角ｺﾞｼｯｸUB" panose="020B0900000000000000" pitchFamily="50" charset="-128"/>
                <a:ea typeface="HGP創英角ｺﾞｼｯｸUB" panose="020B0900000000000000" pitchFamily="50" charset="-128"/>
              </a:rPr>
              <a:t>番通報＋</a:t>
            </a:r>
            <a:r>
              <a:rPr lang="en-US" altLang="ja-JP" sz="1000" dirty="0">
                <a:latin typeface="HGP創英角ｺﾞｼｯｸUB" panose="020B0900000000000000" pitchFamily="50" charset="-128"/>
                <a:ea typeface="HGP創英角ｺﾞｼｯｸUB" panose="020B0900000000000000" pitchFamily="50" charset="-128"/>
              </a:rPr>
              <a:t>AED</a:t>
            </a:r>
            <a:r>
              <a:rPr lang="ja-JP" altLang="en-US" sz="1000" dirty="0">
                <a:latin typeface="HGP創英角ｺﾞｼｯｸUB" panose="020B0900000000000000" pitchFamily="50" charset="-128"/>
                <a:ea typeface="HGP創英角ｺﾞｼｯｸUB" panose="020B0900000000000000" pitchFamily="50" charset="-128"/>
              </a:rPr>
              <a:t>依頼　通信指令員の指示に従う</a:t>
            </a:r>
            <a:endParaRPr kumimoji="1" lang="ja-JP" altLang="en-US" sz="1000" dirty="0">
              <a:latin typeface="HGP創英角ｺﾞｼｯｸUB" panose="020B0900000000000000" pitchFamily="50" charset="-128"/>
              <a:ea typeface="HGP創英角ｺﾞｼｯｸUB" panose="020B0900000000000000" pitchFamily="50" charset="-128"/>
            </a:endParaRPr>
          </a:p>
        </p:txBody>
      </p:sp>
      <p:grpSp>
        <p:nvGrpSpPr>
          <p:cNvPr id="15" name="グループ化 14">
            <a:extLst>
              <a:ext uri="{FF2B5EF4-FFF2-40B4-BE49-F238E27FC236}">
                <a16:creationId xmlns:a16="http://schemas.microsoft.com/office/drawing/2014/main" id="{BC2F88B3-90E8-450C-BA6E-03A21529F1D5}"/>
              </a:ext>
            </a:extLst>
          </p:cNvPr>
          <p:cNvGrpSpPr/>
          <p:nvPr/>
        </p:nvGrpSpPr>
        <p:grpSpPr>
          <a:xfrm>
            <a:off x="3578960" y="2520562"/>
            <a:ext cx="2236423" cy="674811"/>
            <a:chOff x="3573396" y="2789808"/>
            <a:chExt cx="2236423" cy="441462"/>
          </a:xfrm>
          <a:solidFill>
            <a:srgbClr val="FFFF00"/>
          </a:solidFill>
        </p:grpSpPr>
        <p:sp>
          <p:nvSpPr>
            <p:cNvPr id="16" name="フローチャート: 判断 15">
              <a:extLst>
                <a:ext uri="{FF2B5EF4-FFF2-40B4-BE49-F238E27FC236}">
                  <a16:creationId xmlns:a16="http://schemas.microsoft.com/office/drawing/2014/main" id="{EAEF5736-B82E-41D2-BEFD-AC30B6024CB4}"/>
                </a:ext>
              </a:extLst>
            </p:cNvPr>
            <p:cNvSpPr/>
            <p:nvPr/>
          </p:nvSpPr>
          <p:spPr>
            <a:xfrm>
              <a:off x="3573396" y="2789808"/>
              <a:ext cx="2236423" cy="441462"/>
            </a:xfrm>
            <a:prstGeom prst="flowChartDecision">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テキスト ボックス 16">
              <a:extLst>
                <a:ext uri="{FF2B5EF4-FFF2-40B4-BE49-F238E27FC236}">
                  <a16:creationId xmlns:a16="http://schemas.microsoft.com/office/drawing/2014/main" id="{211BA43B-E2E1-4222-A83B-8077CFA1C733}"/>
                </a:ext>
              </a:extLst>
            </p:cNvPr>
            <p:cNvSpPr txBox="1"/>
            <p:nvPr/>
          </p:nvSpPr>
          <p:spPr>
            <a:xfrm>
              <a:off x="3896323" y="2925506"/>
              <a:ext cx="1632177" cy="161078"/>
            </a:xfrm>
            <a:prstGeom prst="rect">
              <a:avLst/>
            </a:prstGeom>
            <a:noFill/>
            <a:ln>
              <a:noFill/>
            </a:ln>
          </p:spPr>
          <p:txBody>
            <a:bodyPr wrap="none" rtlCol="0">
              <a:spAutoFit/>
            </a:bodyPr>
            <a:lstStyle/>
            <a:p>
              <a:pPr algn="ctr"/>
              <a:r>
                <a:rPr kumimoji="1" lang="ja-JP" altLang="en-US" sz="1000" dirty="0">
                  <a:latin typeface="HGP創英角ｺﾞｼｯｸUB" panose="020B0900000000000000" pitchFamily="50" charset="-128"/>
                  <a:ea typeface="HGP創英角ｺﾞｼｯｸUB" panose="020B0900000000000000" pitchFamily="50" charset="-128"/>
                </a:rPr>
                <a:t>普段通りの呼吸があるか？</a:t>
              </a:r>
            </a:p>
          </p:txBody>
        </p:sp>
      </p:grpSp>
      <p:sp>
        <p:nvSpPr>
          <p:cNvPr id="18" name="フローチャート: 処理 17">
            <a:extLst>
              <a:ext uri="{FF2B5EF4-FFF2-40B4-BE49-F238E27FC236}">
                <a16:creationId xmlns:a16="http://schemas.microsoft.com/office/drawing/2014/main" id="{4232A76B-B68A-4632-8E81-3CF59A3E18DE}"/>
              </a:ext>
            </a:extLst>
          </p:cNvPr>
          <p:cNvSpPr/>
          <p:nvPr/>
        </p:nvSpPr>
        <p:spPr>
          <a:xfrm>
            <a:off x="2564873" y="3508146"/>
            <a:ext cx="4243046" cy="426483"/>
          </a:xfrm>
          <a:prstGeom prst="flowChartProcess">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テキスト ボックス 18">
            <a:extLst>
              <a:ext uri="{FF2B5EF4-FFF2-40B4-BE49-F238E27FC236}">
                <a16:creationId xmlns:a16="http://schemas.microsoft.com/office/drawing/2014/main" id="{B064EE5A-D65B-4074-8A44-4BCC14AB6BA0}"/>
              </a:ext>
            </a:extLst>
          </p:cNvPr>
          <p:cNvSpPr txBox="1"/>
          <p:nvPr/>
        </p:nvSpPr>
        <p:spPr>
          <a:xfrm>
            <a:off x="2534745" y="3522019"/>
            <a:ext cx="4322393" cy="430887"/>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直ちに胸骨圧迫を開始する</a:t>
            </a:r>
            <a:endParaRPr kumimoji="1" lang="en-US" altLang="ja-JP" sz="1200" dirty="0">
              <a:latin typeface="HGP創英角ｺﾞｼｯｸUB" panose="020B0900000000000000" pitchFamily="50" charset="-128"/>
              <a:ea typeface="HGP創英角ｺﾞｼｯｸUB" panose="020B0900000000000000" pitchFamily="50" charset="-128"/>
            </a:endParaRPr>
          </a:p>
          <a:p>
            <a:pPr algn="ctr"/>
            <a:r>
              <a:rPr lang="ja-JP" altLang="en-US" sz="1000" dirty="0">
                <a:latin typeface="HGP創英角ｺﾞｼｯｸUB" panose="020B0900000000000000" pitchFamily="50" charset="-128"/>
                <a:ea typeface="HGP創英角ｺﾞｼｯｸUB" panose="020B0900000000000000" pitchFamily="50" charset="-128"/>
              </a:rPr>
              <a:t>強く（約</a:t>
            </a:r>
            <a:r>
              <a:rPr lang="en-US" altLang="ja-JP" sz="1000" dirty="0">
                <a:latin typeface="HGP創英角ｺﾞｼｯｸUB" panose="020B0900000000000000" pitchFamily="50" charset="-128"/>
                <a:ea typeface="HGP創英角ｺﾞｼｯｸUB" panose="020B0900000000000000" pitchFamily="50" charset="-128"/>
              </a:rPr>
              <a:t>5cm)</a:t>
            </a:r>
            <a:r>
              <a:rPr lang="ja-JP" altLang="en-US" sz="1000" baseline="30000" dirty="0">
                <a:latin typeface="HGP創英角ｺﾞｼｯｸUB" panose="020B0900000000000000" pitchFamily="50" charset="-128"/>
                <a:ea typeface="HGP創英角ｺﾞｼｯｸUB" panose="020B0900000000000000" pitchFamily="50" charset="-128"/>
              </a:rPr>
              <a:t>*</a:t>
            </a:r>
            <a:r>
              <a:rPr lang="en-US" altLang="ja-JP" sz="1000" baseline="30000" dirty="0">
                <a:latin typeface="HGP創英角ｺﾞｼｯｸUB" panose="020B0900000000000000" pitchFamily="50" charset="-128"/>
                <a:ea typeface="HGP創英角ｺﾞｼｯｸUB" panose="020B0900000000000000" pitchFamily="50" charset="-128"/>
              </a:rPr>
              <a:t>1</a:t>
            </a:r>
            <a:r>
              <a:rPr lang="ja-JP" altLang="en-US" sz="1000" dirty="0">
                <a:latin typeface="HGP創英角ｺﾞｼｯｸUB" panose="020B0900000000000000" pitchFamily="50" charset="-128"/>
                <a:ea typeface="HGP創英角ｺﾞｼｯｸUB" panose="020B0900000000000000" pitchFamily="50" charset="-128"/>
              </a:rPr>
              <a:t>、速く（</a:t>
            </a:r>
            <a:r>
              <a:rPr lang="en-US" altLang="ja-JP" sz="1000" dirty="0">
                <a:latin typeface="HGP創英角ｺﾞｼｯｸUB" panose="020B0900000000000000" pitchFamily="50" charset="-128"/>
                <a:ea typeface="HGP創英角ｺﾞｼｯｸUB" panose="020B0900000000000000" pitchFamily="50" charset="-128"/>
              </a:rPr>
              <a:t>100-120</a:t>
            </a:r>
            <a:r>
              <a:rPr lang="ja-JP" altLang="en-US" sz="1000" dirty="0">
                <a:latin typeface="HGP創英角ｺﾞｼｯｸUB" panose="020B0900000000000000" pitchFamily="50" charset="-128"/>
                <a:ea typeface="HGP創英角ｺﾞｼｯｸUB" panose="020B0900000000000000" pitchFamily="50" charset="-128"/>
              </a:rPr>
              <a:t>回</a:t>
            </a:r>
            <a:r>
              <a:rPr lang="en-US" altLang="ja-JP" sz="1000" dirty="0">
                <a:latin typeface="HGP創英角ｺﾞｼｯｸUB" panose="020B0900000000000000" pitchFamily="50" charset="-128"/>
                <a:ea typeface="HGP創英角ｺﾞｼｯｸUB" panose="020B0900000000000000" pitchFamily="50" charset="-128"/>
              </a:rPr>
              <a:t>/</a:t>
            </a:r>
            <a:r>
              <a:rPr lang="ja-JP" altLang="en-US" sz="1000" dirty="0">
                <a:latin typeface="HGP創英角ｺﾞｼｯｸUB" panose="020B0900000000000000" pitchFamily="50" charset="-128"/>
                <a:ea typeface="HGP創英角ｺﾞｼｯｸUB" panose="020B0900000000000000" pitchFamily="50" charset="-128"/>
              </a:rPr>
              <a:t>分）、絶え間なく（中断を最小にする）</a:t>
            </a:r>
            <a:endParaRPr kumimoji="1" lang="ja-JP" altLang="en-US" sz="1000" dirty="0">
              <a:latin typeface="HGP創英角ｺﾞｼｯｸUB" panose="020B0900000000000000" pitchFamily="50" charset="-128"/>
              <a:ea typeface="HGP創英角ｺﾞｼｯｸUB" panose="020B0900000000000000" pitchFamily="50" charset="-128"/>
            </a:endParaRPr>
          </a:p>
        </p:txBody>
      </p:sp>
      <p:sp>
        <p:nvSpPr>
          <p:cNvPr id="20" name="フローチャート: 処理 19">
            <a:extLst>
              <a:ext uri="{FF2B5EF4-FFF2-40B4-BE49-F238E27FC236}">
                <a16:creationId xmlns:a16="http://schemas.microsoft.com/office/drawing/2014/main" id="{80664C4D-845D-490D-80CF-4893865B4B18}"/>
              </a:ext>
            </a:extLst>
          </p:cNvPr>
          <p:cNvSpPr/>
          <p:nvPr/>
        </p:nvSpPr>
        <p:spPr>
          <a:xfrm>
            <a:off x="4095120" y="4260941"/>
            <a:ext cx="1189935" cy="359230"/>
          </a:xfrm>
          <a:prstGeom prst="flowChartProcess">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テキスト ボックス 20">
            <a:extLst>
              <a:ext uri="{FF2B5EF4-FFF2-40B4-BE49-F238E27FC236}">
                <a16:creationId xmlns:a16="http://schemas.microsoft.com/office/drawing/2014/main" id="{25410808-55C2-4296-912C-AC058CBDB424}"/>
              </a:ext>
            </a:extLst>
          </p:cNvPr>
          <p:cNvSpPr txBox="1"/>
          <p:nvPr/>
        </p:nvSpPr>
        <p:spPr>
          <a:xfrm>
            <a:off x="4242922" y="4245861"/>
            <a:ext cx="901209" cy="276999"/>
          </a:xfrm>
          <a:prstGeom prst="rect">
            <a:avLst/>
          </a:prstGeom>
          <a:solidFill>
            <a:srgbClr val="92D050"/>
          </a:solidFill>
          <a:ln>
            <a:solidFill>
              <a:schemeClr val="tx1"/>
            </a:solidFill>
          </a:ln>
        </p:spPr>
        <p:txBody>
          <a:bodyPr wrap="none" rtlCol="0">
            <a:spAutoFit/>
          </a:bodyPr>
          <a:lstStyle/>
          <a:p>
            <a:r>
              <a:rPr lang="en-US" altLang="ja-JP" sz="1200" dirty="0">
                <a:latin typeface="HGP創英角ｺﾞｼｯｸUB" panose="020B0900000000000000" pitchFamily="50" charset="-128"/>
                <a:ea typeface="HGP創英角ｺﾞｼｯｸUB" panose="020B0900000000000000" pitchFamily="50" charset="-128"/>
              </a:rPr>
              <a:t>AED</a:t>
            </a:r>
            <a:r>
              <a:rPr lang="ja-JP" altLang="en-US" sz="1200" dirty="0">
                <a:latin typeface="HGP創英角ｺﾞｼｯｸUB" panose="020B0900000000000000" pitchFamily="50" charset="-128"/>
                <a:ea typeface="HGP創英角ｺﾞｼｯｸUB" panose="020B0900000000000000" pitchFamily="50" charset="-128"/>
              </a:rPr>
              <a:t>の装着</a:t>
            </a:r>
            <a:endParaRPr kumimoji="1" lang="ja-JP" altLang="en-US" sz="1200" dirty="0">
              <a:latin typeface="HGP創英角ｺﾞｼｯｸUB" panose="020B0900000000000000" pitchFamily="50" charset="-128"/>
              <a:ea typeface="HGP創英角ｺﾞｼｯｸUB" panose="020B0900000000000000" pitchFamily="50" charset="-128"/>
            </a:endParaRPr>
          </a:p>
        </p:txBody>
      </p:sp>
      <p:sp>
        <p:nvSpPr>
          <p:cNvPr id="22" name="フローチャート: 判断 21">
            <a:extLst>
              <a:ext uri="{FF2B5EF4-FFF2-40B4-BE49-F238E27FC236}">
                <a16:creationId xmlns:a16="http://schemas.microsoft.com/office/drawing/2014/main" id="{C6F1C7AA-0697-45B4-8B71-3AFB715EC44D}"/>
              </a:ext>
            </a:extLst>
          </p:cNvPr>
          <p:cNvSpPr/>
          <p:nvPr/>
        </p:nvSpPr>
        <p:spPr>
          <a:xfrm>
            <a:off x="3580481" y="4847996"/>
            <a:ext cx="2236423" cy="604009"/>
          </a:xfrm>
          <a:prstGeom prst="flowChartDecision">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テキスト ボックス 22">
            <a:extLst>
              <a:ext uri="{FF2B5EF4-FFF2-40B4-BE49-F238E27FC236}">
                <a16:creationId xmlns:a16="http://schemas.microsoft.com/office/drawing/2014/main" id="{B7B3F7E3-C445-4ACE-BD80-BFB98037B61A}"/>
              </a:ext>
            </a:extLst>
          </p:cNvPr>
          <p:cNvSpPr txBox="1"/>
          <p:nvPr/>
        </p:nvSpPr>
        <p:spPr>
          <a:xfrm>
            <a:off x="3956070" y="4896198"/>
            <a:ext cx="1460656" cy="430887"/>
          </a:xfrm>
          <a:prstGeom prst="rect">
            <a:avLst/>
          </a:prstGeom>
          <a:noFill/>
          <a:ln>
            <a:noFill/>
          </a:ln>
        </p:spPr>
        <p:txBody>
          <a:bodyPr wrap="non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心電図解析</a:t>
            </a:r>
            <a:endParaRPr kumimoji="1" lang="en-US" altLang="ja-JP" sz="1200" dirty="0">
              <a:latin typeface="HGP創英角ｺﾞｼｯｸUB" panose="020B0900000000000000" pitchFamily="50" charset="-128"/>
              <a:ea typeface="HGP創英角ｺﾞｼｯｸUB" panose="020B0900000000000000" pitchFamily="50" charset="-128"/>
            </a:endParaRPr>
          </a:p>
          <a:p>
            <a:pPr algn="ctr"/>
            <a:r>
              <a:rPr lang="ja-JP" altLang="en-US" sz="1000" dirty="0">
                <a:latin typeface="HGP創英角ｺﾞｼｯｸUB" panose="020B0900000000000000" pitchFamily="50" charset="-128"/>
                <a:ea typeface="HGP創英角ｺﾞｼｯｸUB" panose="020B0900000000000000" pitchFamily="50" charset="-128"/>
              </a:rPr>
              <a:t>電気ショックは必要か？</a:t>
            </a:r>
            <a:endParaRPr kumimoji="1" lang="ja-JP" altLang="en-US" sz="1000" dirty="0">
              <a:latin typeface="HGP創英角ｺﾞｼｯｸUB" panose="020B0900000000000000" pitchFamily="50" charset="-128"/>
              <a:ea typeface="HGP創英角ｺﾞｼｯｸUB" panose="020B0900000000000000" pitchFamily="50" charset="-128"/>
            </a:endParaRPr>
          </a:p>
        </p:txBody>
      </p:sp>
      <p:grpSp>
        <p:nvGrpSpPr>
          <p:cNvPr id="24" name="グループ化 23">
            <a:extLst>
              <a:ext uri="{FF2B5EF4-FFF2-40B4-BE49-F238E27FC236}">
                <a16:creationId xmlns:a16="http://schemas.microsoft.com/office/drawing/2014/main" id="{712ED2B7-BD5A-4572-BB31-0107205EBFD0}"/>
              </a:ext>
            </a:extLst>
          </p:cNvPr>
          <p:cNvGrpSpPr/>
          <p:nvPr/>
        </p:nvGrpSpPr>
        <p:grpSpPr>
          <a:xfrm>
            <a:off x="5144131" y="5689241"/>
            <a:ext cx="2489458" cy="461665"/>
            <a:chOff x="5207618" y="6061567"/>
            <a:chExt cx="2489458" cy="461665"/>
          </a:xfrm>
          <a:solidFill>
            <a:srgbClr val="92D050"/>
          </a:solidFill>
        </p:grpSpPr>
        <p:sp>
          <p:nvSpPr>
            <p:cNvPr id="25" name="フローチャート: 処理 24">
              <a:extLst>
                <a:ext uri="{FF2B5EF4-FFF2-40B4-BE49-F238E27FC236}">
                  <a16:creationId xmlns:a16="http://schemas.microsoft.com/office/drawing/2014/main" id="{16DE9898-0762-4D5F-8DC5-B5814A4C74F3}"/>
                </a:ext>
              </a:extLst>
            </p:cNvPr>
            <p:cNvSpPr/>
            <p:nvPr/>
          </p:nvSpPr>
          <p:spPr>
            <a:xfrm>
              <a:off x="5207618" y="6061567"/>
              <a:ext cx="2489458" cy="461665"/>
            </a:xfrm>
            <a:prstGeom prst="flowChartProcess">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テキスト ボックス 25">
              <a:extLst>
                <a:ext uri="{FF2B5EF4-FFF2-40B4-BE49-F238E27FC236}">
                  <a16:creationId xmlns:a16="http://schemas.microsoft.com/office/drawing/2014/main" id="{7E52D7B7-9963-4A91-9C66-F1B195D22CF9}"/>
                </a:ext>
              </a:extLst>
            </p:cNvPr>
            <p:cNvSpPr txBox="1"/>
            <p:nvPr/>
          </p:nvSpPr>
          <p:spPr>
            <a:xfrm>
              <a:off x="5262901" y="6140930"/>
              <a:ext cx="2352103" cy="276999"/>
            </a:xfrm>
            <a:prstGeom prst="rect">
              <a:avLst/>
            </a:prstGeom>
            <a:grpFill/>
            <a:ln>
              <a:noFill/>
            </a:ln>
          </p:spPr>
          <p:txBody>
            <a:bodyPr wrap="square" rtlCol="0">
              <a:spAutoFit/>
            </a:bodyPr>
            <a:lstStyle/>
            <a:p>
              <a:pPr algn="ctr"/>
              <a:r>
                <a:rPr lang="ja-JP" altLang="en-US" sz="1200" dirty="0">
                  <a:latin typeface="HGP創英角ｺﾞｼｯｸUB" panose="020B0900000000000000" pitchFamily="50" charset="-128"/>
                  <a:ea typeface="HGP創英角ｺﾞｼｯｸUB" panose="020B0900000000000000" pitchFamily="50" charset="-128"/>
                </a:rPr>
                <a:t>直ちに胸骨圧迫から再開</a:t>
              </a:r>
              <a:r>
                <a:rPr lang="ja-JP" altLang="en-US" sz="1200" baseline="30000" dirty="0">
                  <a:latin typeface="HGP創英角ｺﾞｼｯｸUB" panose="020B0900000000000000" pitchFamily="50" charset="-128"/>
                  <a:ea typeface="HGP創英角ｺﾞｼｯｸUB" panose="020B0900000000000000" pitchFamily="50" charset="-128"/>
                </a:rPr>
                <a:t>*</a:t>
              </a:r>
              <a:r>
                <a:rPr lang="en-US" altLang="ja-JP" sz="1200" baseline="30000" dirty="0">
                  <a:latin typeface="HGP創英角ｺﾞｼｯｸUB" panose="020B0900000000000000" pitchFamily="50" charset="-128"/>
                  <a:ea typeface="HGP創英角ｺﾞｼｯｸUB" panose="020B0900000000000000" pitchFamily="50" charset="-128"/>
                </a:rPr>
                <a:t>2</a:t>
              </a:r>
              <a:endParaRPr kumimoji="1" lang="ja-JP" altLang="en-US" sz="1200" dirty="0">
                <a:latin typeface="HGP創英角ｺﾞｼｯｸUB" panose="020B0900000000000000" pitchFamily="50" charset="-128"/>
                <a:ea typeface="HGP創英角ｺﾞｼｯｸUB" panose="020B0900000000000000" pitchFamily="50" charset="-128"/>
              </a:endParaRPr>
            </a:p>
          </p:txBody>
        </p:sp>
      </p:grpSp>
      <p:sp>
        <p:nvSpPr>
          <p:cNvPr id="27" name="フローチャート: 処理 26">
            <a:extLst>
              <a:ext uri="{FF2B5EF4-FFF2-40B4-BE49-F238E27FC236}">
                <a16:creationId xmlns:a16="http://schemas.microsoft.com/office/drawing/2014/main" id="{96075D4A-7B21-4704-BF9D-503DBE620EF1}"/>
              </a:ext>
            </a:extLst>
          </p:cNvPr>
          <p:cNvSpPr/>
          <p:nvPr/>
        </p:nvSpPr>
        <p:spPr>
          <a:xfrm>
            <a:off x="1769090" y="5692218"/>
            <a:ext cx="2489458" cy="461666"/>
          </a:xfrm>
          <a:prstGeom prst="flowChartProcess">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テキスト ボックス 27">
            <a:extLst>
              <a:ext uri="{FF2B5EF4-FFF2-40B4-BE49-F238E27FC236}">
                <a16:creationId xmlns:a16="http://schemas.microsoft.com/office/drawing/2014/main" id="{440E8992-7865-4B15-82A8-B7B5FDB21826}"/>
              </a:ext>
            </a:extLst>
          </p:cNvPr>
          <p:cNvSpPr txBox="1"/>
          <p:nvPr/>
        </p:nvSpPr>
        <p:spPr>
          <a:xfrm>
            <a:off x="1849584" y="5698361"/>
            <a:ext cx="2352103" cy="461665"/>
          </a:xfrm>
          <a:prstGeom prst="rect">
            <a:avLst/>
          </a:prstGeom>
          <a:noFill/>
          <a:ln>
            <a:noFill/>
          </a:ln>
        </p:spPr>
        <p:txBody>
          <a:bodyPr wrap="square" rtlCol="0">
            <a:spAutoFit/>
          </a:bodyPr>
          <a:lstStyle/>
          <a:p>
            <a:pPr algn="ctr"/>
            <a:r>
              <a:rPr lang="ja-JP" altLang="en-US" sz="1200" dirty="0">
                <a:latin typeface="HGP創英角ｺﾞｼｯｸUB" panose="020B0900000000000000" pitchFamily="50" charset="-128"/>
                <a:ea typeface="HGP創英角ｺﾞｼｯｸUB" panose="020B0900000000000000" pitchFamily="50" charset="-128"/>
              </a:rPr>
              <a:t>電気ショック、ショック後</a:t>
            </a:r>
            <a:endParaRPr lang="en-US" altLang="ja-JP" sz="1200" dirty="0">
              <a:latin typeface="HGP創英角ｺﾞｼｯｸUB" panose="020B0900000000000000" pitchFamily="50" charset="-128"/>
              <a:ea typeface="HGP創英角ｺﾞｼｯｸUB" panose="020B0900000000000000" pitchFamily="50" charset="-128"/>
            </a:endParaRPr>
          </a:p>
          <a:p>
            <a:pPr algn="ctr"/>
            <a:r>
              <a:rPr lang="ja-JP" altLang="en-US" sz="1200" dirty="0">
                <a:latin typeface="HGP創英角ｺﾞｼｯｸUB" panose="020B0900000000000000" pitchFamily="50" charset="-128"/>
                <a:ea typeface="HGP創英角ｺﾞｼｯｸUB" panose="020B0900000000000000" pitchFamily="50" charset="-128"/>
              </a:rPr>
              <a:t>直ちに胸骨圧迫から再開</a:t>
            </a:r>
            <a:r>
              <a:rPr lang="ja-JP" altLang="en-US" sz="1200" baseline="30000" dirty="0">
                <a:latin typeface="HGP創英角ｺﾞｼｯｸUB" panose="020B0900000000000000" pitchFamily="50" charset="-128"/>
                <a:ea typeface="HGP創英角ｺﾞｼｯｸUB" panose="020B0900000000000000" pitchFamily="50" charset="-128"/>
              </a:rPr>
              <a:t>*</a:t>
            </a:r>
            <a:r>
              <a:rPr lang="en-US" altLang="ja-JP" sz="1200" baseline="30000" dirty="0">
                <a:latin typeface="HGP創英角ｺﾞｼｯｸUB" panose="020B0900000000000000" pitchFamily="50" charset="-128"/>
                <a:ea typeface="HGP創英角ｺﾞｼｯｸUB" panose="020B0900000000000000" pitchFamily="50" charset="-128"/>
              </a:rPr>
              <a:t>2</a:t>
            </a:r>
            <a:endParaRPr kumimoji="1" lang="ja-JP" altLang="en-US" sz="1200" dirty="0">
              <a:latin typeface="HGP創英角ｺﾞｼｯｸUB" panose="020B0900000000000000" pitchFamily="50" charset="-128"/>
              <a:ea typeface="HGP創英角ｺﾞｼｯｸUB" panose="020B0900000000000000" pitchFamily="50" charset="-128"/>
            </a:endParaRPr>
          </a:p>
        </p:txBody>
      </p:sp>
      <p:sp>
        <p:nvSpPr>
          <p:cNvPr id="29" name="矢印: 下 28">
            <a:extLst>
              <a:ext uri="{FF2B5EF4-FFF2-40B4-BE49-F238E27FC236}">
                <a16:creationId xmlns:a16="http://schemas.microsoft.com/office/drawing/2014/main" id="{4BA57ABB-7228-4B6A-8675-183E58DC6819}"/>
              </a:ext>
            </a:extLst>
          </p:cNvPr>
          <p:cNvSpPr/>
          <p:nvPr/>
        </p:nvSpPr>
        <p:spPr>
          <a:xfrm>
            <a:off x="4563392" y="824009"/>
            <a:ext cx="253388" cy="272309"/>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矢印: 下 29">
            <a:extLst>
              <a:ext uri="{FF2B5EF4-FFF2-40B4-BE49-F238E27FC236}">
                <a16:creationId xmlns:a16="http://schemas.microsoft.com/office/drawing/2014/main" id="{D3F92BD7-3DE8-47D9-8B42-41375D5AC2C4}"/>
              </a:ext>
            </a:extLst>
          </p:cNvPr>
          <p:cNvSpPr/>
          <p:nvPr/>
        </p:nvSpPr>
        <p:spPr>
          <a:xfrm>
            <a:off x="4563392" y="1533107"/>
            <a:ext cx="253388" cy="272309"/>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1" name="矢印: 下 30">
            <a:extLst>
              <a:ext uri="{FF2B5EF4-FFF2-40B4-BE49-F238E27FC236}">
                <a16:creationId xmlns:a16="http://schemas.microsoft.com/office/drawing/2014/main" id="{653D1EEC-4270-4208-9BA1-1A2FC190FE7F}"/>
              </a:ext>
            </a:extLst>
          </p:cNvPr>
          <p:cNvSpPr/>
          <p:nvPr/>
        </p:nvSpPr>
        <p:spPr>
          <a:xfrm>
            <a:off x="4563392" y="2236081"/>
            <a:ext cx="253388" cy="272309"/>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2" name="矢印: 下 31">
            <a:extLst>
              <a:ext uri="{FF2B5EF4-FFF2-40B4-BE49-F238E27FC236}">
                <a16:creationId xmlns:a16="http://schemas.microsoft.com/office/drawing/2014/main" id="{4219F85D-49DE-4EC8-84E0-EAB6F23A886E}"/>
              </a:ext>
            </a:extLst>
          </p:cNvPr>
          <p:cNvSpPr/>
          <p:nvPr/>
        </p:nvSpPr>
        <p:spPr>
          <a:xfrm>
            <a:off x="4566833" y="3222910"/>
            <a:ext cx="253388" cy="272309"/>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矢印: 下 32">
            <a:extLst>
              <a:ext uri="{FF2B5EF4-FFF2-40B4-BE49-F238E27FC236}">
                <a16:creationId xmlns:a16="http://schemas.microsoft.com/office/drawing/2014/main" id="{772E6D86-918D-4936-A6F8-A4861F0058FB}"/>
              </a:ext>
            </a:extLst>
          </p:cNvPr>
          <p:cNvSpPr/>
          <p:nvPr/>
        </p:nvSpPr>
        <p:spPr>
          <a:xfrm>
            <a:off x="4568584" y="3957138"/>
            <a:ext cx="253388" cy="272309"/>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4" name="矢印: 下 33">
            <a:extLst>
              <a:ext uri="{FF2B5EF4-FFF2-40B4-BE49-F238E27FC236}">
                <a16:creationId xmlns:a16="http://schemas.microsoft.com/office/drawing/2014/main" id="{42B73EAC-4F38-4567-B9E9-7C958DC6441B}"/>
              </a:ext>
            </a:extLst>
          </p:cNvPr>
          <p:cNvSpPr/>
          <p:nvPr/>
        </p:nvSpPr>
        <p:spPr>
          <a:xfrm>
            <a:off x="4559702" y="4561298"/>
            <a:ext cx="253388" cy="272309"/>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5" name="矢印: 下 34">
            <a:extLst>
              <a:ext uri="{FF2B5EF4-FFF2-40B4-BE49-F238E27FC236}">
                <a16:creationId xmlns:a16="http://schemas.microsoft.com/office/drawing/2014/main" id="{01FD957E-4698-48AB-8095-68380B344BCD}"/>
              </a:ext>
            </a:extLst>
          </p:cNvPr>
          <p:cNvSpPr/>
          <p:nvPr/>
        </p:nvSpPr>
        <p:spPr>
          <a:xfrm rot="16200000">
            <a:off x="6137110" y="916563"/>
            <a:ext cx="220759" cy="760747"/>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6" name="矢印: 下 35">
            <a:extLst>
              <a:ext uri="{FF2B5EF4-FFF2-40B4-BE49-F238E27FC236}">
                <a16:creationId xmlns:a16="http://schemas.microsoft.com/office/drawing/2014/main" id="{6A2F9918-55D1-4737-8CAF-F5C70EE7BD0E}"/>
              </a:ext>
            </a:extLst>
          </p:cNvPr>
          <p:cNvSpPr/>
          <p:nvPr/>
        </p:nvSpPr>
        <p:spPr>
          <a:xfrm rot="3729988">
            <a:off x="3725271" y="5197635"/>
            <a:ext cx="212773" cy="560986"/>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7" name="矢印: 下 36">
            <a:extLst>
              <a:ext uri="{FF2B5EF4-FFF2-40B4-BE49-F238E27FC236}">
                <a16:creationId xmlns:a16="http://schemas.microsoft.com/office/drawing/2014/main" id="{89DBBB31-2D37-43F5-86AC-8F71C1E8E5E7}"/>
              </a:ext>
            </a:extLst>
          </p:cNvPr>
          <p:cNvSpPr/>
          <p:nvPr/>
        </p:nvSpPr>
        <p:spPr>
          <a:xfrm rot="18013971">
            <a:off x="5491798" y="5192705"/>
            <a:ext cx="212773" cy="560986"/>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8" name="矢印: 下 37">
            <a:extLst>
              <a:ext uri="{FF2B5EF4-FFF2-40B4-BE49-F238E27FC236}">
                <a16:creationId xmlns:a16="http://schemas.microsoft.com/office/drawing/2014/main" id="{84B9A9B6-06AE-47A1-B929-59238CEDF595}"/>
              </a:ext>
            </a:extLst>
          </p:cNvPr>
          <p:cNvSpPr/>
          <p:nvPr/>
        </p:nvSpPr>
        <p:spPr>
          <a:xfrm rot="16200000">
            <a:off x="6132667" y="2466069"/>
            <a:ext cx="220759" cy="760747"/>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40" name="テキスト ボックス 39">
            <a:extLst>
              <a:ext uri="{FF2B5EF4-FFF2-40B4-BE49-F238E27FC236}">
                <a16:creationId xmlns:a16="http://schemas.microsoft.com/office/drawing/2014/main" id="{68660DF0-D714-4E1D-93A7-BB9B2A95C005}"/>
              </a:ext>
            </a:extLst>
          </p:cNvPr>
          <p:cNvSpPr txBox="1"/>
          <p:nvPr/>
        </p:nvSpPr>
        <p:spPr>
          <a:xfrm>
            <a:off x="5815383" y="953692"/>
            <a:ext cx="736364" cy="276999"/>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あり</a:t>
            </a:r>
          </a:p>
        </p:txBody>
      </p:sp>
      <p:sp>
        <p:nvSpPr>
          <p:cNvPr id="41" name="正方形/長方形 40">
            <a:extLst>
              <a:ext uri="{FF2B5EF4-FFF2-40B4-BE49-F238E27FC236}">
                <a16:creationId xmlns:a16="http://schemas.microsoft.com/office/drawing/2014/main" id="{084D7AC6-685C-4AAE-B033-01551F8612C9}"/>
              </a:ext>
            </a:extLst>
          </p:cNvPr>
          <p:cNvSpPr/>
          <p:nvPr/>
        </p:nvSpPr>
        <p:spPr>
          <a:xfrm>
            <a:off x="6793250" y="1142250"/>
            <a:ext cx="1192976" cy="27700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kumimoji="1" lang="ja-JP" altLang="en-US">
              <a:solidFill>
                <a:schemeClr val="tx1"/>
              </a:solidFill>
            </a:endParaRPr>
          </a:p>
        </p:txBody>
      </p:sp>
      <p:sp>
        <p:nvSpPr>
          <p:cNvPr id="42" name="テキスト ボックス 41">
            <a:extLst>
              <a:ext uri="{FF2B5EF4-FFF2-40B4-BE49-F238E27FC236}">
                <a16:creationId xmlns:a16="http://schemas.microsoft.com/office/drawing/2014/main" id="{18E75261-4662-4E05-9848-96FA2A4484B3}"/>
              </a:ext>
            </a:extLst>
          </p:cNvPr>
          <p:cNvSpPr txBox="1"/>
          <p:nvPr/>
        </p:nvSpPr>
        <p:spPr>
          <a:xfrm>
            <a:off x="6867802" y="1145222"/>
            <a:ext cx="1043876" cy="276999"/>
          </a:xfrm>
          <a:prstGeom prst="rect">
            <a:avLst/>
          </a:prstGeom>
          <a:noFill/>
          <a:ln>
            <a:noFill/>
          </a:ln>
        </p:spPr>
        <p:txBody>
          <a:bodyPr wrap="none" rtlCol="0">
            <a:spAutoFit/>
          </a:bodyPr>
          <a:lstStyle/>
          <a:p>
            <a:pPr algn="ctr"/>
            <a:r>
              <a:rPr lang="ja-JP" altLang="en-US" sz="1200" dirty="0">
                <a:latin typeface="HGP創英角ｺﾞｼｯｸUB" panose="020B0900000000000000" pitchFamily="50" charset="-128"/>
                <a:ea typeface="HGP創英角ｺﾞｼｯｸUB" panose="020B0900000000000000" pitchFamily="50" charset="-128"/>
              </a:rPr>
              <a:t>具合を尋ねる</a:t>
            </a:r>
            <a:endParaRPr kumimoji="1" lang="ja-JP" altLang="en-US" sz="1200" dirty="0">
              <a:latin typeface="HGP創英角ｺﾞｼｯｸUB" panose="020B0900000000000000" pitchFamily="50" charset="-128"/>
              <a:ea typeface="HGP創英角ｺﾞｼｯｸUB" panose="020B0900000000000000" pitchFamily="50" charset="-128"/>
            </a:endParaRPr>
          </a:p>
        </p:txBody>
      </p:sp>
      <p:sp>
        <p:nvSpPr>
          <p:cNvPr id="43" name="正方形/長方形 42">
            <a:extLst>
              <a:ext uri="{FF2B5EF4-FFF2-40B4-BE49-F238E27FC236}">
                <a16:creationId xmlns:a16="http://schemas.microsoft.com/office/drawing/2014/main" id="{D1EDB10C-9266-4BDA-A7E4-3A5B73221B46}"/>
              </a:ext>
            </a:extLst>
          </p:cNvPr>
          <p:cNvSpPr/>
          <p:nvPr/>
        </p:nvSpPr>
        <p:spPr>
          <a:xfrm>
            <a:off x="6794293" y="2610758"/>
            <a:ext cx="1615945" cy="413803"/>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kumimoji="1" lang="ja-JP" altLang="en-US">
              <a:solidFill>
                <a:schemeClr val="tx1"/>
              </a:solidFill>
            </a:endParaRPr>
          </a:p>
        </p:txBody>
      </p:sp>
      <p:sp>
        <p:nvSpPr>
          <p:cNvPr id="44" name="テキスト ボックス 43">
            <a:extLst>
              <a:ext uri="{FF2B5EF4-FFF2-40B4-BE49-F238E27FC236}">
                <a16:creationId xmlns:a16="http://schemas.microsoft.com/office/drawing/2014/main" id="{BED47970-38E8-4193-B320-F0751FA9BB9D}"/>
              </a:ext>
            </a:extLst>
          </p:cNvPr>
          <p:cNvSpPr txBox="1"/>
          <p:nvPr/>
        </p:nvSpPr>
        <p:spPr>
          <a:xfrm>
            <a:off x="6825196" y="2596887"/>
            <a:ext cx="1452642" cy="461665"/>
          </a:xfrm>
          <a:prstGeom prst="rect">
            <a:avLst/>
          </a:prstGeom>
          <a:noFill/>
          <a:ln>
            <a:noFill/>
          </a:ln>
        </p:spPr>
        <p:txBody>
          <a:bodyPr wrap="non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様子をみながら</a:t>
            </a:r>
            <a:endParaRPr kumimoji="1" lang="en-US" altLang="ja-JP" sz="1200" dirty="0">
              <a:latin typeface="HGP創英角ｺﾞｼｯｸUB" panose="020B0900000000000000" pitchFamily="50" charset="-128"/>
              <a:ea typeface="HGP創英角ｺﾞｼｯｸUB" panose="020B0900000000000000" pitchFamily="50" charset="-128"/>
            </a:endParaRPr>
          </a:p>
          <a:p>
            <a:pPr algn="ctr"/>
            <a:r>
              <a:rPr lang="ja-JP" altLang="en-US" sz="1200" dirty="0">
                <a:latin typeface="HGP創英角ｺﾞｼｯｸUB" panose="020B0900000000000000" pitchFamily="50" charset="-128"/>
                <a:ea typeface="HGP創英角ｺﾞｼｯｸUB" panose="020B0900000000000000" pitchFamily="50" charset="-128"/>
              </a:rPr>
              <a:t>応援・救急隊を待つ</a:t>
            </a:r>
            <a:endParaRPr kumimoji="1" lang="ja-JP" altLang="en-US" sz="1200" dirty="0">
              <a:latin typeface="HGP創英角ｺﾞｼｯｸUB" panose="020B0900000000000000" pitchFamily="50" charset="-128"/>
              <a:ea typeface="HGP創英角ｺﾞｼｯｸUB" panose="020B0900000000000000" pitchFamily="50" charset="-128"/>
            </a:endParaRPr>
          </a:p>
        </p:txBody>
      </p:sp>
      <p:sp>
        <p:nvSpPr>
          <p:cNvPr id="49" name="正方形/長方形 48">
            <a:extLst>
              <a:ext uri="{FF2B5EF4-FFF2-40B4-BE49-F238E27FC236}">
                <a16:creationId xmlns:a16="http://schemas.microsoft.com/office/drawing/2014/main" id="{EEFB20E8-F232-4CA1-895F-E8D6D9027128}"/>
              </a:ext>
            </a:extLst>
          </p:cNvPr>
          <p:cNvSpPr/>
          <p:nvPr/>
        </p:nvSpPr>
        <p:spPr>
          <a:xfrm>
            <a:off x="5961670" y="5288099"/>
            <a:ext cx="782273" cy="277000"/>
          </a:xfrm>
          <a:prstGeom prst="rect">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50" name="テキスト ボックス 49">
            <a:extLst>
              <a:ext uri="{FF2B5EF4-FFF2-40B4-BE49-F238E27FC236}">
                <a16:creationId xmlns:a16="http://schemas.microsoft.com/office/drawing/2014/main" id="{8252D269-BC45-4145-B76D-8D370C0B25D0}"/>
              </a:ext>
            </a:extLst>
          </p:cNvPr>
          <p:cNvSpPr txBox="1"/>
          <p:nvPr/>
        </p:nvSpPr>
        <p:spPr>
          <a:xfrm>
            <a:off x="5921418" y="5295982"/>
            <a:ext cx="862778" cy="276999"/>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必要なし</a:t>
            </a:r>
          </a:p>
        </p:txBody>
      </p:sp>
      <p:sp>
        <p:nvSpPr>
          <p:cNvPr id="51" name="テキスト ボックス 50">
            <a:extLst>
              <a:ext uri="{FF2B5EF4-FFF2-40B4-BE49-F238E27FC236}">
                <a16:creationId xmlns:a16="http://schemas.microsoft.com/office/drawing/2014/main" id="{A152BB07-BB4D-4C37-8883-550FF006EAD5}"/>
              </a:ext>
            </a:extLst>
          </p:cNvPr>
          <p:cNvSpPr txBox="1"/>
          <p:nvPr/>
        </p:nvSpPr>
        <p:spPr>
          <a:xfrm>
            <a:off x="2614894" y="5301803"/>
            <a:ext cx="862778" cy="276999"/>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必要あり</a:t>
            </a:r>
          </a:p>
        </p:txBody>
      </p:sp>
      <p:sp>
        <p:nvSpPr>
          <p:cNvPr id="52" name="正方形/長方形 51">
            <a:extLst>
              <a:ext uri="{FF2B5EF4-FFF2-40B4-BE49-F238E27FC236}">
                <a16:creationId xmlns:a16="http://schemas.microsoft.com/office/drawing/2014/main" id="{D0E0CC66-1EB3-4E21-96A7-E33E399D0531}"/>
              </a:ext>
            </a:extLst>
          </p:cNvPr>
          <p:cNvSpPr/>
          <p:nvPr/>
        </p:nvSpPr>
        <p:spPr>
          <a:xfrm>
            <a:off x="2634500" y="5302290"/>
            <a:ext cx="782273" cy="277000"/>
          </a:xfrm>
          <a:prstGeom prst="rect">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53" name="グループ化 52">
            <a:extLst>
              <a:ext uri="{FF2B5EF4-FFF2-40B4-BE49-F238E27FC236}">
                <a16:creationId xmlns:a16="http://schemas.microsoft.com/office/drawing/2014/main" id="{A0A44B36-03F9-44BC-90A6-09154EB77EE2}"/>
              </a:ext>
            </a:extLst>
          </p:cNvPr>
          <p:cNvGrpSpPr/>
          <p:nvPr/>
        </p:nvGrpSpPr>
        <p:grpSpPr>
          <a:xfrm>
            <a:off x="1385478" y="5033851"/>
            <a:ext cx="2092194" cy="997658"/>
            <a:chOff x="1396098" y="5474404"/>
            <a:chExt cx="2092194" cy="997658"/>
          </a:xfrm>
        </p:grpSpPr>
        <p:sp>
          <p:nvSpPr>
            <p:cNvPr id="54" name="矢印: 下 53">
              <a:extLst>
                <a:ext uri="{FF2B5EF4-FFF2-40B4-BE49-F238E27FC236}">
                  <a16:creationId xmlns:a16="http://schemas.microsoft.com/office/drawing/2014/main" id="{221FD777-4E54-4E96-A08D-2CED29B11593}"/>
                </a:ext>
              </a:extLst>
            </p:cNvPr>
            <p:cNvSpPr/>
            <p:nvPr/>
          </p:nvSpPr>
          <p:spPr>
            <a:xfrm rot="16200000">
              <a:off x="2332668" y="4539539"/>
              <a:ext cx="220759" cy="2090489"/>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55" name="フローチャート: 処理 54">
              <a:extLst>
                <a:ext uri="{FF2B5EF4-FFF2-40B4-BE49-F238E27FC236}">
                  <a16:creationId xmlns:a16="http://schemas.microsoft.com/office/drawing/2014/main" id="{390D7710-E9FD-4AEE-9451-A07C1392E30F}"/>
                </a:ext>
              </a:extLst>
            </p:cNvPr>
            <p:cNvSpPr/>
            <p:nvPr/>
          </p:nvSpPr>
          <p:spPr>
            <a:xfrm rot="16200000">
              <a:off x="1042598" y="5999057"/>
              <a:ext cx="826504" cy="119504"/>
            </a:xfrm>
            <a:prstGeom prst="flowChartProcess">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フローチャート: 処理 55">
              <a:extLst>
                <a:ext uri="{FF2B5EF4-FFF2-40B4-BE49-F238E27FC236}">
                  <a16:creationId xmlns:a16="http://schemas.microsoft.com/office/drawing/2014/main" id="{B20B74A8-486A-4643-B980-0C9E2C12B4EF}"/>
                </a:ext>
              </a:extLst>
            </p:cNvPr>
            <p:cNvSpPr/>
            <p:nvPr/>
          </p:nvSpPr>
          <p:spPr>
            <a:xfrm>
              <a:off x="1397803" y="6363604"/>
              <a:ext cx="375001" cy="108458"/>
            </a:xfrm>
            <a:prstGeom prst="flowChartProcess">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grpSp>
      <p:grpSp>
        <p:nvGrpSpPr>
          <p:cNvPr id="57" name="グループ化 56">
            <a:extLst>
              <a:ext uri="{FF2B5EF4-FFF2-40B4-BE49-F238E27FC236}">
                <a16:creationId xmlns:a16="http://schemas.microsoft.com/office/drawing/2014/main" id="{63661D8B-BC5A-40BC-8801-9666C9CDB34F}"/>
              </a:ext>
            </a:extLst>
          </p:cNvPr>
          <p:cNvGrpSpPr/>
          <p:nvPr/>
        </p:nvGrpSpPr>
        <p:grpSpPr>
          <a:xfrm>
            <a:off x="5919713" y="5032327"/>
            <a:ext cx="2092194" cy="997658"/>
            <a:chOff x="1396098" y="5474404"/>
            <a:chExt cx="2092194" cy="997658"/>
          </a:xfrm>
          <a:scene3d>
            <a:camera prst="orthographicFront">
              <a:rot lat="0" lon="10800000" rev="0"/>
            </a:camera>
            <a:lightRig rig="threePt" dir="t"/>
          </a:scene3d>
        </p:grpSpPr>
        <p:sp>
          <p:nvSpPr>
            <p:cNvPr id="58" name="矢印: 下 57">
              <a:extLst>
                <a:ext uri="{FF2B5EF4-FFF2-40B4-BE49-F238E27FC236}">
                  <a16:creationId xmlns:a16="http://schemas.microsoft.com/office/drawing/2014/main" id="{408DFABF-7546-4CF8-AB71-EFB901EF9402}"/>
                </a:ext>
              </a:extLst>
            </p:cNvPr>
            <p:cNvSpPr/>
            <p:nvPr/>
          </p:nvSpPr>
          <p:spPr>
            <a:xfrm rot="16200000">
              <a:off x="2332668" y="4539539"/>
              <a:ext cx="220759" cy="2090489"/>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59" name="フローチャート: 処理 58">
              <a:extLst>
                <a:ext uri="{FF2B5EF4-FFF2-40B4-BE49-F238E27FC236}">
                  <a16:creationId xmlns:a16="http://schemas.microsoft.com/office/drawing/2014/main" id="{7A013986-2DE4-4463-A7C9-BC60344FB3CE}"/>
                </a:ext>
              </a:extLst>
            </p:cNvPr>
            <p:cNvSpPr/>
            <p:nvPr/>
          </p:nvSpPr>
          <p:spPr>
            <a:xfrm rot="16200000">
              <a:off x="1042598" y="5999057"/>
              <a:ext cx="826504" cy="119504"/>
            </a:xfrm>
            <a:prstGeom prst="flowChartProcess">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60" name="フローチャート: 処理 59">
              <a:extLst>
                <a:ext uri="{FF2B5EF4-FFF2-40B4-BE49-F238E27FC236}">
                  <a16:creationId xmlns:a16="http://schemas.microsoft.com/office/drawing/2014/main" id="{39C3C4B9-3864-40C4-800D-B8FC5F1A1AFE}"/>
                </a:ext>
              </a:extLst>
            </p:cNvPr>
            <p:cNvSpPr/>
            <p:nvPr/>
          </p:nvSpPr>
          <p:spPr>
            <a:xfrm>
              <a:off x="1397803" y="6363604"/>
              <a:ext cx="375001" cy="108458"/>
            </a:xfrm>
            <a:prstGeom prst="flowChartProcess">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65" name="テキスト ボックス 64">
            <a:extLst>
              <a:ext uri="{FF2B5EF4-FFF2-40B4-BE49-F238E27FC236}">
                <a16:creationId xmlns:a16="http://schemas.microsoft.com/office/drawing/2014/main" id="{D3AFA62C-77EE-44B6-AD99-9CFB7286BF01}"/>
              </a:ext>
            </a:extLst>
          </p:cNvPr>
          <p:cNvSpPr txBox="1"/>
          <p:nvPr/>
        </p:nvSpPr>
        <p:spPr>
          <a:xfrm>
            <a:off x="4743046" y="1477786"/>
            <a:ext cx="1517077" cy="276999"/>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なし・判断に迷う</a:t>
            </a:r>
          </a:p>
        </p:txBody>
      </p:sp>
      <p:sp>
        <p:nvSpPr>
          <p:cNvPr id="66" name="正方形/長方形 65">
            <a:extLst>
              <a:ext uri="{FF2B5EF4-FFF2-40B4-BE49-F238E27FC236}">
                <a16:creationId xmlns:a16="http://schemas.microsoft.com/office/drawing/2014/main" id="{F20A0B86-83CE-441D-B087-D3F6ABEF4BDC}"/>
              </a:ext>
            </a:extLst>
          </p:cNvPr>
          <p:cNvSpPr/>
          <p:nvPr/>
        </p:nvSpPr>
        <p:spPr>
          <a:xfrm>
            <a:off x="5702204" y="4238595"/>
            <a:ext cx="2971259" cy="27700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kumimoji="1" lang="ja-JP" altLang="en-US">
              <a:solidFill>
                <a:schemeClr val="tx1"/>
              </a:solidFill>
            </a:endParaRPr>
          </a:p>
        </p:txBody>
      </p:sp>
      <p:sp>
        <p:nvSpPr>
          <p:cNvPr id="67" name="テキスト ボックス 66">
            <a:extLst>
              <a:ext uri="{FF2B5EF4-FFF2-40B4-BE49-F238E27FC236}">
                <a16:creationId xmlns:a16="http://schemas.microsoft.com/office/drawing/2014/main" id="{B0776B61-8259-49FD-B331-ED4826722AD3}"/>
              </a:ext>
            </a:extLst>
          </p:cNvPr>
          <p:cNvSpPr txBox="1"/>
          <p:nvPr/>
        </p:nvSpPr>
        <p:spPr>
          <a:xfrm>
            <a:off x="5677643" y="4251827"/>
            <a:ext cx="3020379" cy="276999"/>
          </a:xfrm>
          <a:prstGeom prst="rect">
            <a:avLst/>
          </a:prstGeom>
          <a:noFill/>
          <a:ln>
            <a:noFill/>
          </a:ln>
        </p:spPr>
        <p:txBody>
          <a:bodyPr wrap="non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胸骨圧迫</a:t>
            </a:r>
            <a:r>
              <a:rPr kumimoji="1" lang="en-US" altLang="ja-JP" sz="1200" dirty="0">
                <a:latin typeface="HGP創英角ｺﾞｼｯｸUB" panose="020B0900000000000000" pitchFamily="50" charset="-128"/>
                <a:ea typeface="HGP創英角ｺﾞｼｯｸUB" panose="020B0900000000000000" pitchFamily="50" charset="-128"/>
              </a:rPr>
              <a:t>30</a:t>
            </a:r>
            <a:r>
              <a:rPr kumimoji="1" lang="ja-JP" altLang="en-US" sz="1200" dirty="0">
                <a:latin typeface="HGP創英角ｺﾞｼｯｸUB" panose="020B0900000000000000" pitchFamily="50" charset="-128"/>
                <a:ea typeface="HGP創英角ｺﾞｼｯｸUB" panose="020B0900000000000000" pitchFamily="50" charset="-128"/>
              </a:rPr>
              <a:t>回と人工呼吸</a:t>
            </a:r>
            <a:r>
              <a:rPr kumimoji="1" lang="en-US" altLang="ja-JP" sz="1200" dirty="0">
                <a:latin typeface="HGP創英角ｺﾞｼｯｸUB" panose="020B0900000000000000" pitchFamily="50" charset="-128"/>
                <a:ea typeface="HGP創英角ｺﾞｼｯｸUB" panose="020B0900000000000000" pitchFamily="50" charset="-128"/>
              </a:rPr>
              <a:t>2</a:t>
            </a:r>
            <a:r>
              <a:rPr kumimoji="1" lang="ja-JP" altLang="en-US" sz="1200" dirty="0">
                <a:latin typeface="HGP創英角ｺﾞｼｯｸUB" panose="020B0900000000000000" pitchFamily="50" charset="-128"/>
                <a:ea typeface="HGP創英角ｺﾞｼｯｸUB" panose="020B0900000000000000" pitchFamily="50" charset="-128"/>
              </a:rPr>
              <a:t>回の組み合わせ</a:t>
            </a:r>
          </a:p>
        </p:txBody>
      </p:sp>
      <p:pic>
        <p:nvPicPr>
          <p:cNvPr id="68" name="グラフィックス 67" descr="繰り返し">
            <a:extLst>
              <a:ext uri="{FF2B5EF4-FFF2-40B4-BE49-F238E27FC236}">
                <a16:creationId xmlns:a16="http://schemas.microsoft.com/office/drawing/2014/main" id="{309910C6-B6D9-4F3D-8313-CD032B4004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61554" y="4092306"/>
            <a:ext cx="476985" cy="476985"/>
          </a:xfrm>
          <a:prstGeom prst="rect">
            <a:avLst/>
          </a:prstGeom>
        </p:spPr>
      </p:pic>
      <p:sp>
        <p:nvSpPr>
          <p:cNvPr id="69" name="正方形/長方形 68">
            <a:extLst>
              <a:ext uri="{FF2B5EF4-FFF2-40B4-BE49-F238E27FC236}">
                <a16:creationId xmlns:a16="http://schemas.microsoft.com/office/drawing/2014/main" id="{0D54FBB6-E0C1-48BA-B5B6-ED103382CCBF}"/>
              </a:ext>
            </a:extLst>
          </p:cNvPr>
          <p:cNvSpPr/>
          <p:nvPr/>
        </p:nvSpPr>
        <p:spPr>
          <a:xfrm>
            <a:off x="1376719" y="6422036"/>
            <a:ext cx="6633614" cy="354334"/>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kumimoji="1" lang="ja-JP" altLang="en-US">
              <a:solidFill>
                <a:schemeClr val="tx1"/>
              </a:solidFill>
            </a:endParaRPr>
          </a:p>
        </p:txBody>
      </p:sp>
      <p:sp>
        <p:nvSpPr>
          <p:cNvPr id="70" name="テキスト ボックス 69">
            <a:extLst>
              <a:ext uri="{FF2B5EF4-FFF2-40B4-BE49-F238E27FC236}">
                <a16:creationId xmlns:a16="http://schemas.microsoft.com/office/drawing/2014/main" id="{B19C4E11-3562-4E8A-A21A-0D81AE2F363B}"/>
              </a:ext>
            </a:extLst>
          </p:cNvPr>
          <p:cNvSpPr txBox="1"/>
          <p:nvPr/>
        </p:nvSpPr>
        <p:spPr>
          <a:xfrm>
            <a:off x="1294123" y="6427569"/>
            <a:ext cx="6784546" cy="276999"/>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救急隊に引き継ぐまで、または傷病者に普段通りの呼吸や目的のある仕草が認められるまで続ける</a:t>
            </a:r>
          </a:p>
        </p:txBody>
      </p:sp>
      <p:sp>
        <p:nvSpPr>
          <p:cNvPr id="72" name="テキスト ボックス 71">
            <a:extLst>
              <a:ext uri="{FF2B5EF4-FFF2-40B4-BE49-F238E27FC236}">
                <a16:creationId xmlns:a16="http://schemas.microsoft.com/office/drawing/2014/main" id="{86FC7644-A7D1-4730-828B-BA7EF38C5619}"/>
              </a:ext>
            </a:extLst>
          </p:cNvPr>
          <p:cNvSpPr txBox="1"/>
          <p:nvPr/>
        </p:nvSpPr>
        <p:spPr>
          <a:xfrm>
            <a:off x="5490272" y="3974827"/>
            <a:ext cx="2496998" cy="276999"/>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人工呼吸の技術と意思があれば</a:t>
            </a:r>
          </a:p>
        </p:txBody>
      </p:sp>
      <p:sp>
        <p:nvSpPr>
          <p:cNvPr id="73" name="テキスト ボックス 72">
            <a:extLst>
              <a:ext uri="{FF2B5EF4-FFF2-40B4-BE49-F238E27FC236}">
                <a16:creationId xmlns:a16="http://schemas.microsoft.com/office/drawing/2014/main" id="{27C4F605-129F-4913-B055-4199612FB1A1}"/>
              </a:ext>
            </a:extLst>
          </p:cNvPr>
          <p:cNvSpPr txBox="1"/>
          <p:nvPr/>
        </p:nvSpPr>
        <p:spPr>
          <a:xfrm>
            <a:off x="6623420" y="3578411"/>
            <a:ext cx="2151081" cy="276999"/>
          </a:xfrm>
          <a:prstGeom prst="rect">
            <a:avLst/>
          </a:prstGeom>
          <a:noFill/>
          <a:ln>
            <a:noFill/>
          </a:ln>
        </p:spPr>
        <p:txBody>
          <a:bodyPr wrap="square" rtlCol="0">
            <a:spAutoFit/>
          </a:bodyPr>
          <a:lstStyle/>
          <a:p>
            <a:pPr algn="ctr"/>
            <a:r>
              <a:rPr lang="ja-JP" altLang="en-US" sz="1200" baseline="30000" dirty="0">
                <a:latin typeface="HGP創英角ｺﾞｼｯｸUB" panose="020B0900000000000000" pitchFamily="50" charset="-128"/>
                <a:ea typeface="HGP創英角ｺﾞｼｯｸUB" panose="020B0900000000000000" pitchFamily="50" charset="-128"/>
              </a:rPr>
              <a:t>*</a:t>
            </a:r>
            <a:r>
              <a:rPr lang="en-US" altLang="ja-JP" sz="1200" baseline="30000" dirty="0">
                <a:latin typeface="HGP創英角ｺﾞｼｯｸUB" panose="020B0900000000000000" pitchFamily="50" charset="-128"/>
                <a:ea typeface="HGP創英角ｺﾞｼｯｸUB" panose="020B0900000000000000" pitchFamily="50" charset="-128"/>
              </a:rPr>
              <a:t>1</a:t>
            </a:r>
            <a:r>
              <a:rPr kumimoji="1" lang="ja-JP" altLang="en-US" sz="1200" dirty="0">
                <a:latin typeface="HGP創英角ｺﾞｼｯｸUB" panose="020B0900000000000000" pitchFamily="50" charset="-128"/>
                <a:ea typeface="HGP創英角ｺﾞｼｯｸUB" panose="020B0900000000000000" pitchFamily="50" charset="-128"/>
              </a:rPr>
              <a:t>小児は胸の厚さの約</a:t>
            </a:r>
            <a:r>
              <a:rPr kumimoji="1" lang="en-US" altLang="ja-JP" sz="1200" dirty="0">
                <a:latin typeface="HGP創英角ｺﾞｼｯｸUB" panose="020B0900000000000000" pitchFamily="50" charset="-128"/>
                <a:ea typeface="HGP創英角ｺﾞｼｯｸUB" panose="020B0900000000000000" pitchFamily="50" charset="-128"/>
              </a:rPr>
              <a:t>1/3</a:t>
            </a:r>
            <a:endParaRPr kumimoji="1" lang="ja-JP" altLang="en-US" sz="1200" dirty="0">
              <a:latin typeface="HGP創英角ｺﾞｼｯｸUB" panose="020B0900000000000000" pitchFamily="50" charset="-128"/>
              <a:ea typeface="HGP創英角ｺﾞｼｯｸUB" panose="020B0900000000000000" pitchFamily="50" charset="-128"/>
            </a:endParaRPr>
          </a:p>
        </p:txBody>
      </p:sp>
      <p:sp>
        <p:nvSpPr>
          <p:cNvPr id="74" name="テキスト ボックス 73">
            <a:extLst>
              <a:ext uri="{FF2B5EF4-FFF2-40B4-BE49-F238E27FC236}">
                <a16:creationId xmlns:a16="http://schemas.microsoft.com/office/drawing/2014/main" id="{98CA6E4B-8613-412A-B98B-462505306E09}"/>
              </a:ext>
            </a:extLst>
          </p:cNvPr>
          <p:cNvSpPr txBox="1"/>
          <p:nvPr/>
        </p:nvSpPr>
        <p:spPr>
          <a:xfrm>
            <a:off x="5144207" y="6135184"/>
            <a:ext cx="2934462" cy="276999"/>
          </a:xfrm>
          <a:prstGeom prst="rect">
            <a:avLst/>
          </a:prstGeom>
          <a:noFill/>
          <a:ln>
            <a:noFill/>
          </a:ln>
        </p:spPr>
        <p:txBody>
          <a:bodyPr wrap="square" rtlCol="0">
            <a:spAutoFit/>
          </a:bodyPr>
          <a:lstStyle/>
          <a:p>
            <a:pPr algn="ctr"/>
            <a:r>
              <a:rPr lang="ja-JP" altLang="en-US" sz="1200" baseline="30000" dirty="0">
                <a:latin typeface="HGP創英角ｺﾞｼｯｸUB" panose="020B0900000000000000" pitchFamily="50" charset="-128"/>
                <a:ea typeface="HGP創英角ｺﾞｼｯｸUB" panose="020B0900000000000000" pitchFamily="50" charset="-128"/>
              </a:rPr>
              <a:t>*</a:t>
            </a:r>
            <a:r>
              <a:rPr lang="en-US" altLang="ja-JP" sz="1200" baseline="30000" dirty="0">
                <a:latin typeface="HGP創英角ｺﾞｼｯｸUB" panose="020B0900000000000000" pitchFamily="50" charset="-128"/>
                <a:ea typeface="HGP創英角ｺﾞｼｯｸUB" panose="020B0900000000000000" pitchFamily="50" charset="-128"/>
              </a:rPr>
              <a:t>2</a:t>
            </a:r>
            <a:r>
              <a:rPr kumimoji="1" lang="ja-JP" altLang="en-US" sz="1200" dirty="0">
                <a:latin typeface="HGP創英角ｺﾞｼｯｸUB" panose="020B0900000000000000" pitchFamily="50" charset="-128"/>
                <a:ea typeface="HGP創英角ｺﾞｼｯｸUB" panose="020B0900000000000000" pitchFamily="50" charset="-128"/>
              </a:rPr>
              <a:t>強く、速く、絶え間なく胸骨圧迫を行う！</a:t>
            </a:r>
          </a:p>
        </p:txBody>
      </p:sp>
      <p:sp>
        <p:nvSpPr>
          <p:cNvPr id="76" name="テキスト ボックス 75">
            <a:extLst>
              <a:ext uri="{FF2B5EF4-FFF2-40B4-BE49-F238E27FC236}">
                <a16:creationId xmlns:a16="http://schemas.microsoft.com/office/drawing/2014/main" id="{FFE3F19E-EA9A-4E50-B8F4-8D5202A738A3}"/>
              </a:ext>
            </a:extLst>
          </p:cNvPr>
          <p:cNvSpPr txBox="1"/>
          <p:nvPr/>
        </p:nvSpPr>
        <p:spPr>
          <a:xfrm>
            <a:off x="5791667" y="2526313"/>
            <a:ext cx="736364" cy="276999"/>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あり</a:t>
            </a:r>
          </a:p>
        </p:txBody>
      </p:sp>
      <p:sp>
        <p:nvSpPr>
          <p:cNvPr id="77" name="テキスト ボックス 76">
            <a:extLst>
              <a:ext uri="{FF2B5EF4-FFF2-40B4-BE49-F238E27FC236}">
                <a16:creationId xmlns:a16="http://schemas.microsoft.com/office/drawing/2014/main" id="{6C95D7DC-ACA0-4109-8CD2-50034EEB44E8}"/>
              </a:ext>
            </a:extLst>
          </p:cNvPr>
          <p:cNvSpPr txBox="1"/>
          <p:nvPr/>
        </p:nvSpPr>
        <p:spPr>
          <a:xfrm>
            <a:off x="4750320" y="3206518"/>
            <a:ext cx="1517077" cy="276999"/>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なし・判断に迷う</a:t>
            </a:r>
          </a:p>
        </p:txBody>
      </p:sp>
      <p:sp>
        <p:nvSpPr>
          <p:cNvPr id="64" name="タイトル 1">
            <a:extLst>
              <a:ext uri="{FF2B5EF4-FFF2-40B4-BE49-F238E27FC236}">
                <a16:creationId xmlns:a16="http://schemas.microsoft.com/office/drawing/2014/main" id="{F8E35C07-943A-4F84-B181-0CEEAAF0F252}"/>
              </a:ext>
            </a:extLst>
          </p:cNvPr>
          <p:cNvSpPr txBox="1">
            <a:spLocks/>
          </p:cNvSpPr>
          <p:nvPr/>
        </p:nvSpPr>
        <p:spPr>
          <a:xfrm>
            <a:off x="1196565" y="-154955"/>
            <a:ext cx="7092963" cy="746961"/>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S創英角ｺﾞｼｯｸUB" panose="020B0900000000000000" pitchFamily="50" charset="-128"/>
                <a:ea typeface="HGS創英角ｺﾞｼｯｸUB" panose="020B0900000000000000" pitchFamily="50" charset="-128"/>
              </a:rPr>
              <a:t>一次救命処置</a:t>
            </a:r>
          </a:p>
        </p:txBody>
      </p:sp>
      <p:sp>
        <p:nvSpPr>
          <p:cNvPr id="62" name="スライド番号プレースホルダー 3">
            <a:extLst>
              <a:ext uri="{FF2B5EF4-FFF2-40B4-BE49-F238E27FC236}">
                <a16:creationId xmlns:a16="http://schemas.microsoft.com/office/drawing/2014/main" id="{DDAD8798-6BA7-46E7-B1E5-EB5A79C5B3F3}"/>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39</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888834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1047521" y="-11017"/>
            <a:ext cx="6774455" cy="857747"/>
          </a:xfrm>
          <a:prstGeom prst="rect">
            <a:avLst/>
          </a:prstGeom>
        </p:spPr>
        <p:txBody>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創英角ｺﾞｼｯｸUB" panose="020B0909000000000000" pitchFamily="49" charset="-128"/>
                <a:ea typeface="HG創英角ｺﾞｼｯｸUB" panose="020B0909000000000000" pitchFamily="49" charset="-128"/>
              </a:rPr>
              <a:t>本講習会の到達目標</a:t>
            </a:r>
          </a:p>
        </p:txBody>
      </p:sp>
      <p:sp>
        <p:nvSpPr>
          <p:cNvPr id="5" name="正方形/長方形 4">
            <a:extLst>
              <a:ext uri="{FF2B5EF4-FFF2-40B4-BE49-F238E27FC236}">
                <a16:creationId xmlns:a16="http://schemas.microsoft.com/office/drawing/2014/main" id="{AE042AE9-366A-45A3-A828-DC9C0261E3F2}"/>
              </a:ext>
            </a:extLst>
          </p:cNvPr>
          <p:cNvSpPr/>
          <p:nvPr/>
        </p:nvSpPr>
        <p:spPr>
          <a:xfrm>
            <a:off x="119270" y="746564"/>
            <a:ext cx="8878957" cy="954107"/>
          </a:xfrm>
          <a:prstGeom prst="rect">
            <a:avLst/>
          </a:prstGeom>
          <a:ln>
            <a:solidFill>
              <a:schemeClr val="tx1"/>
            </a:solidFill>
          </a:ln>
        </p:spPr>
        <p:txBody>
          <a:bodyPr wrap="square">
            <a:spAutoFit/>
          </a:bodyPr>
          <a:lstStyle/>
          <a:p>
            <a:r>
              <a:rPr lang="ja-JP" altLang="en-US" sz="2000" dirty="0">
                <a:latin typeface="HG創英角ｺﾞｼｯｸUB" panose="020B0909000000000000" pitchFamily="49" charset="-128"/>
                <a:ea typeface="HG創英角ｺﾞｼｯｸUB" panose="020B0909000000000000" pitchFamily="49" charset="-128"/>
              </a:rPr>
              <a:t>■</a:t>
            </a:r>
            <a:r>
              <a:rPr lang="en-US" altLang="ja-JP" sz="2000" dirty="0">
                <a:latin typeface="HG創英角ｺﾞｼｯｸUB" panose="020B0909000000000000" pitchFamily="49" charset="-128"/>
                <a:ea typeface="HG創英角ｺﾞｼｯｸUB" panose="020B0909000000000000" pitchFamily="49" charset="-128"/>
              </a:rPr>
              <a:t>BLS</a:t>
            </a:r>
            <a:r>
              <a:rPr lang="ja-JP" altLang="en-US" sz="2000" dirty="0">
                <a:latin typeface="HG創英角ｺﾞｼｯｸUB" panose="020B0909000000000000" pitchFamily="49" charset="-128"/>
                <a:ea typeface="HG創英角ｺﾞｼｯｸUB" panose="020B0909000000000000" pitchFamily="49" charset="-128"/>
              </a:rPr>
              <a:t>講習の定義</a:t>
            </a:r>
            <a:endParaRPr lang="en-US" altLang="ja-JP" sz="2000" dirty="0">
              <a:latin typeface="HG創英角ｺﾞｼｯｸUB" panose="020B0909000000000000" pitchFamily="49" charset="-128"/>
              <a:ea typeface="HG創英角ｺﾞｼｯｸUB" panose="020B0909000000000000" pitchFamily="49" charset="-128"/>
            </a:endParaRPr>
          </a:p>
          <a:p>
            <a:r>
              <a:rPr lang="ja-JP" altLang="en-US" dirty="0">
                <a:latin typeface="HG創英角ｺﾞｼｯｸUB" panose="020B0909000000000000" pitchFamily="49" charset="-128"/>
                <a:ea typeface="HG創英角ｺﾞｼｯｸUB" panose="020B0909000000000000" pitchFamily="49" charset="-128"/>
              </a:rPr>
              <a:t>心肺蘇生、</a:t>
            </a:r>
            <a:r>
              <a:rPr lang="en-US" altLang="ja-JP" dirty="0">
                <a:latin typeface="HG創英角ｺﾞｼｯｸUB" panose="020B0909000000000000" pitchFamily="49" charset="-128"/>
                <a:ea typeface="HG創英角ｺﾞｼｯｸUB" panose="020B0909000000000000" pitchFamily="49" charset="-128"/>
              </a:rPr>
              <a:t>AED</a:t>
            </a:r>
            <a:r>
              <a:rPr lang="ja-JP" altLang="en-US" dirty="0">
                <a:latin typeface="HG創英角ｺﾞｼｯｸUB" panose="020B0909000000000000" pitchFamily="49" charset="-128"/>
                <a:ea typeface="HG創英角ｺﾞｼｯｸUB" panose="020B0909000000000000" pitchFamily="49" charset="-128"/>
              </a:rPr>
              <a:t>を含む一次救命のための基礎的な知識と技能を身につけ、突然に意識を失った人に対して適切に対応し、</a:t>
            </a:r>
            <a:r>
              <a:rPr lang="ja-JP" altLang="en-US" dirty="0">
                <a:solidFill>
                  <a:srgbClr val="FF0000"/>
                </a:solidFill>
                <a:latin typeface="HG創英角ｺﾞｼｯｸUB" panose="020B0909000000000000" pitchFamily="49" charset="-128"/>
                <a:ea typeface="HG創英角ｺﾞｼｯｸUB" panose="020B0909000000000000" pitchFamily="49" charset="-128"/>
              </a:rPr>
              <a:t>社会復帰率の向上に貢献できる者</a:t>
            </a:r>
            <a:r>
              <a:rPr lang="ja-JP" altLang="en-US" dirty="0">
                <a:latin typeface="HG創英角ｺﾞｼｯｸUB" panose="020B0909000000000000" pitchFamily="49" charset="-128"/>
                <a:ea typeface="HG創英角ｺﾞｼｯｸUB" panose="020B0909000000000000" pitchFamily="49" charset="-128"/>
              </a:rPr>
              <a:t>とする。</a:t>
            </a:r>
          </a:p>
        </p:txBody>
      </p:sp>
      <p:graphicFrame>
        <p:nvGraphicFramePr>
          <p:cNvPr id="4" name="表 3">
            <a:extLst>
              <a:ext uri="{FF2B5EF4-FFF2-40B4-BE49-F238E27FC236}">
                <a16:creationId xmlns:a16="http://schemas.microsoft.com/office/drawing/2014/main" id="{D09670CE-60E4-4C29-A69D-D495E4454A4B}"/>
              </a:ext>
            </a:extLst>
          </p:cNvPr>
          <p:cNvGraphicFramePr>
            <a:graphicFrameLocks noGrp="1"/>
          </p:cNvGraphicFramePr>
          <p:nvPr>
            <p:extLst>
              <p:ext uri="{D42A27DB-BD31-4B8C-83A1-F6EECF244321}">
                <p14:modId xmlns:p14="http://schemas.microsoft.com/office/powerpoint/2010/main" val="929592023"/>
              </p:ext>
            </p:extLst>
          </p:nvPr>
        </p:nvGraphicFramePr>
        <p:xfrm>
          <a:off x="427860" y="2366328"/>
          <a:ext cx="8133043" cy="3662680"/>
        </p:xfrm>
        <a:graphic>
          <a:graphicData uri="http://schemas.openxmlformats.org/drawingml/2006/table">
            <a:tbl>
              <a:tblPr firstRow="1" bandRow="1">
                <a:tableStyleId>{21E4AEA4-8DFA-4A89-87EB-49C32662AFE0}</a:tableStyleId>
              </a:tblPr>
              <a:tblGrid>
                <a:gridCol w="1933490">
                  <a:extLst>
                    <a:ext uri="{9D8B030D-6E8A-4147-A177-3AD203B41FA5}">
                      <a16:colId xmlns:a16="http://schemas.microsoft.com/office/drawing/2014/main" val="804428450"/>
                    </a:ext>
                  </a:extLst>
                </a:gridCol>
                <a:gridCol w="1919102">
                  <a:extLst>
                    <a:ext uri="{9D8B030D-6E8A-4147-A177-3AD203B41FA5}">
                      <a16:colId xmlns:a16="http://schemas.microsoft.com/office/drawing/2014/main" val="3931368744"/>
                    </a:ext>
                  </a:extLst>
                </a:gridCol>
                <a:gridCol w="4280451">
                  <a:extLst>
                    <a:ext uri="{9D8B030D-6E8A-4147-A177-3AD203B41FA5}">
                      <a16:colId xmlns:a16="http://schemas.microsoft.com/office/drawing/2014/main" val="824487854"/>
                    </a:ext>
                  </a:extLst>
                </a:gridCol>
              </a:tblGrid>
              <a:tr h="370840">
                <a:tc>
                  <a:txBody>
                    <a:bodyPr/>
                    <a:lstStyle/>
                    <a:p>
                      <a:pPr algn="ctr"/>
                      <a:r>
                        <a:rPr kumimoji="1" lang="ja-JP" altLang="en-US" b="0" dirty="0">
                          <a:latin typeface="HG創英角ｺﾞｼｯｸUB" panose="020B0909000000000000" pitchFamily="49" charset="-128"/>
                          <a:ea typeface="HG創英角ｺﾞｼｯｸUB" panose="020B0909000000000000" pitchFamily="49" charset="-128"/>
                        </a:rPr>
                        <a:t>区分</a:t>
                      </a:r>
                    </a:p>
                  </a:txBody>
                  <a:tcPr/>
                </a:tc>
                <a:tc>
                  <a:txBody>
                    <a:bodyPr/>
                    <a:lstStyle/>
                    <a:p>
                      <a:pPr algn="ctr"/>
                      <a:r>
                        <a:rPr kumimoji="1" lang="ja-JP" altLang="en-US" b="0" dirty="0">
                          <a:latin typeface="HG創英角ｺﾞｼｯｸUB" panose="020B0909000000000000" pitchFamily="49" charset="-128"/>
                          <a:ea typeface="HG創英角ｺﾞｼｯｸUB" panose="020B0909000000000000" pitchFamily="49" charset="-128"/>
                        </a:rPr>
                        <a:t>目的</a:t>
                      </a:r>
                    </a:p>
                  </a:txBody>
                  <a:tcPr/>
                </a:tc>
                <a:tc>
                  <a:txBody>
                    <a:bodyPr/>
                    <a:lstStyle/>
                    <a:p>
                      <a:pPr algn="ctr"/>
                      <a:r>
                        <a:rPr kumimoji="1" lang="ja-JP" altLang="en-US" b="0" dirty="0">
                          <a:latin typeface="HG創英角ｺﾞｼｯｸUB" panose="020B0909000000000000" pitchFamily="49" charset="-128"/>
                          <a:ea typeface="HG創英角ｺﾞｼｯｸUB" panose="020B0909000000000000" pitchFamily="49" charset="-128"/>
                        </a:rPr>
                        <a:t>主な対象</a:t>
                      </a:r>
                    </a:p>
                  </a:txBody>
                  <a:tcPr/>
                </a:tc>
                <a:extLst>
                  <a:ext uri="{0D108BD9-81ED-4DB2-BD59-A6C34878D82A}">
                    <a16:rowId xmlns:a16="http://schemas.microsoft.com/office/drawing/2014/main" val="1671285037"/>
                  </a:ext>
                </a:extLst>
              </a:tr>
              <a:tr h="370840">
                <a:tc>
                  <a:txBody>
                    <a:bodyPr/>
                    <a:lstStyle/>
                    <a:p>
                      <a:r>
                        <a:rPr kumimoji="1" lang="ja-JP" altLang="en-US" b="0" dirty="0">
                          <a:latin typeface="HG創英角ｺﾞｼｯｸUB" panose="020B0909000000000000" pitchFamily="49" charset="-128"/>
                          <a:ea typeface="HG創英角ｺﾞｼｯｸUB" panose="020B0909000000000000" pitchFamily="49" charset="-128"/>
                        </a:rPr>
                        <a:t>入門講習</a:t>
                      </a:r>
                    </a:p>
                  </a:txBody>
                  <a:tcPr/>
                </a:tc>
                <a:tc>
                  <a:txBody>
                    <a:bodyPr/>
                    <a:lstStyle/>
                    <a:p>
                      <a:r>
                        <a:rPr kumimoji="1" lang="en-US" altLang="ja-JP" b="0" dirty="0">
                          <a:latin typeface="HG創英角ｺﾞｼｯｸUB" panose="020B0909000000000000" pitchFamily="49" charset="-128"/>
                          <a:ea typeface="HG創英角ｺﾞｼｯｸUB" panose="020B0909000000000000" pitchFamily="49" charset="-128"/>
                        </a:rPr>
                        <a:t>BLS</a:t>
                      </a:r>
                      <a:r>
                        <a:rPr kumimoji="1" lang="ja-JP" altLang="en-US" b="0" dirty="0">
                          <a:latin typeface="HG創英角ｺﾞｼｯｸUB" panose="020B0909000000000000" pitchFamily="49" charset="-128"/>
                          <a:ea typeface="HG創英角ｺﾞｼｯｸUB" panose="020B0909000000000000" pitchFamily="49" charset="-128"/>
                        </a:rPr>
                        <a:t>実施者のすそ野の拡大</a:t>
                      </a:r>
                    </a:p>
                  </a:txBody>
                  <a:tcPr/>
                </a:tc>
                <a:tc>
                  <a:txBody>
                    <a:bodyPr/>
                    <a:lstStyle/>
                    <a:p>
                      <a:r>
                        <a:rPr kumimoji="1" lang="ja-JP" altLang="en-US" b="0" dirty="0">
                          <a:latin typeface="HG創英角ｺﾞｼｯｸUB" panose="020B0909000000000000" pitchFamily="49" charset="-128"/>
                          <a:ea typeface="HG創英角ｺﾞｼｯｸUB" panose="020B0909000000000000" pitchFamily="49" charset="-128"/>
                        </a:rPr>
                        <a:t>受講経験のない入門者</a:t>
                      </a:r>
                      <a:endParaRPr kumimoji="1" lang="en-US" altLang="ja-JP" b="0" dirty="0">
                        <a:latin typeface="HG創英角ｺﾞｼｯｸUB" panose="020B0909000000000000" pitchFamily="49" charset="-128"/>
                        <a:ea typeface="HG創英角ｺﾞｼｯｸUB" panose="020B0909000000000000" pitchFamily="49" charset="-128"/>
                      </a:endParaRPr>
                    </a:p>
                    <a:p>
                      <a:r>
                        <a:rPr kumimoji="1" lang="ja-JP" altLang="en-US" b="0" dirty="0">
                          <a:latin typeface="HG創英角ｺﾞｼｯｸUB" panose="020B0909000000000000" pitchFamily="49" charset="-128"/>
                          <a:ea typeface="HG創英角ｺﾞｼｯｸUB" panose="020B0909000000000000" pitchFamily="49" charset="-128"/>
                        </a:rPr>
                        <a:t>十分な受講時間のない市民など児童・生徒（主に小中学生）</a:t>
                      </a:r>
                    </a:p>
                  </a:txBody>
                  <a:tcPr/>
                </a:tc>
                <a:extLst>
                  <a:ext uri="{0D108BD9-81ED-4DB2-BD59-A6C34878D82A}">
                    <a16:rowId xmlns:a16="http://schemas.microsoft.com/office/drawing/2014/main" val="1377384920"/>
                  </a:ext>
                </a:extLst>
              </a:tr>
              <a:tr h="370840">
                <a:tc>
                  <a:txBody>
                    <a:bodyPr/>
                    <a:lstStyle/>
                    <a:p>
                      <a:r>
                        <a:rPr kumimoji="1" lang="ja-JP" altLang="en-US" b="0" dirty="0">
                          <a:latin typeface="HG創英角ｺﾞｼｯｸUB" panose="020B0909000000000000" pitchFamily="49" charset="-128"/>
                          <a:ea typeface="HG創英角ｺﾞｼｯｸUB" panose="020B0909000000000000" pitchFamily="49" charset="-128"/>
                        </a:rPr>
                        <a:t>標準講習</a:t>
                      </a:r>
                    </a:p>
                  </a:txBody>
                  <a:tcPr/>
                </a:tc>
                <a:tc>
                  <a:txBody>
                    <a:bodyPr/>
                    <a:lstStyle/>
                    <a:p>
                      <a:r>
                        <a:rPr kumimoji="1" lang="ja-JP" altLang="en-US" b="0" dirty="0">
                          <a:latin typeface="HG創英角ｺﾞｼｯｸUB" panose="020B0909000000000000" pitchFamily="49" charset="-128"/>
                          <a:ea typeface="HG創英角ｺﾞｼｯｸUB" panose="020B0909000000000000" pitchFamily="49" charset="-128"/>
                        </a:rPr>
                        <a:t>人工呼吸も含めた</a:t>
                      </a:r>
                      <a:r>
                        <a:rPr kumimoji="1" lang="en-US" altLang="ja-JP" b="0" dirty="0">
                          <a:latin typeface="HG創英角ｺﾞｼｯｸUB" panose="020B0909000000000000" pitchFamily="49" charset="-128"/>
                          <a:ea typeface="HG創英角ｺﾞｼｯｸUB" panose="020B0909000000000000" pitchFamily="49" charset="-128"/>
                        </a:rPr>
                        <a:t>CPR</a:t>
                      </a:r>
                      <a:r>
                        <a:rPr kumimoji="1" lang="ja-JP" altLang="en-US" b="0" dirty="0">
                          <a:latin typeface="HG創英角ｺﾞｼｯｸUB" panose="020B0909000000000000" pitchFamily="49" charset="-128"/>
                          <a:ea typeface="HG創英角ｺﾞｼｯｸUB" panose="020B0909000000000000" pitchFamily="49" charset="-128"/>
                        </a:rPr>
                        <a:t>と</a:t>
                      </a:r>
                      <a:r>
                        <a:rPr kumimoji="1" lang="en-US" altLang="ja-JP" b="0" dirty="0">
                          <a:latin typeface="HG創英角ｺﾞｼｯｸUB" panose="020B0909000000000000" pitchFamily="49" charset="-128"/>
                          <a:ea typeface="HG創英角ｺﾞｼｯｸUB" panose="020B0909000000000000" pitchFamily="49" charset="-128"/>
                        </a:rPr>
                        <a:t>AED</a:t>
                      </a:r>
                      <a:r>
                        <a:rPr kumimoji="1" lang="ja-JP" altLang="en-US" b="0" dirty="0">
                          <a:latin typeface="HG創英角ｺﾞｼｯｸUB" panose="020B0909000000000000" pitchFamily="49" charset="-128"/>
                          <a:ea typeface="HG創英角ｺﾞｼｯｸUB" panose="020B0909000000000000" pitchFamily="49" charset="-128"/>
                        </a:rPr>
                        <a:t>操作法の普及</a:t>
                      </a:r>
                    </a:p>
                  </a:txBody>
                  <a:tcPr/>
                </a:tc>
                <a:tc>
                  <a:txBody>
                    <a:bodyPr/>
                    <a:lstStyle/>
                    <a:p>
                      <a:r>
                        <a:rPr kumimoji="1" lang="ja-JP" altLang="en-US" b="0" dirty="0">
                          <a:latin typeface="HG創英角ｺﾞｼｯｸUB" panose="020B0909000000000000" pitchFamily="49" charset="-128"/>
                          <a:ea typeface="HG創英角ｺﾞｼｯｸUB" panose="020B0909000000000000" pitchFamily="49" charset="-128"/>
                        </a:rPr>
                        <a:t>入門講習済みの市民</a:t>
                      </a:r>
                      <a:br>
                        <a:rPr kumimoji="1" lang="en-US" altLang="ja-JP" b="0" dirty="0">
                          <a:latin typeface="HG創英角ｺﾞｼｯｸUB" panose="020B0909000000000000" pitchFamily="49" charset="-128"/>
                          <a:ea typeface="HG創英角ｺﾞｼｯｸUB" panose="020B0909000000000000" pitchFamily="49" charset="-128"/>
                        </a:rPr>
                      </a:br>
                      <a:r>
                        <a:rPr kumimoji="1" lang="ja-JP" altLang="en-US" b="0" dirty="0">
                          <a:latin typeface="HG創英角ｺﾞｼｯｸUB" panose="020B0909000000000000" pitchFamily="49" charset="-128"/>
                          <a:ea typeface="HG創英角ｺﾞｼｯｸUB" panose="020B0909000000000000" pitchFamily="49" charset="-128"/>
                        </a:rPr>
                        <a:t>人工呼吸も習得したい市民</a:t>
                      </a:r>
                      <a:br>
                        <a:rPr kumimoji="1" lang="en-US" altLang="ja-JP" b="0" dirty="0">
                          <a:latin typeface="HG創英角ｺﾞｼｯｸUB" panose="020B0909000000000000" pitchFamily="49" charset="-128"/>
                          <a:ea typeface="HG創英角ｺﾞｼｯｸUB" panose="020B0909000000000000" pitchFamily="49" charset="-128"/>
                        </a:rPr>
                      </a:br>
                      <a:r>
                        <a:rPr kumimoji="1" lang="ja-JP" altLang="en-US" b="0" dirty="0">
                          <a:latin typeface="HG創英角ｺﾞｼｯｸUB" panose="020B0909000000000000" pitchFamily="49" charset="-128"/>
                          <a:ea typeface="HG創英角ｺﾞｼｯｸUB" panose="020B0909000000000000" pitchFamily="49" charset="-128"/>
                        </a:rPr>
                        <a:t>時間に余裕のある市民</a:t>
                      </a:r>
                      <a:br>
                        <a:rPr kumimoji="1" lang="en-US" altLang="ja-JP" b="0" dirty="0">
                          <a:latin typeface="HG創英角ｺﾞｼｯｸUB" panose="020B0909000000000000" pitchFamily="49" charset="-128"/>
                          <a:ea typeface="HG創英角ｺﾞｼｯｸUB" panose="020B0909000000000000" pitchFamily="49" charset="-128"/>
                        </a:rPr>
                      </a:br>
                      <a:r>
                        <a:rPr kumimoji="1" lang="ja-JP" altLang="en-US" b="0" dirty="0">
                          <a:latin typeface="HG創英角ｺﾞｼｯｸUB" panose="020B0909000000000000" pitchFamily="49" charset="-128"/>
                          <a:ea typeface="HG創英角ｺﾞｼｯｸUB" panose="020B0909000000000000" pitchFamily="49" charset="-128"/>
                        </a:rPr>
                        <a:t>生徒・学生（主に高校生以上）</a:t>
                      </a:r>
                    </a:p>
                  </a:txBody>
                  <a:tcPr/>
                </a:tc>
                <a:extLst>
                  <a:ext uri="{0D108BD9-81ED-4DB2-BD59-A6C34878D82A}">
                    <a16:rowId xmlns:a16="http://schemas.microsoft.com/office/drawing/2014/main" val="2139456918"/>
                  </a:ext>
                </a:extLst>
              </a:tr>
              <a:tr h="370840">
                <a:tc>
                  <a:txBody>
                    <a:bodyPr/>
                    <a:lstStyle/>
                    <a:p>
                      <a:r>
                        <a:rPr kumimoji="1" lang="ja-JP" altLang="en-US" b="0" dirty="0">
                          <a:latin typeface="HG創英角ｺﾞｼｯｸUB" panose="020B0909000000000000" pitchFamily="49" charset="-128"/>
                          <a:ea typeface="HG創英角ｺﾞｼｯｸUB" panose="020B0909000000000000" pitchFamily="49" charset="-128"/>
                        </a:rPr>
                        <a:t>一定頻度者講習</a:t>
                      </a:r>
                    </a:p>
                  </a:txBody>
                  <a:tcPr/>
                </a:tc>
                <a:tc>
                  <a:txBody>
                    <a:bodyPr/>
                    <a:lstStyle/>
                    <a:p>
                      <a:r>
                        <a:rPr kumimoji="1" lang="ja-JP" altLang="en-US" b="0" dirty="0">
                          <a:latin typeface="HG創英角ｺﾞｼｯｸUB" panose="020B0909000000000000" pitchFamily="49" charset="-128"/>
                          <a:ea typeface="HG創英角ｺﾞｼｯｸUB" panose="020B0909000000000000" pitchFamily="49" charset="-128"/>
                        </a:rPr>
                        <a:t>公共スペースなどで</a:t>
                      </a:r>
                      <a:r>
                        <a:rPr kumimoji="1" lang="en-US" altLang="ja-JP" b="0" dirty="0">
                          <a:latin typeface="HG創英角ｺﾞｼｯｸUB" panose="020B0909000000000000" pitchFamily="49" charset="-128"/>
                          <a:ea typeface="HG創英角ｺﾞｼｯｸUB" panose="020B0909000000000000" pitchFamily="49" charset="-128"/>
                        </a:rPr>
                        <a:t>BLS</a:t>
                      </a:r>
                      <a:r>
                        <a:rPr kumimoji="1" lang="ja-JP" altLang="en-US" b="0" dirty="0">
                          <a:latin typeface="HG創英角ｺﾞｼｯｸUB" panose="020B0909000000000000" pitchFamily="49" charset="-128"/>
                          <a:ea typeface="HG創英角ｺﾞｼｯｸUB" panose="020B0909000000000000" pitchFamily="49" charset="-128"/>
                        </a:rPr>
                        <a:t>の中心的役割を担う者の養成</a:t>
                      </a:r>
                    </a:p>
                  </a:txBody>
                  <a:tcPr/>
                </a:tc>
                <a:tc>
                  <a:txBody>
                    <a:bodyPr/>
                    <a:lstStyle/>
                    <a:p>
                      <a:r>
                        <a:rPr kumimoji="1" lang="ja-JP" altLang="en-US" b="0" dirty="0">
                          <a:latin typeface="HG創英角ｺﾞｼｯｸUB" panose="020B0909000000000000" pitchFamily="49" charset="-128"/>
                          <a:ea typeface="HG創英角ｺﾞｼｯｸUB" panose="020B0909000000000000" pitchFamily="49" charset="-128"/>
                        </a:rPr>
                        <a:t>一定頻度で心停止に遭遇する可能性の高い者（例：教職員、スポーツトレーナー、公共交通機関のスタッフ）</a:t>
                      </a:r>
                    </a:p>
                  </a:txBody>
                  <a:tcPr/>
                </a:tc>
                <a:extLst>
                  <a:ext uri="{0D108BD9-81ED-4DB2-BD59-A6C34878D82A}">
                    <a16:rowId xmlns:a16="http://schemas.microsoft.com/office/drawing/2014/main" val="2321947457"/>
                  </a:ext>
                </a:extLst>
              </a:tr>
            </a:tbl>
          </a:graphicData>
        </a:graphic>
      </p:graphicFrame>
      <p:sp>
        <p:nvSpPr>
          <p:cNvPr id="6" name="正方形/長方形 5">
            <a:extLst>
              <a:ext uri="{FF2B5EF4-FFF2-40B4-BE49-F238E27FC236}">
                <a16:creationId xmlns:a16="http://schemas.microsoft.com/office/drawing/2014/main" id="{645A0158-16A7-4162-A40B-BE0ED8D4B229}"/>
              </a:ext>
            </a:extLst>
          </p:cNvPr>
          <p:cNvSpPr/>
          <p:nvPr/>
        </p:nvSpPr>
        <p:spPr>
          <a:xfrm>
            <a:off x="427860" y="4850299"/>
            <a:ext cx="8133043" cy="1165464"/>
          </a:xfrm>
          <a:prstGeom prst="rect">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18B2DA67-5BBA-4BE0-B0F6-C0C14662EABC}"/>
              </a:ext>
            </a:extLst>
          </p:cNvPr>
          <p:cNvSpPr/>
          <p:nvPr/>
        </p:nvSpPr>
        <p:spPr>
          <a:xfrm>
            <a:off x="427859" y="3664950"/>
            <a:ext cx="8133043" cy="1165464"/>
          </a:xfrm>
          <a:prstGeom prst="rect">
            <a:avLst/>
          </a:prstGeom>
          <a:no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03121647-E4C0-457E-8BB8-4A0DF9812055}"/>
              </a:ext>
            </a:extLst>
          </p:cNvPr>
          <p:cNvSpPr txBox="1"/>
          <p:nvPr/>
        </p:nvSpPr>
        <p:spPr>
          <a:xfrm>
            <a:off x="4756114" y="6029008"/>
            <a:ext cx="4242113" cy="276999"/>
          </a:xfrm>
          <a:prstGeom prst="rect">
            <a:avLst/>
          </a:prstGeom>
          <a:noFill/>
          <a:ln>
            <a:noFill/>
          </a:ln>
        </p:spPr>
        <p:txBody>
          <a:bodyPr wrap="square" rtlCol="0">
            <a:spAutoFit/>
          </a:bodyPr>
          <a:lstStyle/>
          <a:p>
            <a:r>
              <a:rPr lang="ja-JP" altLang="en-US" sz="1200" dirty="0">
                <a:latin typeface="HG創英角ｺﾞｼｯｸUB" panose="020B0909000000000000" pitchFamily="49" charset="-128"/>
                <a:ea typeface="HG創英角ｺﾞｼｯｸUB" panose="020B0909000000000000" pitchFamily="49" charset="-128"/>
              </a:rPr>
              <a:t>出典：救急蘇生法の指針</a:t>
            </a:r>
            <a:r>
              <a:rPr lang="en-US" altLang="ja-JP" sz="1200" dirty="0">
                <a:latin typeface="HG創英角ｺﾞｼｯｸUB" panose="020B0909000000000000" pitchFamily="49" charset="-128"/>
                <a:ea typeface="HG創英角ｺﾞｼｯｸUB" panose="020B0909000000000000" pitchFamily="49" charset="-128"/>
              </a:rPr>
              <a:t>2020</a:t>
            </a:r>
            <a:r>
              <a:rPr lang="ja-JP" altLang="en-US" sz="1200" dirty="0">
                <a:latin typeface="HG創英角ｺﾞｼｯｸUB" panose="020B0909000000000000" pitchFamily="49" charset="-128"/>
                <a:ea typeface="HG創英角ｺﾞｼｯｸUB" panose="020B0909000000000000" pitchFamily="49" charset="-128"/>
              </a:rPr>
              <a:t>市民用解説編　へるす出版</a:t>
            </a:r>
            <a:endParaRPr kumimoji="1" lang="en-US" altLang="ja-JP" sz="1200" dirty="0">
              <a:latin typeface="HG創英角ｺﾞｼｯｸUB" panose="020B0909000000000000" pitchFamily="49" charset="-128"/>
              <a:ea typeface="HG創英角ｺﾞｼｯｸUB" panose="020B0909000000000000" pitchFamily="49" charset="-128"/>
            </a:endParaRPr>
          </a:p>
        </p:txBody>
      </p:sp>
      <p:sp>
        <p:nvSpPr>
          <p:cNvPr id="9" name="テキスト ボックス 8">
            <a:extLst>
              <a:ext uri="{FF2B5EF4-FFF2-40B4-BE49-F238E27FC236}">
                <a16:creationId xmlns:a16="http://schemas.microsoft.com/office/drawing/2014/main" id="{1942FFC5-EDC6-46E2-BA8F-215F9F3BD125}"/>
              </a:ext>
            </a:extLst>
          </p:cNvPr>
          <p:cNvSpPr txBox="1"/>
          <p:nvPr/>
        </p:nvSpPr>
        <p:spPr>
          <a:xfrm>
            <a:off x="-65074" y="6223057"/>
            <a:ext cx="8999643" cy="461665"/>
          </a:xfrm>
          <a:prstGeom prst="rect">
            <a:avLst/>
          </a:prstGeom>
          <a:noFill/>
          <a:ln>
            <a:noFill/>
          </a:ln>
        </p:spPr>
        <p:txBody>
          <a:bodyPr wrap="square" rtlCol="0">
            <a:spAutoFit/>
          </a:bodyPr>
          <a:lstStyle/>
          <a:p>
            <a:pPr algn="ctr"/>
            <a:r>
              <a:rPr kumimoji="1" lang="en-US" altLang="ja-JP" sz="2400" dirty="0">
                <a:solidFill>
                  <a:srgbClr val="FF0000"/>
                </a:solidFill>
                <a:latin typeface="HG創英角ｺﾞｼｯｸUB" panose="020B0909000000000000" pitchFamily="49" charset="-128"/>
                <a:ea typeface="HG創英角ｺﾞｼｯｸUB" panose="020B0909000000000000" pitchFamily="49" charset="-128"/>
              </a:rPr>
              <a:t>JLA</a:t>
            </a:r>
            <a:r>
              <a:rPr kumimoji="1" lang="ja-JP" altLang="en-US" sz="2400" dirty="0">
                <a:solidFill>
                  <a:srgbClr val="FF0000"/>
                </a:solidFill>
                <a:latin typeface="HG創英角ｺﾞｼｯｸUB" panose="020B0909000000000000" pitchFamily="49" charset="-128"/>
                <a:ea typeface="HG創英角ｺﾞｼｯｸUB" panose="020B0909000000000000" pitchFamily="49" charset="-128"/>
              </a:rPr>
              <a:t>の</a:t>
            </a:r>
            <a:r>
              <a:rPr kumimoji="1" lang="en-US" altLang="ja-JP" sz="2400" dirty="0">
                <a:solidFill>
                  <a:srgbClr val="FF0000"/>
                </a:solidFill>
                <a:latin typeface="HG創英角ｺﾞｼｯｸUB" panose="020B0909000000000000" pitchFamily="49" charset="-128"/>
                <a:ea typeface="HG創英角ｺﾞｼｯｸUB" panose="020B0909000000000000" pitchFamily="49" charset="-128"/>
              </a:rPr>
              <a:t>BLS</a:t>
            </a:r>
            <a:r>
              <a:rPr kumimoji="1" lang="ja-JP" altLang="en-US" sz="2400" dirty="0">
                <a:solidFill>
                  <a:srgbClr val="FF0000"/>
                </a:solidFill>
                <a:latin typeface="HG創英角ｺﾞｼｯｸUB" panose="020B0909000000000000" pitchFamily="49" charset="-128"/>
                <a:ea typeface="HG創英角ｺﾞｼｯｸUB" panose="020B0909000000000000" pitchFamily="49" charset="-128"/>
              </a:rPr>
              <a:t>講習は標準から一定頻度者講習に該当</a:t>
            </a:r>
            <a:endParaRPr kumimoji="1" lang="en-US" altLang="ja-JP" sz="2400" dirty="0">
              <a:solidFill>
                <a:srgbClr val="FF0000"/>
              </a:solidFill>
              <a:latin typeface="HG創英角ｺﾞｼｯｸUB" panose="020B0909000000000000" pitchFamily="49" charset="-128"/>
              <a:ea typeface="HG創英角ｺﾞｼｯｸUB" panose="020B0909000000000000" pitchFamily="49" charset="-128"/>
            </a:endParaRPr>
          </a:p>
        </p:txBody>
      </p:sp>
      <p:sp>
        <p:nvSpPr>
          <p:cNvPr id="12" name="テキスト ボックス 11">
            <a:extLst>
              <a:ext uri="{FF2B5EF4-FFF2-40B4-BE49-F238E27FC236}">
                <a16:creationId xmlns:a16="http://schemas.microsoft.com/office/drawing/2014/main" id="{127E2A88-AA07-475B-92EA-E804C3E4E73D}"/>
              </a:ext>
            </a:extLst>
          </p:cNvPr>
          <p:cNvSpPr txBox="1"/>
          <p:nvPr/>
        </p:nvSpPr>
        <p:spPr>
          <a:xfrm>
            <a:off x="427859" y="1894720"/>
            <a:ext cx="5164558" cy="461665"/>
          </a:xfrm>
          <a:prstGeom prst="rect">
            <a:avLst/>
          </a:prstGeom>
          <a:noFill/>
          <a:ln>
            <a:noFill/>
          </a:ln>
        </p:spPr>
        <p:txBody>
          <a:bodyPr wrap="square" rtlCol="0">
            <a:spAutoFit/>
          </a:bodyPr>
          <a:lstStyle/>
          <a:p>
            <a:r>
              <a:rPr lang="ja-JP" altLang="en-US" sz="2400" dirty="0">
                <a:latin typeface="HG創英角ｺﾞｼｯｸUB" panose="020B0909000000000000" pitchFamily="49" charset="-128"/>
                <a:ea typeface="HG創英角ｺﾞｼｯｸUB" panose="020B0909000000000000" pitchFamily="49" charset="-128"/>
              </a:rPr>
              <a:t>■到達目標に応じた</a:t>
            </a:r>
            <a:r>
              <a:rPr lang="en-US" altLang="ja-JP" sz="2400" dirty="0">
                <a:latin typeface="HG創英角ｺﾞｼｯｸUB" panose="020B0909000000000000" pitchFamily="49" charset="-128"/>
                <a:ea typeface="HG創英角ｺﾞｼｯｸUB" panose="020B0909000000000000" pitchFamily="49" charset="-128"/>
              </a:rPr>
              <a:t>BLS</a:t>
            </a:r>
            <a:r>
              <a:rPr lang="ja-JP" altLang="en-US" sz="2400" dirty="0">
                <a:latin typeface="HG創英角ｺﾞｼｯｸUB" panose="020B0909000000000000" pitchFamily="49" charset="-128"/>
                <a:ea typeface="HG創英角ｺﾞｼｯｸUB" panose="020B0909000000000000" pitchFamily="49" charset="-128"/>
              </a:rPr>
              <a:t>講習区分</a:t>
            </a:r>
            <a:endParaRPr kumimoji="1" lang="en-US" altLang="ja-JP" sz="2400" dirty="0">
              <a:latin typeface="HG創英角ｺﾞｼｯｸUB" panose="020B0909000000000000" pitchFamily="49" charset="-128"/>
              <a:ea typeface="HG創英角ｺﾞｼｯｸUB" panose="020B0909000000000000" pitchFamily="49" charset="-128"/>
            </a:endParaRPr>
          </a:p>
        </p:txBody>
      </p:sp>
      <p:sp>
        <p:nvSpPr>
          <p:cNvPr id="10" name="スライド番号プレースホルダー 3">
            <a:extLst>
              <a:ext uri="{FF2B5EF4-FFF2-40B4-BE49-F238E27FC236}">
                <a16:creationId xmlns:a16="http://schemas.microsoft.com/office/drawing/2014/main" id="{554567A8-E20A-4F56-AA3C-6E8D5A08EF2F}"/>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4</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60717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15142" y="0"/>
            <a:ext cx="8229600" cy="898834"/>
          </a:xfrm>
        </p:spPr>
        <p:txBody>
          <a:bodyPr>
            <a:normAutofit/>
          </a:bodyPr>
          <a:lstStyle/>
          <a:p>
            <a:r>
              <a:rPr lang="ja-JP" altLang="en-US" sz="3200" dirty="0">
                <a:latin typeface="HGP創英角ｺﾞｼｯｸUB" panose="020B0900000000000000" pitchFamily="50" charset="-128"/>
                <a:ea typeface="HGP創英角ｺﾞｼｯｸUB" panose="020B0900000000000000" pitchFamily="50" charset="-128"/>
              </a:rPr>
              <a:t>安全の確認・反応はあるか？</a:t>
            </a:r>
          </a:p>
        </p:txBody>
      </p:sp>
      <p:pic>
        <p:nvPicPr>
          <p:cNvPr id="1026" name="Picture 2" descr="\\JLA-STATION2\share2\★共通　写真記録　大会＆イベント\20111219　G2010ガイドライン\一般人Ver\Resized\IMG_341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01663" y="1351920"/>
            <a:ext cx="4533015" cy="3019058"/>
          </a:xfrm>
          <a:prstGeom prst="rect">
            <a:avLst/>
          </a:prstGeom>
          <a:noFill/>
          <a:extLst>
            <a:ext uri="{909E8E84-426E-40DD-AFC4-6F175D3DCCD1}">
              <a14:hiddenFill xmlns:a14="http://schemas.microsoft.com/office/drawing/2010/main">
                <a:solidFill>
                  <a:srgbClr val="FFFFFF"/>
                </a:solidFill>
              </a14:hiddenFill>
            </a:ext>
          </a:extLst>
        </p:spPr>
      </p:pic>
      <p:sp>
        <p:nvSpPr>
          <p:cNvPr id="5" name="スライド番号プレースホルダー 3"/>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40</a:t>
            </a:fld>
            <a:endParaRPr kumimoji="1" lang="ja-JP" altLang="en-US">
              <a:latin typeface="HGP創英角ｺﾞｼｯｸUB" panose="020B0900000000000000" pitchFamily="50" charset="-128"/>
              <a:ea typeface="HGP創英角ｺﾞｼｯｸUB" panose="020B0900000000000000" pitchFamily="50" charset="-128"/>
            </a:endParaRPr>
          </a:p>
        </p:txBody>
      </p:sp>
      <p:sp>
        <p:nvSpPr>
          <p:cNvPr id="2" name="正方形/長方形 1">
            <a:extLst>
              <a:ext uri="{FF2B5EF4-FFF2-40B4-BE49-F238E27FC236}">
                <a16:creationId xmlns:a16="http://schemas.microsoft.com/office/drawing/2014/main" id="{AE37A42E-4A54-4DA1-9BA0-59F8E6B4ACB5}"/>
              </a:ext>
            </a:extLst>
          </p:cNvPr>
          <p:cNvSpPr/>
          <p:nvPr/>
        </p:nvSpPr>
        <p:spPr>
          <a:xfrm>
            <a:off x="134647" y="1685114"/>
            <a:ext cx="4149653" cy="2769989"/>
          </a:xfrm>
          <a:prstGeom prst="rect">
            <a:avLst/>
          </a:prstGeom>
        </p:spPr>
        <p:txBody>
          <a:bodyPr wrap="square">
            <a:spAutoFit/>
          </a:bodyPr>
          <a:lstStyle/>
          <a:p>
            <a:r>
              <a:rPr lang="ja-JP" altLang="en-US" sz="2400" dirty="0">
                <a:latin typeface="HGP創英角ｺﾞｼｯｸUB" panose="020B0900000000000000" pitchFamily="50" charset="-128"/>
                <a:ea typeface="HGP創英角ｺﾞｼｯｸUB" panose="020B0900000000000000" pitchFamily="50" charset="-128"/>
              </a:rPr>
              <a:t>①安全の確認</a:t>
            </a:r>
            <a:endParaRPr lang="en-US" altLang="ja-JP" sz="240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lang="ja-JP" altLang="en-US" dirty="0">
                <a:latin typeface="HGP創英角ｺﾞｼｯｸUB" panose="020B0900000000000000" pitchFamily="50" charset="-128"/>
                <a:ea typeface="HGP創英角ｺﾞｼｯｸUB" panose="020B0900000000000000" pitchFamily="50" charset="-128"/>
              </a:rPr>
              <a:t>傷病者が倒れている</a:t>
            </a:r>
            <a:r>
              <a:rPr lang="ja-JP" altLang="en-US" dirty="0">
                <a:solidFill>
                  <a:srgbClr val="FF0000"/>
                </a:solidFill>
                <a:latin typeface="HGP創英角ｺﾞｼｯｸUB" panose="020B0900000000000000" pitchFamily="50" charset="-128"/>
                <a:ea typeface="HGP創英角ｺﾞｼｯｸUB" panose="020B0900000000000000" pitchFamily="50" charset="-128"/>
              </a:rPr>
              <a:t>現場（周辺）が安全かどうか</a:t>
            </a:r>
            <a:r>
              <a:rPr lang="ja-JP" altLang="en-US" dirty="0">
                <a:latin typeface="HGP創英角ｺﾞｼｯｸUB" panose="020B0900000000000000" pitchFamily="50" charset="-128"/>
                <a:ea typeface="HGP創英角ｺﾞｼｯｸUB" panose="020B0900000000000000" pitchFamily="50" charset="-128"/>
              </a:rPr>
              <a:t>を確かめる。</a:t>
            </a:r>
            <a:endParaRPr lang="en-US" altLang="ja-JP" dirty="0">
              <a:latin typeface="HGP創英角ｺﾞｼｯｸUB" panose="020B0900000000000000" pitchFamily="50" charset="-128"/>
              <a:ea typeface="HGP創英角ｺﾞｼｯｸUB" panose="020B0900000000000000" pitchFamily="50" charset="-128"/>
            </a:endParaRPr>
          </a:p>
          <a:p>
            <a:endParaRPr lang="en-US" altLang="ja-JP" dirty="0">
              <a:latin typeface="HGP創英角ｺﾞｼｯｸUB" panose="020B0900000000000000" pitchFamily="50" charset="-128"/>
              <a:ea typeface="HGP創英角ｺﾞｼｯｸUB" panose="020B0900000000000000" pitchFamily="50" charset="-128"/>
            </a:endParaRPr>
          </a:p>
          <a:p>
            <a:r>
              <a:rPr lang="ja-JP" altLang="en-US" sz="2400" dirty="0">
                <a:latin typeface="HGP創英角ｺﾞｼｯｸUB" panose="020B0900000000000000" pitchFamily="50" charset="-128"/>
                <a:ea typeface="HGP創英角ｺﾞｼｯｸUB" panose="020B0900000000000000" pitchFamily="50" charset="-128"/>
              </a:rPr>
              <a:t>②全身の観察</a:t>
            </a:r>
            <a:endParaRPr lang="en-US" altLang="ja-JP" sz="240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lang="ja-JP" altLang="en-US" dirty="0">
                <a:latin typeface="HGP創英角ｺﾞｼｯｸUB" panose="020B0900000000000000" pitchFamily="50" charset="-128"/>
                <a:ea typeface="HGP創英角ｺﾞｼｯｸUB" panose="020B0900000000000000" pitchFamily="50" charset="-128"/>
              </a:rPr>
              <a:t>二次事故（災害）等の危険性がなければ（安全であれば）、傷病者に近寄り、</a:t>
            </a:r>
            <a:r>
              <a:rPr lang="ja-JP" altLang="en-US" dirty="0">
                <a:solidFill>
                  <a:srgbClr val="FF0000"/>
                </a:solidFill>
                <a:latin typeface="HGP創英角ｺﾞｼｯｸUB" panose="020B0900000000000000" pitchFamily="50" charset="-128"/>
                <a:ea typeface="HGP創英角ｺﾞｼｯｸUB" panose="020B0900000000000000" pitchFamily="50" charset="-128"/>
              </a:rPr>
              <a:t>傷病者の全身を観察</a:t>
            </a:r>
            <a:r>
              <a:rPr lang="ja-JP" altLang="en-US" dirty="0">
                <a:latin typeface="HGP創英角ｺﾞｼｯｸUB" panose="020B0900000000000000" pitchFamily="50" charset="-128"/>
                <a:ea typeface="HGP創英角ｺﾞｼｯｸUB" panose="020B0900000000000000" pitchFamily="50" charset="-128"/>
              </a:rPr>
              <a:t>する。</a:t>
            </a:r>
            <a:endParaRPr lang="en-US" altLang="ja-JP"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lang="ja-JP" altLang="en-US" dirty="0">
                <a:latin typeface="HGP創英角ｺﾞｼｯｸUB" panose="020B0900000000000000" pitchFamily="50" charset="-128"/>
                <a:ea typeface="HGP創英角ｺﾞｼｯｸUB" panose="020B0900000000000000" pitchFamily="50" charset="-128"/>
              </a:rPr>
              <a:t>大出血がないか等を確認。</a:t>
            </a:r>
          </a:p>
        </p:txBody>
      </p:sp>
      <p:grpSp>
        <p:nvGrpSpPr>
          <p:cNvPr id="3" name="グループ化 2">
            <a:extLst>
              <a:ext uri="{FF2B5EF4-FFF2-40B4-BE49-F238E27FC236}">
                <a16:creationId xmlns:a16="http://schemas.microsoft.com/office/drawing/2014/main" id="{E329C30C-7380-4FB2-98C2-D132E200160D}"/>
              </a:ext>
            </a:extLst>
          </p:cNvPr>
          <p:cNvGrpSpPr/>
          <p:nvPr/>
        </p:nvGrpSpPr>
        <p:grpSpPr>
          <a:xfrm>
            <a:off x="113824" y="998458"/>
            <a:ext cx="8387542" cy="5759298"/>
            <a:chOff x="113824" y="998458"/>
            <a:chExt cx="8387542" cy="5759298"/>
          </a:xfrm>
        </p:grpSpPr>
        <p:sp>
          <p:nvSpPr>
            <p:cNvPr id="7" name="Rectangle 5"/>
            <p:cNvSpPr txBox="1">
              <a:spLocks noChangeArrowheads="1"/>
            </p:cNvSpPr>
            <p:nvPr/>
          </p:nvSpPr>
          <p:spPr>
            <a:xfrm>
              <a:off x="113824" y="4546139"/>
              <a:ext cx="8387542" cy="2211617"/>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marL="0" indent="0">
                <a:buClr>
                  <a:srgbClr val="FF0000"/>
                </a:buClr>
                <a:buNone/>
              </a:pPr>
              <a:r>
                <a:rPr lang="ja-JP" altLang="en-US" dirty="0">
                  <a:solidFill>
                    <a:schemeClr val="tx1"/>
                  </a:solidFill>
                  <a:latin typeface="HGP創英角ｺﾞｼｯｸUB" panose="020B0900000000000000" pitchFamily="50" charset="-128"/>
                  <a:ea typeface="HGP創英角ｺﾞｼｯｸUB" panose="020B0900000000000000" pitchFamily="50" charset="-128"/>
                </a:rPr>
                <a:t>③反応（意識）の確認</a:t>
              </a:r>
              <a:endParaRPr lang="en-US" altLang="ja-JP" dirty="0">
                <a:solidFill>
                  <a:schemeClr val="tx1"/>
                </a:solidFill>
                <a:latin typeface="HGP創英角ｺﾞｼｯｸUB" panose="020B0900000000000000" pitchFamily="50" charset="-128"/>
                <a:ea typeface="HGP創英角ｺﾞｼｯｸUB" panose="020B0900000000000000" pitchFamily="50" charset="-128"/>
              </a:endParaRPr>
            </a:p>
            <a:p>
              <a:pPr>
                <a:buClrTx/>
                <a:buFont typeface="Arial" panose="020B0604020202020204" pitchFamily="34" charset="0"/>
                <a:buChar char="•"/>
              </a:pP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肩をたたきながら大声で呼びかける。</a:t>
              </a:r>
              <a:endParaRPr lang="en-US" altLang="ja-JP" sz="1800" dirty="0">
                <a:solidFill>
                  <a:schemeClr val="tx1"/>
                </a:solidFill>
                <a:latin typeface="HGP創英角ｺﾞｼｯｸUB" panose="020B0900000000000000" pitchFamily="50" charset="-128"/>
                <a:ea typeface="HGP創英角ｺﾞｼｯｸUB" panose="020B0900000000000000" pitchFamily="50" charset="-128"/>
              </a:endParaRPr>
            </a:p>
            <a:p>
              <a:pPr>
                <a:buClrTx/>
                <a:buFont typeface="Arial" panose="020B0604020202020204" pitchFamily="34" charset="0"/>
                <a:buChar char="•"/>
              </a:pP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何らかの反応がない場合は「反応なし」。</a:t>
              </a:r>
              <a:endParaRPr lang="en-US" altLang="ja-JP" sz="1800" dirty="0">
                <a:solidFill>
                  <a:schemeClr val="tx1"/>
                </a:solidFill>
                <a:latin typeface="HGP創英角ｺﾞｼｯｸUB" panose="020B0900000000000000" pitchFamily="50" charset="-128"/>
                <a:ea typeface="HGP創英角ｺﾞｼｯｸUB" panose="020B0900000000000000" pitchFamily="50" charset="-128"/>
              </a:endParaRPr>
            </a:p>
            <a:p>
              <a:pPr marL="301943" lvl="1" indent="0">
                <a:buClrTx/>
                <a:buNone/>
              </a:pP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⇒反応ありとは、目を開けるなどの応答や目的のある仕草がある。</a:t>
              </a:r>
              <a:endParaRPr lang="en-US" altLang="ja-JP" sz="1800" dirty="0">
                <a:solidFill>
                  <a:schemeClr val="tx1"/>
                </a:solidFill>
                <a:latin typeface="HGP創英角ｺﾞｼｯｸUB" panose="020B0900000000000000" pitchFamily="50" charset="-128"/>
                <a:ea typeface="HGP創英角ｺﾞｼｯｸUB" panose="020B0900000000000000" pitchFamily="50" charset="-128"/>
              </a:endParaRPr>
            </a:p>
            <a:p>
              <a:pPr>
                <a:buClrTx/>
                <a:buFont typeface="Arial" panose="020B0604020202020204" pitchFamily="34" charset="0"/>
                <a:buChar char="•"/>
              </a:pP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反応の有無について判断に迷う場合も「反応なし」とみなす。</a:t>
              </a:r>
            </a:p>
          </p:txBody>
        </p:sp>
        <p:sp>
          <p:nvSpPr>
            <p:cNvPr id="12" name="AutoShape 3">
              <a:extLst>
                <a:ext uri="{FF2B5EF4-FFF2-40B4-BE49-F238E27FC236}">
                  <a16:creationId xmlns:a16="http://schemas.microsoft.com/office/drawing/2014/main" id="{B68635E8-D088-40AE-B8C8-DAECB9C443CA}"/>
                </a:ext>
              </a:extLst>
            </p:cNvPr>
            <p:cNvSpPr>
              <a:spLocks noChangeArrowheads="1"/>
            </p:cNvSpPr>
            <p:nvPr/>
          </p:nvSpPr>
          <p:spPr bwMode="auto">
            <a:xfrm flipH="1">
              <a:off x="2412694" y="998458"/>
              <a:ext cx="2729762" cy="511495"/>
            </a:xfrm>
            <a:prstGeom prst="wedgeRoundRectCallout">
              <a:avLst>
                <a:gd name="adj1" fmla="val -83389"/>
                <a:gd name="adj2" fmla="val 77035"/>
                <a:gd name="adj3" fmla="val 16667"/>
              </a:avLst>
            </a:prstGeom>
            <a:solidFill>
              <a:srgbClr val="FFFFFF"/>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R="0" lvl="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HGP創英角ｺﾞｼｯｸUB" panose="020B0900000000000000" pitchFamily="50" charset="-128"/>
                  <a:ea typeface="HGP創英角ｺﾞｼｯｸUB" panose="020B0900000000000000" pitchFamily="50" charset="-128"/>
                  <a:cs typeface="ＭＳ Ｐゴシック" pitchFamily="50" charset="-128"/>
                </a:rPr>
                <a:t>もしもし、大丈夫ですか？</a:t>
              </a:r>
              <a:endParaRPr kumimoji="1" lang="ja-JP" altLang="ja-JP" sz="1800" b="0" i="0" u="none" strike="noStrike" cap="none" normalizeH="0" baseline="0" dirty="0">
                <a:ln>
                  <a:noFill/>
                </a:ln>
                <a:solidFill>
                  <a:schemeClr val="tx1"/>
                </a:solidFill>
                <a:effectLst/>
                <a:latin typeface="HGP創英角ｺﾞｼｯｸUB" panose="020B0900000000000000" pitchFamily="50" charset="-128"/>
                <a:ea typeface="HGP創英角ｺﾞｼｯｸUB" panose="020B0900000000000000" pitchFamily="50" charset="-128"/>
                <a:cs typeface="ＭＳ Ｐゴシック" pitchFamily="50" charset="-128"/>
              </a:endParaRPr>
            </a:p>
          </p:txBody>
        </p:sp>
      </p:grpSp>
    </p:spTree>
    <p:extLst>
      <p:ext uri="{BB962C8B-B14F-4D97-AF65-F5344CB8AC3E}">
        <p14:creationId xmlns:p14="http://schemas.microsoft.com/office/powerpoint/2010/main" val="29175118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 2"/>
          <p:cNvSpPr txBox="1">
            <a:spLocks/>
          </p:cNvSpPr>
          <p:nvPr/>
        </p:nvSpPr>
        <p:spPr>
          <a:xfrm>
            <a:off x="228599" y="1003576"/>
            <a:ext cx="8686802" cy="54004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dirty="0">
                <a:latin typeface="HGP創英角ｺﾞｼｯｸUB" panose="020B0900000000000000" pitchFamily="50" charset="-128"/>
                <a:ea typeface="HGP創英角ｺﾞｼｯｸUB" panose="020B0900000000000000" pitchFamily="50" charset="-128"/>
              </a:rPr>
              <a:t>■意識レベル</a:t>
            </a:r>
            <a:endParaRPr lang="en-US" altLang="ja-JP" dirty="0">
              <a:latin typeface="HGP創英角ｺﾞｼｯｸUB" panose="020B0900000000000000" pitchFamily="50" charset="-128"/>
              <a:ea typeface="HGP創英角ｺﾞｼｯｸUB" panose="020B0900000000000000" pitchFamily="50" charset="-128"/>
            </a:endParaRPr>
          </a:p>
          <a:p>
            <a:pPr algn="l"/>
            <a:r>
              <a:rPr lang="en-US" altLang="ja-JP" sz="1800" dirty="0">
                <a:solidFill>
                  <a:srgbClr val="FF0000"/>
                </a:solidFill>
                <a:latin typeface="HGP創英角ｺﾞｼｯｸUB" panose="020B0900000000000000" pitchFamily="50" charset="-128"/>
                <a:ea typeface="HGP創英角ｺﾞｼｯｸUB" panose="020B0900000000000000" pitchFamily="50" charset="-128"/>
              </a:rPr>
              <a:t>Ⅲ</a:t>
            </a:r>
            <a:r>
              <a:rPr lang="ja-JP" altLang="en-US" sz="1800" dirty="0">
                <a:solidFill>
                  <a:srgbClr val="FF0000"/>
                </a:solidFill>
                <a:latin typeface="HGP創英角ｺﾞｼｯｸUB" panose="020B0900000000000000" pitchFamily="50" charset="-128"/>
                <a:ea typeface="HGP創英角ｺﾞｼｯｸUB" panose="020B0900000000000000" pitchFamily="50" charset="-128"/>
              </a:rPr>
              <a:t>桁：刺激をしても覚醒しない状態 </a:t>
            </a:r>
          </a:p>
          <a:p>
            <a:pPr marL="712788" algn="l"/>
            <a:r>
              <a:rPr lang="ja-JP" altLang="en-US" sz="1800" dirty="0">
                <a:latin typeface="HGP創英角ｺﾞｼｯｸUB" panose="020B0900000000000000" pitchFamily="50" charset="-128"/>
                <a:ea typeface="HGP創英角ｺﾞｼｯｸUB" panose="020B0900000000000000" pitchFamily="50" charset="-128"/>
              </a:rPr>
              <a:t>レベル３００　痛み、刺激に全く反応しない。 </a:t>
            </a:r>
          </a:p>
          <a:p>
            <a:pPr marL="712788" algn="l"/>
            <a:r>
              <a:rPr lang="ja-JP" altLang="en-US" sz="1800" dirty="0">
                <a:latin typeface="HGP創英角ｺﾞｼｯｸUB" panose="020B0900000000000000" pitchFamily="50" charset="-128"/>
                <a:ea typeface="HGP創英角ｺﾞｼｯｸUB" panose="020B0900000000000000" pitchFamily="50" charset="-128"/>
              </a:rPr>
              <a:t>レベル２００　痛み、刺激で少し手足を動かしたり顔をしかめる。 </a:t>
            </a:r>
          </a:p>
          <a:p>
            <a:pPr marL="712788" algn="l"/>
            <a:r>
              <a:rPr lang="ja-JP" altLang="en-US" sz="1800" dirty="0">
                <a:latin typeface="HGP創英角ｺﾞｼｯｸUB" panose="020B0900000000000000" pitchFamily="50" charset="-128"/>
                <a:ea typeface="HGP創英角ｺﾞｼｯｸUB" panose="020B0900000000000000" pitchFamily="50" charset="-128"/>
              </a:rPr>
              <a:t>レベル１００　痛み、刺激に対し、払いのけるような動作をする。 </a:t>
            </a:r>
          </a:p>
          <a:p>
            <a:pPr algn="l"/>
            <a:r>
              <a:rPr lang="en-US" altLang="ja-JP" sz="1800" dirty="0">
                <a:solidFill>
                  <a:srgbClr val="FF0000"/>
                </a:solidFill>
                <a:latin typeface="HGP創英角ｺﾞｼｯｸUB" panose="020B0900000000000000" pitchFamily="50" charset="-128"/>
                <a:ea typeface="HGP創英角ｺﾞｼｯｸUB" panose="020B0900000000000000" pitchFamily="50" charset="-128"/>
              </a:rPr>
              <a:t>Ⅱ</a:t>
            </a:r>
            <a:r>
              <a:rPr lang="ja-JP" altLang="en-US" sz="1800" dirty="0">
                <a:solidFill>
                  <a:srgbClr val="FF0000"/>
                </a:solidFill>
                <a:latin typeface="HGP創英角ｺﾞｼｯｸUB" panose="020B0900000000000000" pitchFamily="50" charset="-128"/>
                <a:ea typeface="HGP創英角ｺﾞｼｯｸUB" panose="020B0900000000000000" pitchFamily="50" charset="-128"/>
              </a:rPr>
              <a:t>桁：刺激をすると覚醒する状態</a:t>
            </a:r>
          </a:p>
          <a:p>
            <a:pPr marL="712788" algn="l"/>
            <a:r>
              <a:rPr lang="ja-JP" altLang="en-US" sz="1800" dirty="0">
                <a:latin typeface="HGP創英角ｺﾞｼｯｸUB" panose="020B0900000000000000" pitchFamily="50" charset="-128"/>
                <a:ea typeface="HGP創英角ｺﾞｼｯｸUB" panose="020B0900000000000000" pitchFamily="50" charset="-128"/>
              </a:rPr>
              <a:t>レベル　３０　痛み、刺激を加えつつ呼びかけを繰り返すと、かろうじて開眼する。 </a:t>
            </a:r>
          </a:p>
          <a:p>
            <a:pPr marL="712788" algn="l"/>
            <a:r>
              <a:rPr lang="ja-JP" altLang="en-US" sz="1800" dirty="0">
                <a:latin typeface="HGP創英角ｺﾞｼｯｸUB" panose="020B0900000000000000" pitchFamily="50" charset="-128"/>
                <a:ea typeface="HGP創英角ｺﾞｼｯｸUB" panose="020B0900000000000000" pitchFamily="50" charset="-128"/>
              </a:rPr>
              <a:t>レベル　２０　大きな声や体を揺さぶることにより開眼する。 </a:t>
            </a:r>
          </a:p>
          <a:p>
            <a:pPr marL="712788" algn="l"/>
            <a:r>
              <a:rPr lang="ja-JP" altLang="en-US" sz="1800" dirty="0">
                <a:latin typeface="HGP創英角ｺﾞｼｯｸUB" panose="020B0900000000000000" pitchFamily="50" charset="-128"/>
                <a:ea typeface="HGP創英角ｺﾞｼｯｸUB" panose="020B0900000000000000" pitchFamily="50" charset="-128"/>
              </a:rPr>
              <a:t>レベル　１０　普通の呼びかけで容易に開眼する。 </a:t>
            </a:r>
          </a:p>
          <a:p>
            <a:pPr algn="l"/>
            <a:r>
              <a:rPr lang="en-US" altLang="ja-JP" sz="1800" dirty="0">
                <a:solidFill>
                  <a:srgbClr val="FF0000"/>
                </a:solidFill>
                <a:latin typeface="HGP創英角ｺﾞｼｯｸUB" panose="020B0900000000000000" pitchFamily="50" charset="-128"/>
                <a:ea typeface="HGP創英角ｺﾞｼｯｸUB" panose="020B0900000000000000" pitchFamily="50" charset="-128"/>
              </a:rPr>
              <a:t>Ⅰ</a:t>
            </a:r>
            <a:r>
              <a:rPr lang="ja-JP" altLang="en-US" sz="1800" dirty="0">
                <a:solidFill>
                  <a:srgbClr val="FF0000"/>
                </a:solidFill>
                <a:latin typeface="HGP創英角ｺﾞｼｯｸUB" panose="020B0900000000000000" pitchFamily="50" charset="-128"/>
                <a:ea typeface="HGP創英角ｺﾞｼｯｸUB" panose="020B0900000000000000" pitchFamily="50" charset="-128"/>
              </a:rPr>
              <a:t>桁：刺激をしなくても覚醒している状態</a:t>
            </a:r>
          </a:p>
          <a:p>
            <a:pPr marL="712788" algn="l"/>
            <a:r>
              <a:rPr lang="ja-JP" altLang="en-US" sz="1800" dirty="0">
                <a:latin typeface="HGP創英角ｺﾞｼｯｸUB" panose="020B0900000000000000" pitchFamily="50" charset="-128"/>
                <a:ea typeface="HGP創英角ｺﾞｼｯｸUB" panose="020B0900000000000000" pitchFamily="50" charset="-128"/>
              </a:rPr>
              <a:t>レベル　　３　自分の名前、生年月日が言えない。 </a:t>
            </a:r>
          </a:p>
          <a:p>
            <a:pPr marL="712788" algn="l"/>
            <a:r>
              <a:rPr lang="ja-JP" altLang="en-US" sz="1800" dirty="0">
                <a:latin typeface="HGP創英角ｺﾞｼｯｸUB" panose="020B0900000000000000" pitchFamily="50" charset="-128"/>
                <a:ea typeface="HGP創英角ｺﾞｼｯｸUB" panose="020B0900000000000000" pitchFamily="50" charset="-128"/>
              </a:rPr>
              <a:t>レベル　　２　時・人・場所がわからない（見当識障害）。 </a:t>
            </a:r>
          </a:p>
          <a:p>
            <a:pPr marL="712788" algn="l"/>
            <a:r>
              <a:rPr lang="ja-JP" altLang="en-US" sz="1800" dirty="0">
                <a:latin typeface="HGP創英角ｺﾞｼｯｸUB" panose="020B0900000000000000" pitchFamily="50" charset="-128"/>
                <a:ea typeface="HGP創英角ｺﾞｼｯｸUB" panose="020B0900000000000000" pitchFamily="50" charset="-128"/>
              </a:rPr>
              <a:t>レベル　　１　意識は鮮明だがはっきりしない（ぼんやりしている）。</a:t>
            </a:r>
            <a:endParaRPr lang="en-US" altLang="ja-JP" sz="1800" dirty="0">
              <a:latin typeface="HGP創英角ｺﾞｼｯｸUB" panose="020B0900000000000000" pitchFamily="50" charset="-128"/>
              <a:ea typeface="HGP創英角ｺﾞｼｯｸUB" panose="020B0900000000000000" pitchFamily="50" charset="-128"/>
            </a:endParaRPr>
          </a:p>
          <a:p>
            <a:pPr marL="712788" algn="l"/>
            <a:endParaRPr lang="ja-JP" altLang="en-US" sz="1800" dirty="0">
              <a:latin typeface="HGP創英角ｺﾞｼｯｸUB" panose="020B0900000000000000" pitchFamily="50" charset="-128"/>
              <a:ea typeface="HGP創英角ｺﾞｼｯｸUB" panose="020B0900000000000000" pitchFamily="50" charset="-128"/>
            </a:endParaRPr>
          </a:p>
          <a:p>
            <a:pPr algn="l"/>
            <a:r>
              <a:rPr lang="ja-JP" altLang="en-US" sz="1800" dirty="0">
                <a:solidFill>
                  <a:srgbClr val="FF0000"/>
                </a:solidFill>
                <a:latin typeface="HGP創英角ｺﾞｼｯｸUB" panose="020B0900000000000000" pitchFamily="50" charset="-128"/>
                <a:ea typeface="HGP創英角ｺﾞｼｯｸUB" panose="020B0900000000000000" pitchFamily="50" charset="-128"/>
              </a:rPr>
              <a:t>レベルクリア：上記のような症状が無く、全く問題の無い状態。 </a:t>
            </a:r>
          </a:p>
          <a:p>
            <a:pPr algn="l"/>
            <a:endParaRPr lang="ja-JP" altLang="en-US" b="1" dirty="0">
              <a:latin typeface="メイリオ" panose="020B0604030504040204" pitchFamily="50" charset="-128"/>
              <a:ea typeface="メイリオ" panose="020B0604030504040204" pitchFamily="50" charset="-128"/>
            </a:endParaRPr>
          </a:p>
        </p:txBody>
      </p:sp>
      <p:sp>
        <p:nvSpPr>
          <p:cNvPr id="8" name="Rectangle 2">
            <a:extLst>
              <a:ext uri="{FF2B5EF4-FFF2-40B4-BE49-F238E27FC236}">
                <a16:creationId xmlns:a16="http://schemas.microsoft.com/office/drawing/2014/main" id="{A2DE69E9-723A-4098-A39C-D8D603E2D00F}"/>
              </a:ext>
            </a:extLst>
          </p:cNvPr>
          <p:cNvSpPr txBox="1">
            <a:spLocks noChangeArrowheads="1"/>
          </p:cNvSpPr>
          <p:nvPr/>
        </p:nvSpPr>
        <p:spPr>
          <a:xfrm>
            <a:off x="615142" y="0"/>
            <a:ext cx="8229600" cy="89883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P創英角ｺﾞｼｯｸUB" panose="020B0900000000000000" pitchFamily="50" charset="-128"/>
                <a:ea typeface="HGP創英角ｺﾞｼｯｸUB" panose="020B0900000000000000" pitchFamily="50" charset="-128"/>
              </a:rPr>
              <a:t>反応（意識）の確認</a:t>
            </a:r>
          </a:p>
        </p:txBody>
      </p:sp>
      <p:sp>
        <p:nvSpPr>
          <p:cNvPr id="9" name="スライド番号プレースホルダー 3">
            <a:extLst>
              <a:ext uri="{FF2B5EF4-FFF2-40B4-BE49-F238E27FC236}">
                <a16:creationId xmlns:a16="http://schemas.microsoft.com/office/drawing/2014/main" id="{1B4B9168-F8F8-4560-ADB5-206809B0410D}"/>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41</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432969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LA-STATION2\share2\★共通　写真記録　大会＆イベント\20111219　G2010ガイドライン\一般人Ver\Resized\IMG_342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37986" y="945131"/>
            <a:ext cx="2747536" cy="3195176"/>
          </a:xfrm>
          <a:prstGeom prst="rect">
            <a:avLst/>
          </a:prstGeom>
          <a:noFill/>
          <a:extLst>
            <a:ext uri="{909E8E84-426E-40DD-AFC4-6F175D3DCCD1}">
              <a14:hiddenFill xmlns:a14="http://schemas.microsoft.com/office/drawing/2010/main">
                <a:solidFill>
                  <a:srgbClr val="FFFFFF"/>
                </a:solidFill>
              </a14:hiddenFill>
            </a:ext>
          </a:extLst>
        </p:spPr>
      </p:pic>
      <p:sp>
        <p:nvSpPr>
          <p:cNvPr id="32770" name="Rectangle 2"/>
          <p:cNvSpPr>
            <a:spLocks noGrp="1" noChangeArrowheads="1"/>
          </p:cNvSpPr>
          <p:nvPr>
            <p:ph type="title"/>
          </p:nvPr>
        </p:nvSpPr>
        <p:spPr>
          <a:xfrm>
            <a:off x="497928" y="-31002"/>
            <a:ext cx="8229600" cy="827049"/>
          </a:xfrm>
        </p:spPr>
        <p:txBody>
          <a:bodyPr>
            <a:normAutofit/>
          </a:bodyPr>
          <a:lstStyle/>
          <a:p>
            <a:r>
              <a:rPr lang="en-US" altLang="ja-JP" sz="3200" dirty="0">
                <a:latin typeface="HGP創英角ｺﾞｼｯｸUB" panose="020B0900000000000000" pitchFamily="50" charset="-128"/>
                <a:ea typeface="HGP創英角ｺﾞｼｯｸUB" panose="020B0900000000000000" pitchFamily="50" charset="-128"/>
              </a:rPr>
              <a:t>119</a:t>
            </a:r>
            <a:r>
              <a:rPr lang="ja-JP" altLang="en-US" sz="3200" dirty="0">
                <a:latin typeface="HGP創英角ｺﾞｼｯｸUB" panose="020B0900000000000000" pitchFamily="50" charset="-128"/>
                <a:ea typeface="HGP創英角ｺﾞｼｯｸUB" panose="020B0900000000000000" pitchFamily="50" charset="-128"/>
              </a:rPr>
              <a:t>番通報とＡＥＤ手配</a:t>
            </a:r>
          </a:p>
        </p:txBody>
      </p:sp>
      <p:sp>
        <p:nvSpPr>
          <p:cNvPr id="32773" name="Text Box 5"/>
          <p:cNvSpPr txBox="1">
            <a:spLocks noChangeArrowheads="1"/>
          </p:cNvSpPr>
          <p:nvPr/>
        </p:nvSpPr>
        <p:spPr bwMode="auto">
          <a:xfrm>
            <a:off x="313683" y="4315281"/>
            <a:ext cx="8413845" cy="2603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lvl="0" indent="-342900" defTabSz="914400" fontAlgn="base">
              <a:spcBef>
                <a:spcPct val="20000"/>
              </a:spcBef>
              <a:spcAft>
                <a:spcPct val="0"/>
              </a:spcAft>
              <a:buClr>
                <a:schemeClr val="tx1">
                  <a:lumMod val="95000"/>
                  <a:lumOff val="5000"/>
                </a:schemeClr>
              </a:buClr>
              <a:buFont typeface="Arial" panose="020B0604020202020204" pitchFamily="34" charset="0"/>
              <a:buChar char="•"/>
            </a:pPr>
            <a:r>
              <a:rPr lang="ja-JP" altLang="en-US" sz="2400" kern="0" dirty="0">
                <a:solidFill>
                  <a:srgbClr val="000000"/>
                </a:solidFill>
                <a:latin typeface="HGP創英角ｺﾞｼｯｸUB" panose="020B0900000000000000" pitchFamily="50" charset="-128"/>
                <a:ea typeface="HGP創英角ｺﾞｼｯｸUB" panose="020B0900000000000000" pitchFamily="50" charset="-128"/>
              </a:rPr>
              <a:t>周囲の者に</a:t>
            </a:r>
            <a:r>
              <a:rPr lang="en-US" altLang="ja-JP" sz="2400" kern="0" dirty="0">
                <a:solidFill>
                  <a:srgbClr val="000000"/>
                </a:solidFill>
                <a:latin typeface="HGP創英角ｺﾞｼｯｸUB" panose="020B0900000000000000" pitchFamily="50" charset="-128"/>
                <a:ea typeface="HGP創英角ｺﾞｼｯｸUB" panose="020B0900000000000000" pitchFamily="50" charset="-128"/>
              </a:rPr>
              <a:t>119 </a:t>
            </a:r>
            <a:r>
              <a:rPr lang="ja-JP" altLang="en-US" sz="2400" kern="0" dirty="0">
                <a:solidFill>
                  <a:srgbClr val="000000"/>
                </a:solidFill>
                <a:latin typeface="HGP創英角ｺﾞｼｯｸUB" panose="020B0900000000000000" pitchFamily="50" charset="-128"/>
                <a:ea typeface="HGP創英角ｺﾞｼｯｸUB" panose="020B0900000000000000" pitchFamily="50" charset="-128"/>
              </a:rPr>
              <a:t>番通報と</a:t>
            </a:r>
            <a:r>
              <a:rPr lang="en-US" altLang="ja-JP" sz="2400" kern="0" dirty="0">
                <a:solidFill>
                  <a:srgbClr val="000000"/>
                </a:solidFill>
                <a:latin typeface="HGP創英角ｺﾞｼｯｸUB" panose="020B0900000000000000" pitchFamily="50" charset="-128"/>
                <a:ea typeface="HGP創英角ｺﾞｼｯｸUB" panose="020B0900000000000000" pitchFamily="50" charset="-128"/>
              </a:rPr>
              <a:t>AED </a:t>
            </a:r>
            <a:r>
              <a:rPr lang="ja-JP" altLang="en-US" sz="2400" kern="0" dirty="0">
                <a:solidFill>
                  <a:srgbClr val="000000"/>
                </a:solidFill>
                <a:latin typeface="HGP創英角ｺﾞｼｯｸUB" panose="020B0900000000000000" pitchFamily="50" charset="-128"/>
                <a:ea typeface="HGP創英角ｺﾞｼｯｸUB" panose="020B0900000000000000" pitchFamily="50" charset="-128"/>
              </a:rPr>
              <a:t>の手配を具体的に依頼する。</a:t>
            </a:r>
          </a:p>
          <a:p>
            <a:pPr marL="342900" lvl="0" indent="-342900" defTabSz="914400" fontAlgn="base">
              <a:spcBef>
                <a:spcPct val="20000"/>
              </a:spcBef>
              <a:spcAft>
                <a:spcPct val="0"/>
              </a:spcAft>
              <a:buClr>
                <a:schemeClr val="tx1">
                  <a:lumMod val="95000"/>
                  <a:lumOff val="5000"/>
                </a:schemeClr>
              </a:buClr>
              <a:buFont typeface="Arial" panose="020B0604020202020204" pitchFamily="34" charset="0"/>
              <a:buChar char="•"/>
            </a:pP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反応の有無について判断に迷う場合</a:t>
            </a:r>
            <a:r>
              <a:rPr lang="ja-JP" altLang="en-US" sz="2400" kern="0" dirty="0">
                <a:solidFill>
                  <a:srgbClr val="000000"/>
                </a:solidFill>
                <a:latin typeface="HGP創英角ｺﾞｼｯｸUB" panose="020B0900000000000000" pitchFamily="50" charset="-128"/>
                <a:ea typeface="HGP創英角ｺﾞｼｯｸUB" panose="020B0900000000000000" pitchFamily="50" charset="-128"/>
              </a:rPr>
              <a:t>も</a:t>
            </a:r>
            <a:r>
              <a:rPr lang="en-US" altLang="ja-JP" sz="2400" kern="0" dirty="0">
                <a:solidFill>
                  <a:srgbClr val="000000"/>
                </a:solidFill>
                <a:latin typeface="HGP創英角ｺﾞｼｯｸUB" panose="020B0900000000000000" pitchFamily="50" charset="-128"/>
                <a:ea typeface="HGP創英角ｺﾞｼｯｸUB" panose="020B0900000000000000" pitchFamily="50" charset="-128"/>
              </a:rPr>
              <a:t>119 </a:t>
            </a:r>
            <a:r>
              <a:rPr lang="ja-JP" altLang="en-US" sz="2400" kern="0" dirty="0">
                <a:solidFill>
                  <a:srgbClr val="000000"/>
                </a:solidFill>
                <a:latin typeface="HGP創英角ｺﾞｼｯｸUB" panose="020B0900000000000000" pitchFamily="50" charset="-128"/>
                <a:ea typeface="HGP創英角ｺﾞｼｯｸUB" panose="020B0900000000000000" pitchFamily="50" charset="-128"/>
              </a:rPr>
              <a:t>番通報して通信</a:t>
            </a:r>
            <a:r>
              <a:rPr lang="ja-JP" altLang="en-US" sz="2400" kern="0" dirty="0">
                <a:latin typeface="HGP創英角ｺﾞｼｯｸUB" panose="020B0900000000000000" pitchFamily="50" charset="-128"/>
                <a:ea typeface="HGP創英角ｺﾞｼｯｸUB" panose="020B0900000000000000" pitchFamily="50" charset="-128"/>
              </a:rPr>
              <a:t>指令員に相談する。</a:t>
            </a:r>
            <a:endParaRPr lang="en-US" altLang="ja-JP" sz="2400" kern="0" dirty="0">
              <a:latin typeface="HGP創英角ｺﾞｼｯｸUB" panose="020B0900000000000000" pitchFamily="50" charset="-128"/>
              <a:ea typeface="HGP創英角ｺﾞｼｯｸUB" panose="020B0900000000000000" pitchFamily="50" charset="-128"/>
            </a:endParaRPr>
          </a:p>
          <a:p>
            <a:pPr marL="342900" lvl="0" indent="-342900" defTabSz="914400" fontAlgn="base">
              <a:spcBef>
                <a:spcPct val="20000"/>
              </a:spcBef>
              <a:spcAft>
                <a:spcPct val="0"/>
              </a:spcAft>
              <a:buClr>
                <a:schemeClr val="tx1">
                  <a:lumMod val="95000"/>
                  <a:lumOff val="5000"/>
                </a:schemeClr>
              </a:buClr>
              <a:buFont typeface="Arial" panose="020B0604020202020204" pitchFamily="34" charset="0"/>
              <a:buChar char="•"/>
            </a:pPr>
            <a:r>
              <a:rPr lang="ja-JP" altLang="en-US" sz="2400" kern="0" dirty="0">
                <a:solidFill>
                  <a:srgbClr val="FF0000"/>
                </a:solidFill>
                <a:latin typeface="HGP創英角ｺﾞｼｯｸUB" panose="020B0900000000000000" pitchFamily="50" charset="-128"/>
                <a:ea typeface="HGP創英角ｺﾞｼｯｸUB" panose="020B0900000000000000" pitchFamily="50" charset="-128"/>
              </a:rPr>
              <a:t>心肺蘇生法に自信がなくて</a:t>
            </a:r>
            <a:r>
              <a:rPr lang="ja-JP" altLang="en-US" sz="2400" kern="0" dirty="0">
                <a:latin typeface="HGP創英角ｺﾞｼｯｸUB" panose="020B0900000000000000" pitchFamily="50" charset="-128"/>
                <a:ea typeface="HGP創英角ｺﾞｼｯｸUB" panose="020B0900000000000000" pitchFamily="50" charset="-128"/>
              </a:rPr>
              <a:t>も、通信</a:t>
            </a:r>
            <a:r>
              <a:rPr lang="ja-JP" altLang="en-US" sz="2400" kern="0" dirty="0">
                <a:solidFill>
                  <a:srgbClr val="000000"/>
                </a:solidFill>
                <a:latin typeface="HGP創英角ｺﾞｼｯｸUB" panose="020B0900000000000000" pitchFamily="50" charset="-128"/>
                <a:ea typeface="HGP創英角ｺﾞｼｯｸUB" panose="020B0900000000000000" pitchFamily="50" charset="-128"/>
              </a:rPr>
              <a:t>指令員が指導してくれる。</a:t>
            </a:r>
            <a:endParaRPr lang="en-US" altLang="ja-JP" sz="2400" kern="0" dirty="0">
              <a:solidFill>
                <a:srgbClr val="FF0000"/>
              </a:solidFill>
              <a:latin typeface="HGP創英角ｺﾞｼｯｸUB" panose="020B0900000000000000" pitchFamily="50" charset="-128"/>
              <a:ea typeface="HGP創英角ｺﾞｼｯｸUB" panose="020B0900000000000000" pitchFamily="50" charset="-128"/>
            </a:endParaRPr>
          </a:p>
          <a:p>
            <a:pPr lvl="1" defTabSz="914400" fontAlgn="base">
              <a:spcBef>
                <a:spcPct val="20000"/>
              </a:spcBef>
              <a:spcAft>
                <a:spcPct val="0"/>
              </a:spcAft>
              <a:buClr>
                <a:srgbClr val="FF0000"/>
              </a:buClr>
            </a:pPr>
            <a:r>
              <a:rPr lang="ja-JP" altLang="en-US" sz="1800" dirty="0">
                <a:latin typeface="HGP創英角ｺﾞｼｯｸUB" panose="020B0900000000000000" pitchFamily="50" charset="-128"/>
                <a:ea typeface="HGP創英角ｺﾞｼｯｸUB" panose="020B0900000000000000" pitchFamily="50" charset="-128"/>
              </a:rPr>
              <a:t>　⇒</a:t>
            </a:r>
            <a:r>
              <a:rPr lang="ja-JP" altLang="en-US" kern="0" dirty="0">
                <a:latin typeface="HGP創英角ｺﾞｼｯｸUB" panose="020B0900000000000000" pitchFamily="50" charset="-128"/>
                <a:ea typeface="HGP創英角ｺﾞｼｯｸUB" panose="020B0900000000000000" pitchFamily="50" charset="-128"/>
              </a:rPr>
              <a:t>携帯電話をスピーカーモードにして通信指令員の指導に従う。</a:t>
            </a:r>
          </a:p>
          <a:p>
            <a:pPr>
              <a:spcBef>
                <a:spcPct val="50000"/>
              </a:spcBef>
            </a:pPr>
            <a:endParaRPr lang="ja-JP" altLang="en-US" sz="2400" dirty="0">
              <a:latin typeface="HGP創英角ｺﾞｼｯｸUB" panose="020B0900000000000000" pitchFamily="50" charset="-128"/>
              <a:ea typeface="HGP創英角ｺﾞｼｯｸUB" panose="020B0900000000000000" pitchFamily="50" charset="-128"/>
            </a:endParaRPr>
          </a:p>
        </p:txBody>
      </p:sp>
      <p:sp>
        <p:nvSpPr>
          <p:cNvPr id="8" name="スライド番号プレースホルダー 3"/>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42</a:t>
            </a:fld>
            <a:endParaRPr kumimoji="1" lang="ja-JP" altLang="en-US">
              <a:latin typeface="HGP創英角ｺﾞｼｯｸUB" panose="020B0900000000000000" pitchFamily="50" charset="-128"/>
              <a:ea typeface="HGP創英角ｺﾞｼｯｸUB" panose="020B0900000000000000" pitchFamily="50" charset="-128"/>
            </a:endParaRPr>
          </a:p>
        </p:txBody>
      </p:sp>
      <p:sp>
        <p:nvSpPr>
          <p:cNvPr id="6" name="AutoShape 3">
            <a:extLst>
              <a:ext uri="{FF2B5EF4-FFF2-40B4-BE49-F238E27FC236}">
                <a16:creationId xmlns:a16="http://schemas.microsoft.com/office/drawing/2014/main" id="{2B46ED1A-A212-4F54-988D-1F171C546D54}"/>
              </a:ext>
            </a:extLst>
          </p:cNvPr>
          <p:cNvSpPr>
            <a:spLocks noChangeArrowheads="1"/>
          </p:cNvSpPr>
          <p:nvPr/>
        </p:nvSpPr>
        <p:spPr bwMode="auto">
          <a:xfrm>
            <a:off x="5389263" y="1071860"/>
            <a:ext cx="2260900" cy="416689"/>
          </a:xfrm>
          <a:prstGeom prst="wedgeRoundRectCallout">
            <a:avLst>
              <a:gd name="adj1" fmla="val -86047"/>
              <a:gd name="adj2" fmla="val 155950"/>
              <a:gd name="adj3" fmla="val 16667"/>
            </a:avLst>
          </a:prstGeom>
          <a:solidFill>
            <a:srgbClr val="FFFFFF"/>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R="0" lvl="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HGP創英角ｺﾞｼｯｸUB" panose="020B0900000000000000" pitchFamily="50" charset="-128"/>
                <a:ea typeface="HGP創英角ｺﾞｼｯｸUB" panose="020B0900000000000000" pitchFamily="50" charset="-128"/>
                <a:cs typeface="ＭＳ Ｐゴシック" pitchFamily="50" charset="-128"/>
              </a:rPr>
              <a:t>誰か来てください</a:t>
            </a:r>
            <a:r>
              <a:rPr lang="en-US" altLang="ja-JP" dirty="0">
                <a:latin typeface="HGP創英角ｺﾞｼｯｸUB" panose="020B0900000000000000" pitchFamily="50" charset="-128"/>
                <a:ea typeface="HGP創英角ｺﾞｼｯｸUB" panose="020B0900000000000000" pitchFamily="50" charset="-128"/>
                <a:cs typeface="ＭＳ Ｐゴシック" pitchFamily="50" charset="-128"/>
              </a:rPr>
              <a:t>!!</a:t>
            </a:r>
            <a:endParaRPr kumimoji="1" lang="ja-JP" altLang="ja-JP" sz="1800" b="0" i="0" u="none" strike="noStrike" cap="none" normalizeH="0" baseline="0" dirty="0">
              <a:ln>
                <a:noFill/>
              </a:ln>
              <a:solidFill>
                <a:schemeClr val="tx1"/>
              </a:solidFill>
              <a:effectLst/>
              <a:latin typeface="HGP創英角ｺﾞｼｯｸUB" panose="020B0900000000000000" pitchFamily="50" charset="-128"/>
              <a:ea typeface="HGP創英角ｺﾞｼｯｸUB" panose="020B0900000000000000" pitchFamily="50" charset="-128"/>
              <a:cs typeface="ＭＳ Ｐゴシック" pitchFamily="50" charset="-128"/>
            </a:endParaRPr>
          </a:p>
        </p:txBody>
      </p:sp>
      <p:sp>
        <p:nvSpPr>
          <p:cNvPr id="7" name="AutoShape 3">
            <a:extLst>
              <a:ext uri="{FF2B5EF4-FFF2-40B4-BE49-F238E27FC236}">
                <a16:creationId xmlns:a16="http://schemas.microsoft.com/office/drawing/2014/main" id="{ECDE82DE-6DCC-4350-8359-61F69988AE30}"/>
              </a:ext>
            </a:extLst>
          </p:cNvPr>
          <p:cNvSpPr>
            <a:spLocks noChangeArrowheads="1"/>
          </p:cNvSpPr>
          <p:nvPr/>
        </p:nvSpPr>
        <p:spPr bwMode="auto">
          <a:xfrm flipH="1">
            <a:off x="707327" y="2175070"/>
            <a:ext cx="2256209" cy="730525"/>
          </a:xfrm>
          <a:prstGeom prst="wedgeRoundRectCallout">
            <a:avLst>
              <a:gd name="adj1" fmla="val -93263"/>
              <a:gd name="adj2" fmla="val -64210"/>
              <a:gd name="adj3" fmla="val 16667"/>
            </a:avLst>
          </a:prstGeom>
          <a:solidFill>
            <a:srgbClr val="FFFFFF"/>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fontAlgn="base">
              <a:spcBef>
                <a:spcPct val="0"/>
              </a:spcBef>
              <a:spcAft>
                <a:spcPct val="0"/>
              </a:spcAft>
            </a:pPr>
            <a:r>
              <a:rPr lang="ja-JP" altLang="en-US" dirty="0">
                <a:latin typeface="HGP創英角ｺﾞｼｯｸUB" panose="020B0900000000000000" pitchFamily="50" charset="-128"/>
                <a:ea typeface="HGP創英角ｺﾞｼｯｸUB" panose="020B0900000000000000" pitchFamily="50" charset="-128"/>
                <a:cs typeface="ＭＳ Ｐゴシック" pitchFamily="50" charset="-128"/>
              </a:rPr>
              <a:t>あなたは</a:t>
            </a:r>
            <a:r>
              <a:rPr lang="en-US" altLang="ja-JP" dirty="0">
                <a:latin typeface="HGP創英角ｺﾞｼｯｸUB" panose="020B0900000000000000" pitchFamily="50" charset="-128"/>
                <a:ea typeface="HGP創英角ｺﾞｼｯｸUB" panose="020B0900000000000000" pitchFamily="50" charset="-128"/>
                <a:cs typeface="ＭＳ Ｐゴシック" pitchFamily="50" charset="-128"/>
              </a:rPr>
              <a:t>119</a:t>
            </a:r>
            <a:r>
              <a:rPr lang="ja-JP" altLang="en-US" dirty="0">
                <a:latin typeface="HGP創英角ｺﾞｼｯｸUB" panose="020B0900000000000000" pitchFamily="50" charset="-128"/>
                <a:ea typeface="HGP創英角ｺﾞｼｯｸUB" panose="020B0900000000000000" pitchFamily="50" charset="-128"/>
                <a:cs typeface="ＭＳ Ｐゴシック" pitchFamily="50" charset="-128"/>
              </a:rPr>
              <a:t>番通報をお願いします</a:t>
            </a:r>
            <a:r>
              <a:rPr lang="en-US" altLang="ja-JP" dirty="0">
                <a:latin typeface="HGP創英角ｺﾞｼｯｸUB" panose="020B0900000000000000" pitchFamily="50" charset="-128"/>
                <a:ea typeface="HGP創英角ｺﾞｼｯｸUB" panose="020B0900000000000000" pitchFamily="50" charset="-128"/>
                <a:cs typeface="ＭＳ Ｐゴシック" pitchFamily="50" charset="-128"/>
              </a:rPr>
              <a:t>!!</a:t>
            </a:r>
            <a:endParaRPr kumimoji="1" lang="ja-JP" altLang="ja-JP" sz="1800" b="0" i="0" u="none" strike="noStrike" cap="none" normalizeH="0" baseline="0" dirty="0">
              <a:ln>
                <a:noFill/>
              </a:ln>
              <a:solidFill>
                <a:schemeClr val="tx1"/>
              </a:solidFill>
              <a:effectLst/>
              <a:latin typeface="HGP創英角ｺﾞｼｯｸUB" panose="020B0900000000000000" pitchFamily="50" charset="-128"/>
              <a:ea typeface="HGP創英角ｺﾞｼｯｸUB" panose="020B0900000000000000" pitchFamily="50" charset="-128"/>
              <a:cs typeface="ＭＳ Ｐゴシック" pitchFamily="50" charset="-128"/>
            </a:endParaRPr>
          </a:p>
        </p:txBody>
      </p:sp>
      <p:sp>
        <p:nvSpPr>
          <p:cNvPr id="9" name="AutoShape 3">
            <a:extLst>
              <a:ext uri="{FF2B5EF4-FFF2-40B4-BE49-F238E27FC236}">
                <a16:creationId xmlns:a16="http://schemas.microsoft.com/office/drawing/2014/main" id="{BF03F28F-26DD-4EA8-AFC6-FECABA5447A7}"/>
              </a:ext>
            </a:extLst>
          </p:cNvPr>
          <p:cNvSpPr>
            <a:spLocks noChangeArrowheads="1"/>
          </p:cNvSpPr>
          <p:nvPr/>
        </p:nvSpPr>
        <p:spPr bwMode="auto">
          <a:xfrm>
            <a:off x="5707452" y="3245176"/>
            <a:ext cx="2260900" cy="730525"/>
          </a:xfrm>
          <a:prstGeom prst="wedgeRoundRectCallout">
            <a:avLst>
              <a:gd name="adj1" fmla="val -102879"/>
              <a:gd name="adj2" fmla="val -195836"/>
              <a:gd name="adj3" fmla="val 16667"/>
            </a:avLst>
          </a:prstGeom>
          <a:solidFill>
            <a:srgbClr val="FFFFFF"/>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HGP創英角ｺﾞｼｯｸUB" panose="020B0900000000000000" pitchFamily="50" charset="-128"/>
                <a:ea typeface="HGP創英角ｺﾞｼｯｸUB" panose="020B0900000000000000" pitchFamily="50" charset="-128"/>
                <a:cs typeface="ＭＳ Ｐゴシック" pitchFamily="50" charset="-128"/>
              </a:rPr>
              <a:t>あなたは</a:t>
            </a:r>
            <a:r>
              <a:rPr kumimoji="1" lang="en-US" altLang="ja-JP" sz="1800" b="0" i="0" u="none" strike="noStrike" cap="none" normalizeH="0" baseline="0" dirty="0">
                <a:ln>
                  <a:noFill/>
                </a:ln>
                <a:solidFill>
                  <a:schemeClr val="tx1"/>
                </a:solidFill>
                <a:effectLst/>
                <a:latin typeface="HGP創英角ｺﾞｼｯｸUB" panose="020B0900000000000000" pitchFamily="50" charset="-128"/>
                <a:ea typeface="HGP創英角ｺﾞｼｯｸUB" panose="020B0900000000000000" pitchFamily="50" charset="-128"/>
                <a:cs typeface="ＭＳ Ｐゴシック" pitchFamily="50" charset="-128"/>
              </a:rPr>
              <a:t>AED</a:t>
            </a:r>
            <a:r>
              <a:rPr kumimoji="1" lang="ja-JP" altLang="en-US" sz="1800" b="0" i="0" u="none" strike="noStrike" cap="none" normalizeH="0" baseline="0" dirty="0">
                <a:ln>
                  <a:noFill/>
                </a:ln>
                <a:solidFill>
                  <a:schemeClr val="tx1"/>
                </a:solidFill>
                <a:effectLst/>
                <a:latin typeface="HGP創英角ｺﾞｼｯｸUB" panose="020B0900000000000000" pitchFamily="50" charset="-128"/>
                <a:ea typeface="HGP創英角ｺﾞｼｯｸUB" panose="020B0900000000000000" pitchFamily="50" charset="-128"/>
                <a:cs typeface="ＭＳ Ｐゴシック" pitchFamily="50" charset="-128"/>
              </a:rPr>
              <a:t>を持ってきてください</a:t>
            </a:r>
            <a:r>
              <a:rPr kumimoji="1" lang="en-US" altLang="ja-JP" sz="1800" b="0" i="0" u="none" strike="noStrike" cap="none" normalizeH="0" baseline="0" dirty="0">
                <a:ln>
                  <a:noFill/>
                </a:ln>
                <a:solidFill>
                  <a:schemeClr val="tx1"/>
                </a:solidFill>
                <a:effectLst/>
                <a:latin typeface="HGP創英角ｺﾞｼｯｸUB" panose="020B0900000000000000" pitchFamily="50" charset="-128"/>
                <a:ea typeface="HGP創英角ｺﾞｼｯｸUB" panose="020B0900000000000000" pitchFamily="50" charset="-128"/>
                <a:cs typeface="ＭＳ Ｐゴシック" pitchFamily="50" charset="-128"/>
              </a:rPr>
              <a:t>!!</a:t>
            </a:r>
            <a:endParaRPr kumimoji="1" lang="ja-JP" altLang="ja-JP" sz="1800" b="0" i="0" u="none" strike="noStrike" cap="none" normalizeH="0" baseline="0" dirty="0">
              <a:ln>
                <a:noFill/>
              </a:ln>
              <a:solidFill>
                <a:schemeClr val="tx1"/>
              </a:solidFill>
              <a:effectLst/>
              <a:latin typeface="HGP創英角ｺﾞｼｯｸUB" panose="020B0900000000000000" pitchFamily="50" charset="-128"/>
              <a:ea typeface="HGP創英角ｺﾞｼｯｸUB" panose="020B0900000000000000" pitchFamily="50" charset="-128"/>
              <a:cs typeface="ＭＳ Ｐゴシック" pitchFamily="50" charset="-128"/>
            </a:endParaRPr>
          </a:p>
        </p:txBody>
      </p:sp>
    </p:spTree>
    <p:extLst>
      <p:ext uri="{BB962C8B-B14F-4D97-AF65-F5344CB8AC3E}">
        <p14:creationId xmlns:p14="http://schemas.microsoft.com/office/powerpoint/2010/main" val="18662398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512375" y="-4882"/>
            <a:ext cx="8203592" cy="90864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r>
              <a:rPr lang="ja-JP" altLang="en-US" sz="3200" dirty="0">
                <a:latin typeface="HGP創英角ｺﾞｼｯｸUB" panose="020B0900000000000000" pitchFamily="50" charset="-128"/>
                <a:ea typeface="HGP創英角ｺﾞｼｯｸUB" panose="020B0900000000000000" pitchFamily="50" charset="-128"/>
              </a:rPr>
              <a:t>普段通りの呼吸はあるか？</a:t>
            </a:r>
          </a:p>
        </p:txBody>
      </p:sp>
      <p:sp>
        <p:nvSpPr>
          <p:cNvPr id="4" name="コンテンツ プレースホルダー 2"/>
          <p:cNvSpPr>
            <a:spLocks noGrp="1"/>
          </p:cNvSpPr>
          <p:nvPr>
            <p:ph sz="quarter" idx="1"/>
          </p:nvPr>
        </p:nvSpPr>
        <p:spPr>
          <a:xfrm>
            <a:off x="324700" y="3646497"/>
            <a:ext cx="8291264" cy="2274531"/>
          </a:xfrm>
          <a:ln>
            <a:noFill/>
          </a:ln>
        </p:spPr>
        <p:style>
          <a:lnRef idx="2">
            <a:schemeClr val="accent1"/>
          </a:lnRef>
          <a:fillRef idx="1">
            <a:schemeClr val="lt1"/>
          </a:fillRef>
          <a:effectRef idx="0">
            <a:schemeClr val="accent1"/>
          </a:effectRef>
          <a:fontRef idx="minor">
            <a:schemeClr val="dk1"/>
          </a:fontRef>
        </p:style>
        <p:txBody>
          <a:bodyPr>
            <a:normAutofit/>
          </a:bodyPr>
          <a:lstStyle/>
          <a:p>
            <a:pPr>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胸と腹部の動きに注目して呼吸の確認。</a:t>
            </a:r>
            <a:endParaRPr lang="en-US" altLang="ja-JP" sz="2400"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2400" dirty="0">
                <a:latin typeface="HGP創英角ｺﾞｼｯｸUB" panose="020B0900000000000000" pitchFamily="50" charset="-128"/>
                <a:ea typeface="HGP創英角ｺﾞｼｯｸUB" panose="020B0900000000000000" pitchFamily="50" charset="-128"/>
              </a:rPr>
              <a:t>　　　</a:t>
            </a:r>
            <a:r>
              <a:rPr lang="ja-JP" altLang="en-US" sz="1800" dirty="0">
                <a:latin typeface="HGP創英角ｺﾞｼｯｸUB" panose="020B0900000000000000" pitchFamily="50" charset="-128"/>
                <a:ea typeface="HGP創英角ｺﾞｼｯｸUB" panose="020B0900000000000000" pitchFamily="50" charset="-128"/>
              </a:rPr>
              <a:t>⇒動きが無いか、</a:t>
            </a:r>
            <a:r>
              <a:rPr lang="ja-JP" altLang="en-US" sz="1800" dirty="0">
                <a:solidFill>
                  <a:srgbClr val="FF0000"/>
                </a:solidFill>
                <a:latin typeface="HGP創英角ｺﾞｼｯｸUB" panose="020B0900000000000000" pitchFamily="50" charset="-128"/>
                <a:ea typeface="HGP創英角ｺﾞｼｯｸUB" panose="020B0900000000000000" pitchFamily="50" charset="-128"/>
              </a:rPr>
              <a:t>死戦期呼吸</a:t>
            </a:r>
            <a:r>
              <a:rPr lang="ja-JP" altLang="en-US" sz="1800" dirty="0">
                <a:latin typeface="HGP創英角ｺﾞｼｯｸUB" panose="020B0900000000000000" pitchFamily="50" charset="-128"/>
                <a:ea typeface="HGP創英角ｺﾞｼｯｸUB" panose="020B0900000000000000" pitchFamily="50" charset="-128"/>
              </a:rPr>
              <a:t>であれば「呼吸なし」</a:t>
            </a:r>
            <a:endParaRPr lang="en-US" altLang="ja-JP" sz="1800" dirty="0">
              <a:latin typeface="HGP創英角ｺﾞｼｯｸUB" panose="020B0900000000000000" pitchFamily="50" charset="-128"/>
              <a:ea typeface="HGP創英角ｺﾞｼｯｸUB" panose="020B0900000000000000" pitchFamily="50" charset="-128"/>
            </a:endParaRPr>
          </a:p>
          <a:p>
            <a:pPr>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呼吸の確認には、</a:t>
            </a:r>
            <a:r>
              <a:rPr lang="en-US" altLang="ja-JP" sz="2400" dirty="0">
                <a:latin typeface="HGP創英角ｺﾞｼｯｸUB" panose="020B0900000000000000" pitchFamily="50" charset="-128"/>
                <a:ea typeface="HGP創英角ｺﾞｼｯｸUB" panose="020B0900000000000000" pitchFamily="50" charset="-128"/>
              </a:rPr>
              <a:t>10 </a:t>
            </a:r>
            <a:r>
              <a:rPr lang="ja-JP" altLang="en-US" sz="2400" dirty="0">
                <a:latin typeface="HGP創英角ｺﾞｼｯｸUB" panose="020B0900000000000000" pitchFamily="50" charset="-128"/>
                <a:ea typeface="HGP創英角ｺﾞｼｯｸUB" panose="020B0900000000000000" pitchFamily="50" charset="-128"/>
              </a:rPr>
              <a:t>秒以上かけない。</a:t>
            </a:r>
          </a:p>
          <a:p>
            <a:pPr>
              <a:buFont typeface="Arial" panose="020B0604020202020204" pitchFamily="34" charset="0"/>
              <a:buChar char="•"/>
            </a:pP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普段通りの呼吸なし・判断に迷う場合　⇒　</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すぐに胸骨圧迫</a:t>
            </a:r>
            <a:endParaRPr lang="en-US" altLang="ja-JP" sz="2400" dirty="0">
              <a:solidFill>
                <a:srgbClr val="FF0000"/>
              </a:solidFill>
              <a:latin typeface="HGP創英角ｺﾞｼｯｸUB" panose="020B0900000000000000" pitchFamily="50" charset="-128"/>
              <a:ea typeface="HGP創英角ｺﾞｼｯｸUB" panose="020B0900000000000000" pitchFamily="50" charset="-128"/>
            </a:endParaRPr>
          </a:p>
          <a:p>
            <a:pPr>
              <a:buFont typeface="Arial" panose="020B0604020202020204" pitchFamily="34" charset="0"/>
              <a:buChar char="•"/>
            </a:pP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普段通りの呼吸がある場合　⇒　回復体位</a:t>
            </a:r>
            <a:endParaRPr lang="en-US" altLang="ja-JP" sz="2400"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5" name="Picture 2" descr="\\JLA-STATION2\share2\★共通　写真　大会＆イベント\☆教本関係写真\G2010テキスト用写真\一般人Ver\Resized\IMG_3475.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2594661" y="802940"/>
            <a:ext cx="3751342" cy="2498453"/>
          </a:xfrm>
          <a:prstGeom prst="rect">
            <a:avLst/>
          </a:prstGeom>
          <a:noFill/>
          <a:extLst>
            <a:ext uri="{909E8E84-426E-40DD-AFC4-6F175D3DCCD1}">
              <a14:hiddenFill xmlns:a14="http://schemas.microsoft.com/office/drawing/2010/main">
                <a:solidFill>
                  <a:srgbClr val="FFFFFF"/>
                </a:solidFill>
              </a14:hiddenFill>
            </a:ext>
          </a:extLst>
        </p:spPr>
      </p:pic>
      <p:sp>
        <p:nvSpPr>
          <p:cNvPr id="7" name="スライド番号プレースホルダー 3"/>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43</a:t>
            </a:fld>
            <a:endParaRPr kumimoji="1" lang="ja-JP" altLang="en-US">
              <a:latin typeface="HGP創英角ｺﾞｼｯｸUB" panose="020B0900000000000000" pitchFamily="50" charset="-128"/>
              <a:ea typeface="HGP創英角ｺﾞｼｯｸUB" panose="020B0900000000000000" pitchFamily="50" charset="-128"/>
            </a:endParaRPr>
          </a:p>
        </p:txBody>
      </p:sp>
      <p:sp>
        <p:nvSpPr>
          <p:cNvPr id="8" name="AutoShape 3">
            <a:extLst>
              <a:ext uri="{FF2B5EF4-FFF2-40B4-BE49-F238E27FC236}">
                <a16:creationId xmlns:a16="http://schemas.microsoft.com/office/drawing/2014/main" id="{6C4C64E5-4BDD-4D1F-B278-3BEEEAE8A9B9}"/>
              </a:ext>
            </a:extLst>
          </p:cNvPr>
          <p:cNvSpPr>
            <a:spLocks noChangeArrowheads="1"/>
          </p:cNvSpPr>
          <p:nvPr/>
        </p:nvSpPr>
        <p:spPr bwMode="auto">
          <a:xfrm>
            <a:off x="5031823" y="852794"/>
            <a:ext cx="2628360" cy="416689"/>
          </a:xfrm>
          <a:prstGeom prst="wedgeRoundRectCallout">
            <a:avLst>
              <a:gd name="adj1" fmla="val -87245"/>
              <a:gd name="adj2" fmla="val 38310"/>
              <a:gd name="adj3" fmla="val 16667"/>
            </a:avLst>
          </a:prstGeom>
          <a:solidFill>
            <a:srgbClr val="FFFFFF"/>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R="0" lvl="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HGP創英角ｺﾞｼｯｸUB" panose="020B0900000000000000" pitchFamily="50" charset="-128"/>
                <a:ea typeface="HGP創英角ｺﾞｼｯｸUB" panose="020B0900000000000000" pitchFamily="50" charset="-128"/>
                <a:cs typeface="ＭＳ Ｐゴシック" pitchFamily="50" charset="-128"/>
              </a:rPr>
              <a:t>普段どおりの呼吸なし！</a:t>
            </a:r>
            <a:endParaRPr kumimoji="1" lang="ja-JP" altLang="ja-JP" sz="1800" b="0" i="0" u="none" strike="noStrike" cap="none" normalizeH="0" baseline="0" dirty="0">
              <a:ln>
                <a:noFill/>
              </a:ln>
              <a:solidFill>
                <a:schemeClr val="tx1"/>
              </a:solidFill>
              <a:effectLst/>
              <a:latin typeface="HGP創英角ｺﾞｼｯｸUB" panose="020B0900000000000000" pitchFamily="50" charset="-128"/>
              <a:ea typeface="HGP創英角ｺﾞｼｯｸUB" panose="020B0900000000000000" pitchFamily="50" charset="-128"/>
              <a:cs typeface="ＭＳ Ｐゴシック" pitchFamily="50" charset="-128"/>
            </a:endParaRPr>
          </a:p>
        </p:txBody>
      </p:sp>
    </p:spTree>
    <p:extLst>
      <p:ext uri="{BB962C8B-B14F-4D97-AF65-F5344CB8AC3E}">
        <p14:creationId xmlns:p14="http://schemas.microsoft.com/office/powerpoint/2010/main" val="25747035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986651-12C7-42A3-B6B5-14CB3A3B9DD9}"/>
              </a:ext>
            </a:extLst>
          </p:cNvPr>
          <p:cNvSpPr txBox="1">
            <a:spLocks noChangeArrowheads="1"/>
          </p:cNvSpPr>
          <p:nvPr/>
        </p:nvSpPr>
        <p:spPr bwMode="auto">
          <a:xfrm>
            <a:off x="260613" y="1083397"/>
            <a:ext cx="8332543" cy="647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endParaRPr lang="ja-JP" altLang="en-US" sz="3600" dirty="0">
              <a:solidFill>
                <a:schemeClr val="bg1"/>
              </a:solidFill>
              <a:latin typeface="HGS創英角ｺﾞｼｯｸUB" pitchFamily="50" charset="-128"/>
              <a:ea typeface="HGS創英角ｺﾞｼｯｸUB" pitchFamily="50" charset="-128"/>
            </a:endParaRPr>
          </a:p>
        </p:txBody>
      </p:sp>
      <p:sp>
        <p:nvSpPr>
          <p:cNvPr id="4" name="Rectangle 2">
            <a:extLst>
              <a:ext uri="{FF2B5EF4-FFF2-40B4-BE49-F238E27FC236}">
                <a16:creationId xmlns:a16="http://schemas.microsoft.com/office/drawing/2014/main" id="{6C4A3AF6-F475-484C-8E59-FE839D99DABD}"/>
              </a:ext>
            </a:extLst>
          </p:cNvPr>
          <p:cNvSpPr txBox="1">
            <a:spLocks noChangeArrowheads="1"/>
          </p:cNvSpPr>
          <p:nvPr/>
        </p:nvSpPr>
        <p:spPr bwMode="auto">
          <a:xfrm>
            <a:off x="405728" y="1190089"/>
            <a:ext cx="8332543" cy="647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S創英角ｺﾞｼｯｸUB" pitchFamily="50" charset="-128"/>
                <a:ea typeface="HGS創英角ｺﾞｼｯｸUB" pitchFamily="50" charset="-128"/>
              </a:rPr>
              <a:t>死戦期呼吸とは？</a:t>
            </a:r>
            <a:endParaRPr lang="ja-JP" altLang="en-US" sz="3600" dirty="0">
              <a:solidFill>
                <a:schemeClr val="bg1"/>
              </a:solidFill>
              <a:latin typeface="HGS創英角ｺﾞｼｯｸUB" pitchFamily="50" charset="-128"/>
              <a:ea typeface="HGS創英角ｺﾞｼｯｸUB" pitchFamily="50" charset="-128"/>
            </a:endParaRPr>
          </a:p>
        </p:txBody>
      </p:sp>
      <p:sp>
        <p:nvSpPr>
          <p:cNvPr id="5" name="スライド番号プレースホルダー 3">
            <a:extLst>
              <a:ext uri="{FF2B5EF4-FFF2-40B4-BE49-F238E27FC236}">
                <a16:creationId xmlns:a16="http://schemas.microsoft.com/office/drawing/2014/main" id="{50A68D7A-F42D-42CA-8B1E-56A22B503744}"/>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44</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6" name="正方形/長方形 5">
            <a:extLst>
              <a:ext uri="{FF2B5EF4-FFF2-40B4-BE49-F238E27FC236}">
                <a16:creationId xmlns:a16="http://schemas.microsoft.com/office/drawing/2014/main" id="{88A9B0A7-8523-4AB7-8F30-47FA30AF0EAD}"/>
              </a:ext>
            </a:extLst>
          </p:cNvPr>
          <p:cNvSpPr/>
          <p:nvPr/>
        </p:nvSpPr>
        <p:spPr>
          <a:xfrm>
            <a:off x="766212" y="2589251"/>
            <a:ext cx="7826944" cy="1569660"/>
          </a:xfrm>
          <a:prstGeom prst="rect">
            <a:avLst/>
          </a:prstGeom>
          <a:solidFill>
            <a:srgbClr val="FFFF00">
              <a:alpha val="50000"/>
            </a:srgbClr>
          </a:solidFill>
          <a:ln>
            <a:solidFill>
              <a:schemeClr val="tx1"/>
            </a:solidFill>
          </a:ln>
        </p:spPr>
        <p:txBody>
          <a:bodyPr wrap="square">
            <a:spAutoFit/>
          </a:bodyPr>
          <a:lstStyle/>
          <a:p>
            <a:pPr marL="342900" indent="-3429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「しゃくりあげる」又は「あえぐ」ような不規則な呼吸。</a:t>
            </a:r>
            <a:endParaRPr lang="en-US" altLang="ja-JP" sz="240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瞬間的に口を開いて息を吸い込むような動きをした後、ゆっくりと息を吐くような動き。</a:t>
            </a:r>
            <a:endParaRPr lang="en-US" altLang="ja-JP" sz="240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心停止の直後では、しばしば認められる。</a:t>
            </a:r>
            <a:endParaRPr lang="en-US" altLang="ja-JP" sz="24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741234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69368D9-E0C4-4041-A2CD-FD593C8AADC7}"/>
              </a:ext>
            </a:extLst>
          </p:cNvPr>
          <p:cNvSpPr>
            <a:spLocks noGrp="1"/>
          </p:cNvSpPr>
          <p:nvPr>
            <p:ph idx="1"/>
          </p:nvPr>
        </p:nvSpPr>
        <p:spPr>
          <a:xfrm>
            <a:off x="182880" y="731520"/>
            <a:ext cx="8961120" cy="5394643"/>
          </a:xfrm>
        </p:spPr>
        <p:txBody>
          <a:bodyPr>
            <a:normAutofit fontScale="92500" lnSpcReduction="10000"/>
          </a:bodyPr>
          <a:lstStyle/>
          <a:p>
            <a:pPr marL="0" indent="0">
              <a:buNone/>
            </a:pPr>
            <a:r>
              <a:rPr lang="ja-JP" altLang="en-US" dirty="0">
                <a:latin typeface="HGP創英角ｺﾞｼｯｸUB" panose="020B0900000000000000" pitchFamily="50" charset="-128"/>
                <a:ea typeface="HGP創英角ｺﾞｼｯｸUB" panose="020B0900000000000000" pitchFamily="50" charset="-128"/>
              </a:rPr>
              <a:t>■死戦期呼吸の参考動画</a:t>
            </a:r>
            <a:endParaRPr lang="en-US" altLang="ja-JP"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2000" dirty="0">
                <a:latin typeface="HGP創英角ｺﾞｼｯｸUB" panose="020B0900000000000000" pitchFamily="50" charset="-128"/>
                <a:ea typeface="HGP創英角ｺﾞｼｯｸUB" panose="020B0900000000000000" pitchFamily="50" charset="-128"/>
              </a:rPr>
              <a:t>●タイトル（ユーチューブ）：</a:t>
            </a:r>
            <a:r>
              <a:rPr lang="en-US" altLang="ja-JP" sz="2000" dirty="0">
                <a:latin typeface="HGP創英角ｺﾞｼｯｸUB" panose="020B0900000000000000" pitchFamily="50" charset="-128"/>
                <a:ea typeface="HGP創英角ｺﾞｼｯｸUB" panose="020B0900000000000000" pitchFamily="50" charset="-128"/>
              </a:rPr>
              <a:t>Young Boy Taka Comes Back From Dead!</a:t>
            </a:r>
          </a:p>
          <a:p>
            <a:pPr marL="0" indent="0">
              <a:buNone/>
            </a:pPr>
            <a:r>
              <a:rPr lang="en-US" altLang="ja-JP" sz="2000" dirty="0">
                <a:latin typeface="HGP創英角ｺﾞｼｯｸUB" panose="020B0900000000000000" pitchFamily="50" charset="-128"/>
                <a:ea typeface="HGP創英角ｺﾞｼｯｸUB" panose="020B0900000000000000" pitchFamily="50" charset="-128"/>
                <a:hlinkClick r:id="rId2"/>
              </a:rPr>
              <a:t>https://www</a:t>
            </a:r>
            <a:r>
              <a:rPr lang="ja-JP" altLang="en-US" sz="2000" dirty="0">
                <a:latin typeface="HGP創英角ｺﾞｼｯｸUB" panose="020B0900000000000000" pitchFamily="50" charset="-128"/>
                <a:ea typeface="HGP創英角ｺﾞｼｯｸUB" panose="020B0900000000000000" pitchFamily="50" charset="-128"/>
                <a:hlinkClick r:id="rId2"/>
              </a:rPr>
              <a:t>。</a:t>
            </a:r>
            <a:r>
              <a:rPr lang="en-US" altLang="ja-JP" sz="2000" dirty="0" err="1">
                <a:latin typeface="HGP創英角ｺﾞｼｯｸUB" panose="020B0900000000000000" pitchFamily="50" charset="-128"/>
                <a:ea typeface="HGP創英角ｺﾞｼｯｸUB" panose="020B0900000000000000" pitchFamily="50" charset="-128"/>
                <a:hlinkClick r:id="rId2"/>
              </a:rPr>
              <a:t>youtube</a:t>
            </a:r>
            <a:r>
              <a:rPr lang="ja-JP" altLang="en-US" sz="2000" dirty="0">
                <a:latin typeface="HGP創英角ｺﾞｼｯｸUB" panose="020B0900000000000000" pitchFamily="50" charset="-128"/>
                <a:ea typeface="HGP創英角ｺﾞｼｯｸUB" panose="020B0900000000000000" pitchFamily="50" charset="-128"/>
                <a:hlinkClick r:id="rId2"/>
              </a:rPr>
              <a:t>。</a:t>
            </a:r>
            <a:r>
              <a:rPr lang="en-US" altLang="ja-JP" sz="2000" dirty="0">
                <a:latin typeface="HGP創英角ｺﾞｼｯｸUB" panose="020B0900000000000000" pitchFamily="50" charset="-128"/>
                <a:ea typeface="HGP創英角ｺﾞｼｯｸUB" panose="020B0900000000000000" pitchFamily="50" charset="-128"/>
                <a:hlinkClick r:id="rId2"/>
              </a:rPr>
              <a:t>com/watch?v=ICODRFoWZkw&amp;list=PL0Xa58krD0jVzN2dWmnmQILYxFXjBkRqy&amp;index=11</a:t>
            </a:r>
            <a:endParaRPr lang="en-US" altLang="ja-JP" sz="2000" dirty="0">
              <a:latin typeface="HGP創英角ｺﾞｼｯｸUB" panose="020B0900000000000000" pitchFamily="50" charset="-128"/>
              <a:ea typeface="HGP創英角ｺﾞｼｯｸUB" panose="020B0900000000000000" pitchFamily="50" charset="-128"/>
            </a:endParaRPr>
          </a:p>
          <a:p>
            <a:pPr marL="0" indent="0">
              <a:buNone/>
            </a:pPr>
            <a:endParaRPr lang="en-US" altLang="ja-JP" sz="2000" dirty="0">
              <a:latin typeface="HGP創英角ｺﾞｼｯｸUB" panose="020B0900000000000000" pitchFamily="50" charset="-128"/>
              <a:ea typeface="HGP創英角ｺﾞｼｯｸUB" panose="020B0900000000000000" pitchFamily="50" charset="-128"/>
            </a:endParaRPr>
          </a:p>
          <a:p>
            <a:pPr marL="0" indent="0">
              <a:buNone/>
            </a:pPr>
            <a:r>
              <a:rPr lang="en-US" altLang="ja-JP" sz="2800" dirty="0">
                <a:latin typeface="HGP創英角ｺﾞｼｯｸUB" panose="020B0900000000000000" pitchFamily="50" charset="-128"/>
                <a:ea typeface="HGP創英角ｺﾞｼｯｸUB" panose="020B0900000000000000" pitchFamily="50" charset="-128"/>
              </a:rPr>
              <a:t>※</a:t>
            </a:r>
            <a:r>
              <a:rPr lang="ja-JP" altLang="en-US" sz="2800" dirty="0">
                <a:latin typeface="HGP創英角ｺﾞｼｯｸUB" panose="020B0900000000000000" pitchFamily="50" charset="-128"/>
                <a:ea typeface="HGP創英角ｺﾞｼｯｸUB" panose="020B0900000000000000" pitchFamily="50" charset="-128"/>
              </a:rPr>
              <a:t>実際に</a:t>
            </a:r>
            <a:r>
              <a:rPr lang="en-US" altLang="ja-JP" sz="2800" dirty="0">
                <a:latin typeface="HGP創英角ｺﾞｼｯｸUB" panose="020B0900000000000000" pitchFamily="50" charset="-128"/>
                <a:ea typeface="HGP創英角ｺﾞｼｯｸUB" panose="020B0900000000000000" pitchFamily="50" charset="-128"/>
              </a:rPr>
              <a:t>BLS</a:t>
            </a:r>
            <a:r>
              <a:rPr lang="ja-JP" altLang="en-US" sz="2800" dirty="0">
                <a:latin typeface="HGP創英角ｺﾞｼｯｸUB" panose="020B0900000000000000" pitchFamily="50" charset="-128"/>
                <a:ea typeface="HGP創英角ｺﾞｼｯｸUB" panose="020B0900000000000000" pitchFamily="50" charset="-128"/>
              </a:rPr>
              <a:t>を実施している動画です。</a:t>
            </a:r>
            <a:endParaRPr lang="en-US" altLang="ja-JP" sz="2800"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2800" dirty="0">
                <a:latin typeface="HGP創英角ｺﾞｼｯｸUB" panose="020B0900000000000000" pitchFamily="50" charset="-128"/>
                <a:ea typeface="HGP創英角ｺﾞｼｯｸUB" panose="020B0900000000000000" pitchFamily="50" charset="-128"/>
              </a:rPr>
              <a:t>　視聴は必須ではありませんので、ご自身の体調等に合わせてご判断下さい。</a:t>
            </a:r>
            <a:endParaRPr lang="en-US" altLang="ja-JP" sz="2800" dirty="0">
              <a:latin typeface="HGP創英角ｺﾞｼｯｸUB" panose="020B0900000000000000" pitchFamily="50" charset="-128"/>
              <a:ea typeface="HGP創英角ｺﾞｼｯｸUB" panose="020B0900000000000000" pitchFamily="50" charset="-128"/>
            </a:endParaRPr>
          </a:p>
          <a:p>
            <a:pPr marL="0" indent="0">
              <a:buNone/>
            </a:pPr>
            <a:endParaRPr lang="en-US" altLang="ja-JP" sz="2800"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2800" dirty="0">
                <a:latin typeface="HGP創英角ｺﾞｼｯｸUB" panose="020B0900000000000000" pitchFamily="50" charset="-128"/>
                <a:ea typeface="HGP創英角ｺﾞｼｯｸUB" panose="020B0900000000000000" pitchFamily="50" charset="-128"/>
              </a:rPr>
              <a:t>●</a:t>
            </a:r>
            <a:r>
              <a:rPr lang="en-US" altLang="ja-JP" sz="2800" dirty="0">
                <a:latin typeface="HGP創英角ｺﾞｼｯｸUB" panose="020B0900000000000000" pitchFamily="50" charset="-128"/>
                <a:ea typeface="HGP創英角ｺﾞｼｯｸUB" panose="020B0900000000000000" pitchFamily="50" charset="-128"/>
              </a:rPr>
              <a:t>2</a:t>
            </a:r>
            <a:r>
              <a:rPr lang="ja-JP" altLang="en-US" sz="2800" dirty="0">
                <a:latin typeface="HGP創英角ｺﾞｼｯｸUB" panose="020B0900000000000000" pitchFamily="50" charset="-128"/>
                <a:ea typeface="HGP創英角ｺﾞｼｯｸUB" panose="020B0900000000000000" pitchFamily="50" charset="-128"/>
              </a:rPr>
              <a:t>分</a:t>
            </a:r>
            <a:r>
              <a:rPr lang="en-US" altLang="ja-JP" sz="2800" dirty="0">
                <a:latin typeface="HGP創英角ｺﾞｼｯｸUB" panose="020B0900000000000000" pitchFamily="50" charset="-128"/>
                <a:ea typeface="HGP創英角ｺﾞｼｯｸUB" panose="020B0900000000000000" pitchFamily="50" charset="-128"/>
              </a:rPr>
              <a:t>29</a:t>
            </a:r>
            <a:r>
              <a:rPr lang="ja-JP" altLang="en-US" sz="2800" dirty="0">
                <a:latin typeface="HGP創英角ｺﾞｼｯｸUB" panose="020B0900000000000000" pitchFamily="50" charset="-128"/>
                <a:ea typeface="HGP創英角ｺﾞｼｯｸUB" panose="020B0900000000000000" pitchFamily="50" charset="-128"/>
              </a:rPr>
              <a:t>秒以降の口元の動きが死戦期呼吸の代表的な動き</a:t>
            </a:r>
            <a:endParaRPr lang="en-US" altLang="ja-JP" sz="2800"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2800" dirty="0">
                <a:latin typeface="HGP創英角ｺﾞｼｯｸUB" panose="020B0900000000000000" pitchFamily="50" charset="-128"/>
                <a:ea typeface="HGP創英角ｺﾞｼｯｸUB" panose="020B0900000000000000" pitchFamily="50" charset="-128"/>
              </a:rPr>
              <a:t>　⇒普段通りの呼吸ではない</a:t>
            </a:r>
            <a:endParaRPr lang="en-US" altLang="ja-JP" sz="2800"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2800" dirty="0">
                <a:latin typeface="HGP創英角ｺﾞｼｯｸUB" panose="020B0900000000000000" pitchFamily="50" charset="-128"/>
                <a:ea typeface="HGP創英角ｺﾞｼｯｸUB" panose="020B0900000000000000" pitchFamily="50" charset="-128"/>
              </a:rPr>
              <a:t>●</a:t>
            </a:r>
            <a:r>
              <a:rPr lang="en-US" altLang="ja-JP" sz="2800" dirty="0">
                <a:latin typeface="HGP創英角ｺﾞｼｯｸUB" panose="020B0900000000000000" pitchFamily="50" charset="-128"/>
                <a:ea typeface="HGP創英角ｺﾞｼｯｸUB" panose="020B0900000000000000" pitchFamily="50" charset="-128"/>
              </a:rPr>
              <a:t>4</a:t>
            </a:r>
            <a:r>
              <a:rPr lang="ja-JP" altLang="en-US" sz="2800" dirty="0">
                <a:latin typeface="HGP創英角ｺﾞｼｯｸUB" panose="020B0900000000000000" pitchFamily="50" charset="-128"/>
                <a:ea typeface="HGP創英角ｺﾞｼｯｸUB" panose="020B0900000000000000" pitchFamily="50" charset="-128"/>
              </a:rPr>
              <a:t>分</a:t>
            </a:r>
            <a:r>
              <a:rPr lang="en-US" altLang="ja-JP" sz="2800" dirty="0">
                <a:latin typeface="HGP創英角ｺﾞｼｯｸUB" panose="020B0900000000000000" pitchFamily="50" charset="-128"/>
                <a:ea typeface="HGP創英角ｺﾞｼｯｸUB" panose="020B0900000000000000" pitchFamily="50" charset="-128"/>
              </a:rPr>
              <a:t>4</a:t>
            </a:r>
            <a:r>
              <a:rPr lang="ja-JP" altLang="en-US" sz="2800" dirty="0">
                <a:latin typeface="HGP創英角ｺﾞｼｯｸUB" panose="020B0900000000000000" pitchFamily="50" charset="-128"/>
                <a:ea typeface="HGP創英角ｺﾞｼｯｸUB" panose="020B0900000000000000" pitchFamily="50" charset="-128"/>
              </a:rPr>
              <a:t>秒あたりから呼吸様式が変化</a:t>
            </a:r>
            <a:endParaRPr lang="en-US" altLang="ja-JP" sz="2800"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2800" dirty="0">
                <a:latin typeface="HGP創英角ｺﾞｼｯｸUB" panose="020B0900000000000000" pitchFamily="50" charset="-128"/>
                <a:ea typeface="HGP創英角ｺﾞｼｯｸUB" panose="020B0900000000000000" pitchFamily="50" charset="-128"/>
              </a:rPr>
              <a:t>　胸の大きな上下動、まぶたを上下（開眼）させる動き</a:t>
            </a:r>
          </a:p>
        </p:txBody>
      </p:sp>
      <p:sp>
        <p:nvSpPr>
          <p:cNvPr id="4" name="スライド番号プレースホルダー 3">
            <a:extLst>
              <a:ext uri="{FF2B5EF4-FFF2-40B4-BE49-F238E27FC236}">
                <a16:creationId xmlns:a16="http://schemas.microsoft.com/office/drawing/2014/main" id="{8330E112-68EF-42D3-BDA4-BF990E603F6C}"/>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45</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209108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512375" y="-4882"/>
            <a:ext cx="8203592" cy="90864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r>
              <a:rPr lang="ja-JP" altLang="en-US" sz="3200" dirty="0">
                <a:latin typeface="HGP創英角ｺﾞｼｯｸUB" panose="020B0900000000000000" pitchFamily="50" charset="-128"/>
                <a:ea typeface="HGP創英角ｺﾞｼｯｸUB" panose="020B0900000000000000" pitchFamily="50" charset="-128"/>
              </a:rPr>
              <a:t>気道確保　回復体位</a:t>
            </a:r>
          </a:p>
        </p:txBody>
      </p:sp>
      <p:sp>
        <p:nvSpPr>
          <p:cNvPr id="7" name="スライド番号プレースホルダー 3"/>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46</a:t>
            </a:fld>
            <a:endParaRPr kumimoji="1" lang="ja-JP" altLang="en-US">
              <a:latin typeface="HGP創英角ｺﾞｼｯｸUB" panose="020B0900000000000000" pitchFamily="50" charset="-128"/>
              <a:ea typeface="HGP創英角ｺﾞｼｯｸUB" panose="020B0900000000000000" pitchFamily="50" charset="-128"/>
            </a:endParaRPr>
          </a:p>
        </p:txBody>
      </p:sp>
      <p:sp>
        <p:nvSpPr>
          <p:cNvPr id="5" name="コンテンツ プレースホルダー 4">
            <a:extLst>
              <a:ext uri="{FF2B5EF4-FFF2-40B4-BE49-F238E27FC236}">
                <a16:creationId xmlns:a16="http://schemas.microsoft.com/office/drawing/2014/main" id="{B5C5C045-1E9E-473D-8BE4-3395F0A4E9E1}"/>
              </a:ext>
            </a:extLst>
          </p:cNvPr>
          <p:cNvSpPr>
            <a:spLocks noGrp="1"/>
          </p:cNvSpPr>
          <p:nvPr>
            <p:ph idx="1"/>
          </p:nvPr>
        </p:nvSpPr>
        <p:spPr>
          <a:xfrm>
            <a:off x="512375" y="1944116"/>
            <a:ext cx="8229600" cy="1845564"/>
          </a:xfrm>
        </p:spPr>
        <p:txBody>
          <a:bodyPr>
            <a:normAutofit/>
          </a:bodyPr>
          <a:lstStyle/>
          <a:p>
            <a:pPr marL="0" indent="0" algn="ctr">
              <a:buNone/>
            </a:pPr>
            <a:r>
              <a:rPr lang="en-US" altLang="ja-JP" b="0" i="0" dirty="0">
                <a:solidFill>
                  <a:srgbClr val="000000"/>
                </a:solidFill>
                <a:effectLst/>
                <a:latin typeface="Arial" panose="020B0604020202020204" pitchFamily="34" charset="0"/>
              </a:rPr>
              <a:t>■JLA ACADEMY </a:t>
            </a:r>
            <a:r>
              <a:rPr lang="ja-JP" altLang="en-US" b="0" i="0" dirty="0">
                <a:solidFill>
                  <a:srgbClr val="FF0000"/>
                </a:solidFill>
                <a:effectLst/>
                <a:latin typeface="Arial" panose="020B0604020202020204" pitchFamily="34" charset="0"/>
              </a:rPr>
              <a:t>回復体位</a:t>
            </a:r>
            <a:br>
              <a:rPr lang="ja-JP" altLang="en-US" dirty="0"/>
            </a:br>
            <a:r>
              <a:rPr lang="en-US" altLang="ja-JP" b="0" i="0" dirty="0">
                <a:solidFill>
                  <a:srgbClr val="000000"/>
                </a:solidFill>
                <a:effectLst/>
                <a:latin typeface="Arial" panose="020B0604020202020204" pitchFamily="34" charset="0"/>
                <a:hlinkClick r:id="rId3"/>
              </a:rPr>
              <a:t>https://youtu.be/JI12XOnkkQU</a:t>
            </a:r>
            <a:endParaRPr lang="ja-JP" altLang="en-US" dirty="0">
              <a:solidFill>
                <a:srgbClr val="FF0000"/>
              </a:solidFill>
            </a:endParaRPr>
          </a:p>
        </p:txBody>
      </p:sp>
    </p:spTree>
    <p:extLst>
      <p:ext uri="{BB962C8B-B14F-4D97-AF65-F5344CB8AC3E}">
        <p14:creationId xmlns:p14="http://schemas.microsoft.com/office/powerpoint/2010/main" val="668412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512375" y="-4882"/>
            <a:ext cx="8203592" cy="90864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r>
              <a:rPr lang="ja-JP" altLang="en-US" sz="3200" dirty="0">
                <a:latin typeface="HGP創英角ｺﾞｼｯｸUB" panose="020B0900000000000000" pitchFamily="50" charset="-128"/>
                <a:ea typeface="HGP創英角ｺﾞｼｯｸUB" panose="020B0900000000000000" pitchFamily="50" charset="-128"/>
              </a:rPr>
              <a:t>気道確保　回復体位</a:t>
            </a:r>
          </a:p>
        </p:txBody>
      </p:sp>
      <p:sp>
        <p:nvSpPr>
          <p:cNvPr id="4" name="コンテンツ プレースホルダー 2"/>
          <p:cNvSpPr>
            <a:spLocks noGrp="1"/>
          </p:cNvSpPr>
          <p:nvPr>
            <p:ph sz="quarter" idx="1"/>
          </p:nvPr>
        </p:nvSpPr>
        <p:spPr>
          <a:xfrm>
            <a:off x="396168" y="3882780"/>
            <a:ext cx="8638984" cy="2806505"/>
          </a:xfrm>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buFont typeface="Arial" panose="020B0604020202020204" pitchFamily="34" charset="0"/>
              <a:buChar char="•"/>
            </a:pPr>
            <a:r>
              <a:rPr lang="ja-JP" altLang="en-US" sz="1800" dirty="0">
                <a:latin typeface="HGP創英角ｺﾞｼｯｸUB" panose="020B0900000000000000" pitchFamily="50" charset="-128"/>
                <a:ea typeface="HGP創英角ｺﾞｼｯｸUB" panose="020B0900000000000000" pitchFamily="50" charset="-128"/>
              </a:rPr>
              <a:t>普段どおりの呼吸があるとき、</a:t>
            </a:r>
            <a:r>
              <a:rPr lang="ja-JP" altLang="en-US" sz="1800" dirty="0">
                <a:solidFill>
                  <a:srgbClr val="FF0000"/>
                </a:solidFill>
                <a:latin typeface="HGP創英角ｺﾞｼｯｸUB" panose="020B0900000000000000" pitchFamily="50" charset="-128"/>
                <a:ea typeface="HGP創英角ｺﾞｼｯｸUB" panose="020B0900000000000000" pitchFamily="50" charset="-128"/>
              </a:rPr>
              <a:t>呼吸が回復したときの体位。</a:t>
            </a:r>
            <a:endParaRPr lang="ja-JP" altLang="en-US" sz="1800" dirty="0">
              <a:latin typeface="HGP創英角ｺﾞｼｯｸUB" panose="020B0900000000000000" pitchFamily="50" charset="-128"/>
              <a:ea typeface="HGP創英角ｺﾞｼｯｸUB" panose="020B0900000000000000" pitchFamily="50" charset="-128"/>
            </a:endParaRPr>
          </a:p>
          <a:p>
            <a:pPr>
              <a:buFont typeface="Arial" panose="020B0604020202020204" pitchFamily="34" charset="0"/>
              <a:buChar char="•"/>
            </a:pP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気道確保し</a:t>
            </a:r>
            <a:r>
              <a:rPr lang="ja-JP" altLang="en-US" sz="1800" dirty="0">
                <a:latin typeface="HGP創英角ｺﾞｼｯｸUB" panose="020B0900000000000000" pitchFamily="50" charset="-128"/>
                <a:ea typeface="HGP創英角ｺﾞｼｯｸUB" panose="020B0900000000000000" pitchFamily="50" charset="-128"/>
              </a:rPr>
              <a:t>、吐物等に注意しながら</a:t>
            </a:r>
            <a:r>
              <a:rPr lang="ja-JP" altLang="en-US" sz="1800" dirty="0">
                <a:solidFill>
                  <a:srgbClr val="FF0000"/>
                </a:solidFill>
                <a:latin typeface="HGP創英角ｺﾞｼｯｸUB" panose="020B0900000000000000" pitchFamily="50" charset="-128"/>
                <a:ea typeface="HGP創英角ｺﾞｼｯｸUB" panose="020B0900000000000000" pitchFamily="50" charset="-128"/>
              </a:rPr>
              <a:t>救急隊到着まで状態を引き続き、観察する。</a:t>
            </a:r>
            <a:endParaRPr lang="en-US" altLang="ja-JP" sz="1800" dirty="0">
              <a:solidFill>
                <a:srgbClr val="FF0000"/>
              </a:solidFill>
              <a:latin typeface="HGP創英角ｺﾞｼｯｸUB" panose="020B0900000000000000" pitchFamily="50" charset="-128"/>
              <a:ea typeface="HGP創英角ｺﾞｼｯｸUB" panose="020B0900000000000000" pitchFamily="50" charset="-128"/>
            </a:endParaRPr>
          </a:p>
          <a:p>
            <a:pPr>
              <a:buFont typeface="Arial" panose="020B0604020202020204" pitchFamily="34" charset="0"/>
              <a:buChar char="•"/>
            </a:pPr>
            <a:endParaRPr lang="en-US" altLang="ja-JP" sz="1800" dirty="0">
              <a:latin typeface="HGP創英角ｺﾞｼｯｸUB" panose="020B0900000000000000" pitchFamily="50" charset="-128"/>
              <a:ea typeface="HGP創英角ｺﾞｼｯｸUB" panose="020B0900000000000000" pitchFamily="50" charset="-128"/>
            </a:endParaRPr>
          </a:p>
          <a:p>
            <a:pPr marL="0" indent="0">
              <a:buClr>
                <a:srgbClr val="FF0000"/>
              </a:buClr>
              <a:buNone/>
            </a:pPr>
            <a:r>
              <a:rPr lang="ja-JP" altLang="en-US" sz="1800" dirty="0">
                <a:latin typeface="HGP創英角ｺﾞｼｯｸUB" panose="020B0900000000000000" pitchFamily="50" charset="-128"/>
                <a:ea typeface="HGP創英角ｺﾞｼｯｸUB" panose="020B0900000000000000" pitchFamily="50" charset="-128"/>
              </a:rPr>
              <a:t>≪回復体位のとらせ方≫</a:t>
            </a:r>
          </a:p>
          <a:p>
            <a:pPr>
              <a:buFont typeface="+mj-ea"/>
              <a:buAutoNum type="circleNumDbPlain"/>
            </a:pPr>
            <a:r>
              <a:rPr lang="ja-JP" altLang="en-US" sz="1800" dirty="0">
                <a:latin typeface="HGP創英角ｺﾞｼｯｸUB" panose="020B0900000000000000" pitchFamily="50" charset="-128"/>
                <a:ea typeface="HGP創英角ｺﾞｼｯｸUB" panose="020B0900000000000000" pitchFamily="50" charset="-128"/>
              </a:rPr>
              <a:t>救助者から見て傷病者の手前側の腕を横向きに伸ばす。</a:t>
            </a:r>
          </a:p>
          <a:p>
            <a:pPr>
              <a:buFont typeface="+mj-ea"/>
              <a:buAutoNum type="circleNumDbPlain"/>
            </a:pPr>
            <a:r>
              <a:rPr lang="ja-JP" altLang="en-US" sz="1800" dirty="0">
                <a:latin typeface="HGP創英角ｺﾞｼｯｸUB" panose="020B0900000000000000" pitchFamily="50" charset="-128"/>
                <a:ea typeface="HGP創英角ｺﾞｼｯｸUB" panose="020B0900000000000000" pitchFamily="50" charset="-128"/>
              </a:rPr>
              <a:t>肩と腰を保持して手前側に引き起こす（上側になる膝を折り曲げてもよい）。</a:t>
            </a:r>
          </a:p>
          <a:p>
            <a:pPr>
              <a:buFont typeface="+mj-ea"/>
              <a:buAutoNum type="circleNumDbPlain"/>
            </a:pPr>
            <a:r>
              <a:rPr lang="ja-JP" altLang="en-US" sz="1800" dirty="0">
                <a:latin typeface="HGP創英角ｺﾞｼｯｸUB" panose="020B0900000000000000" pitchFamily="50" charset="-128"/>
                <a:ea typeface="HGP創英角ｺﾞｼｯｸUB" panose="020B0900000000000000" pitchFamily="50" charset="-128"/>
              </a:rPr>
              <a:t>手のひらを下に向けて溺者の頬の下に差し入れ、上側の脚を傷病者の前方に出す　　（写真の通り）。</a:t>
            </a:r>
            <a:endParaRPr lang="en-US" altLang="ja-JP" sz="1800" dirty="0">
              <a:latin typeface="HGP創英角ｺﾞｼｯｸUB" panose="020B0900000000000000" pitchFamily="50" charset="-128"/>
              <a:ea typeface="HGP創英角ｺﾞｼｯｸUB" panose="020B0900000000000000" pitchFamily="50" charset="-128"/>
            </a:endParaRPr>
          </a:p>
          <a:p>
            <a:pPr>
              <a:buFont typeface="+mj-ea"/>
              <a:buAutoNum type="circleNumDbPlain"/>
            </a:pPr>
            <a:r>
              <a:rPr lang="ja-JP" altLang="en-US" sz="1800" dirty="0">
                <a:latin typeface="HGP創英角ｺﾞｼｯｸUB" panose="020B0900000000000000" pitchFamily="50" charset="-128"/>
                <a:ea typeface="HGP創英角ｺﾞｼｯｸUB" panose="020B0900000000000000" pitchFamily="50" charset="-128"/>
              </a:rPr>
              <a:t>溺者の</a:t>
            </a:r>
            <a:r>
              <a:rPr lang="ja-JP" altLang="en-US" sz="1800" dirty="0">
                <a:solidFill>
                  <a:srgbClr val="FF0000"/>
                </a:solidFill>
                <a:latin typeface="HGP創英角ｺﾞｼｯｸUB" panose="020B0900000000000000" pitchFamily="50" charset="-128"/>
                <a:ea typeface="HGP創英角ｺﾞｼｯｸUB" panose="020B0900000000000000" pitchFamily="50" charset="-128"/>
              </a:rPr>
              <a:t>口をやや下に向かせ</a:t>
            </a:r>
            <a:r>
              <a:rPr lang="ja-JP" altLang="en-US" sz="1800" dirty="0">
                <a:latin typeface="HGP創英角ｺﾞｼｯｸUB" panose="020B0900000000000000" pitchFamily="50" charset="-128"/>
                <a:ea typeface="HGP創英角ｺﾞｼｯｸUB" panose="020B0900000000000000" pitchFamily="50" charset="-128"/>
              </a:rPr>
              <a:t>、胃内容の逆流による窒息を防ぐ。</a:t>
            </a:r>
          </a:p>
        </p:txBody>
      </p:sp>
      <p:sp>
        <p:nvSpPr>
          <p:cNvPr id="7" name="スライド番号プレースホルダー 3"/>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47</a:t>
            </a:fld>
            <a:endParaRPr kumimoji="1" lang="ja-JP" altLang="en-US">
              <a:latin typeface="HGP創英角ｺﾞｼｯｸUB" panose="020B0900000000000000" pitchFamily="50" charset="-128"/>
              <a:ea typeface="HGP創英角ｺﾞｼｯｸUB" panose="020B0900000000000000" pitchFamily="50" charset="-128"/>
            </a:endParaRPr>
          </a:p>
        </p:txBody>
      </p:sp>
      <p:pic>
        <p:nvPicPr>
          <p:cNvPr id="5" name="図 4" descr="人, 少年, 若い, 小さい が含まれている画像&#10;&#10;自動的に生成された説明">
            <a:extLst>
              <a:ext uri="{FF2B5EF4-FFF2-40B4-BE49-F238E27FC236}">
                <a16:creationId xmlns:a16="http://schemas.microsoft.com/office/drawing/2014/main" id="{7D0F0F19-9BBC-462E-AF4D-FD2D92923B7C}"/>
              </a:ext>
            </a:extLst>
          </p:cNvPr>
          <p:cNvPicPr>
            <a:picLocks noChangeAspect="1"/>
          </p:cNvPicPr>
          <p:nvPr/>
        </p:nvPicPr>
        <p:blipFill>
          <a:blip r:embed="rId3"/>
          <a:stretch>
            <a:fillRect/>
          </a:stretch>
        </p:blipFill>
        <p:spPr>
          <a:xfrm>
            <a:off x="2286000" y="651376"/>
            <a:ext cx="4572000" cy="3046810"/>
          </a:xfrm>
          <a:prstGeom prst="rect">
            <a:avLst/>
          </a:prstGeom>
        </p:spPr>
      </p:pic>
    </p:spTree>
    <p:extLst>
      <p:ext uri="{BB962C8B-B14F-4D97-AF65-F5344CB8AC3E}">
        <p14:creationId xmlns:p14="http://schemas.microsoft.com/office/powerpoint/2010/main" val="1519194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p:nvPr/>
        </p:nvPicPr>
        <p:blipFill rotWithShape="1">
          <a:blip r:embed="rId3" cstate="screen">
            <a:extLst>
              <a:ext uri="{28A0092B-C50C-407E-A947-70E740481C1C}">
                <a14:useLocalDpi xmlns:a14="http://schemas.microsoft.com/office/drawing/2010/main"/>
              </a:ext>
            </a:extLst>
          </a:blip>
          <a:srcRect/>
          <a:stretch/>
        </p:blipFill>
        <p:spPr bwMode="auto">
          <a:xfrm>
            <a:off x="4467209" y="1479604"/>
            <a:ext cx="3187766" cy="2275089"/>
          </a:xfrm>
          <a:prstGeom prst="rect">
            <a:avLst/>
          </a:prstGeom>
          <a:ln>
            <a:noFill/>
          </a:ln>
          <a:extLst>
            <a:ext uri="{53640926-AAD7-44D8-BBD7-CCE9431645EC}">
              <a14:shadowObscured xmlns:a14="http://schemas.microsoft.com/office/drawing/2010/main"/>
            </a:ext>
          </a:extLst>
        </p:spPr>
      </p:pic>
      <p:sp>
        <p:nvSpPr>
          <p:cNvPr id="5" name="タイトル 1"/>
          <p:cNvSpPr txBox="1">
            <a:spLocks/>
          </p:cNvSpPr>
          <p:nvPr/>
        </p:nvSpPr>
        <p:spPr>
          <a:xfrm>
            <a:off x="1616765" y="98557"/>
            <a:ext cx="6805460" cy="790532"/>
          </a:xfrm>
          <a:prstGeom prst="rect">
            <a:avLst/>
          </a:prstGeom>
        </p:spPr>
        <p:txBody>
          <a:bodyP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P創英角ｺﾞｼｯｸUB" panose="020B0900000000000000" pitchFamily="50" charset="-128"/>
                <a:ea typeface="HGP創英角ｺﾞｼｯｸUB" panose="020B0900000000000000" pitchFamily="50" charset="-128"/>
              </a:rPr>
              <a:t>胸骨圧迫を開始する</a:t>
            </a:r>
          </a:p>
        </p:txBody>
      </p:sp>
      <p:pic>
        <p:nvPicPr>
          <p:cNvPr id="7" name="Picture 2" descr="\\JLA-STATION2\share2\【佐藤】ファイル\☆JLA ACADEMY\★テキスト\心肺蘇生教本\CPR教本改訂G2010関連\CPR教本G2010版_図表データ＠20140502\JPEG形式ファイル\図16.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7504" y="1355756"/>
            <a:ext cx="2196573" cy="239893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8" name="スライド番号プレースホルダー 3">
            <a:extLst>
              <a:ext uri="{FF2B5EF4-FFF2-40B4-BE49-F238E27FC236}">
                <a16:creationId xmlns:a16="http://schemas.microsoft.com/office/drawing/2014/main" id="{5275562B-24E7-4FCD-8984-6FBEACCE1EA5}"/>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48</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11" name="正方形/長方形 10">
            <a:extLst>
              <a:ext uri="{FF2B5EF4-FFF2-40B4-BE49-F238E27FC236}">
                <a16:creationId xmlns:a16="http://schemas.microsoft.com/office/drawing/2014/main" id="{1E97C875-ADC7-40E4-A840-A21D0899BA47}"/>
              </a:ext>
            </a:extLst>
          </p:cNvPr>
          <p:cNvSpPr/>
          <p:nvPr/>
        </p:nvSpPr>
        <p:spPr>
          <a:xfrm>
            <a:off x="174396" y="4270875"/>
            <a:ext cx="9209988" cy="1569660"/>
          </a:xfrm>
          <a:prstGeom prst="rect">
            <a:avLst/>
          </a:prstGeom>
        </p:spPr>
        <p:txBody>
          <a:bodyPr wrap="square">
            <a:spAutoFit/>
          </a:bodyPr>
          <a:lstStyle/>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胸骨の下半部に手掌基部（手のひらの付け根）を乗せる。</a:t>
            </a:r>
            <a:endParaRPr lang="en-US" altLang="ja-JP" sz="2400" dirty="0">
              <a:latin typeface="HGP創英角ｺﾞｼｯｸUB" panose="020B0900000000000000" pitchFamily="50" charset="-128"/>
              <a:ea typeface="HGP創英角ｺﾞｼｯｸUB" panose="020B0900000000000000" pitchFamily="50" charset="-128"/>
            </a:endParaRPr>
          </a:p>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胸の真上から垂直に押し込む。</a:t>
            </a:r>
            <a:endParaRPr lang="en-US" altLang="ja-JP" sz="2400" dirty="0">
              <a:latin typeface="HGP創英角ｺﾞｼｯｸUB" panose="020B0900000000000000" pitchFamily="50" charset="-128"/>
              <a:ea typeface="HGP創英角ｺﾞｼｯｸUB" panose="020B0900000000000000" pitchFamily="50" charset="-128"/>
            </a:endParaRPr>
          </a:p>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胸壁が約</a:t>
            </a:r>
            <a:r>
              <a:rPr lang="en-US" altLang="ja-JP" sz="2400" dirty="0">
                <a:latin typeface="HGP創英角ｺﾞｼｯｸUB" panose="020B0900000000000000" pitchFamily="50" charset="-128"/>
                <a:ea typeface="HGP創英角ｺﾞｼｯｸUB" panose="020B0900000000000000" pitchFamily="50" charset="-128"/>
              </a:rPr>
              <a:t>5cm</a:t>
            </a:r>
            <a:r>
              <a:rPr lang="ja-JP" altLang="en-US" sz="2400" dirty="0">
                <a:latin typeface="HGP創英角ｺﾞｼｯｸUB" panose="020B0900000000000000" pitchFamily="50" charset="-128"/>
                <a:ea typeface="HGP創英角ｺﾞｼｯｸUB" panose="020B0900000000000000" pitchFamily="50" charset="-128"/>
              </a:rPr>
              <a:t>沈むように圧迫する。</a:t>
            </a:r>
            <a:endParaRPr lang="en-US" altLang="ja-JP" sz="2400" dirty="0">
              <a:latin typeface="HGP創英角ｺﾞｼｯｸUB" panose="020B0900000000000000" pitchFamily="50" charset="-128"/>
              <a:ea typeface="HGP創英角ｺﾞｼｯｸUB" panose="020B0900000000000000" pitchFamily="50" charset="-128"/>
            </a:endParaRPr>
          </a:p>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圧迫は</a:t>
            </a:r>
            <a:r>
              <a:rPr lang="en-US" altLang="ja-JP" sz="2400" dirty="0">
                <a:latin typeface="HGP創英角ｺﾞｼｯｸUB" panose="020B0900000000000000" pitchFamily="50" charset="-128"/>
                <a:ea typeface="HGP創英角ｺﾞｼｯｸUB" panose="020B0900000000000000" pitchFamily="50" charset="-128"/>
              </a:rPr>
              <a:t>1</a:t>
            </a:r>
            <a:r>
              <a:rPr lang="ja-JP" altLang="en-US" sz="2400" dirty="0">
                <a:latin typeface="HGP創英角ｺﾞｼｯｸUB" panose="020B0900000000000000" pitchFamily="50" charset="-128"/>
                <a:ea typeface="HGP創英角ｺﾞｼｯｸUB" panose="020B0900000000000000" pitchFamily="50" charset="-128"/>
              </a:rPr>
              <a:t>回ごとに力を完全に解除（胸壁を元の位置に戻す）する。</a:t>
            </a:r>
            <a:endParaRPr lang="en-US" altLang="ja-JP" sz="24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4656767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90261" y="0"/>
            <a:ext cx="6884504" cy="899165"/>
          </a:xfrm>
        </p:spPr>
        <p:txBody>
          <a:bodyPr>
            <a:normAutofit/>
          </a:bodyPr>
          <a:lstStyle/>
          <a:p>
            <a:r>
              <a:rPr lang="ja-JP" altLang="en-US" sz="3200" dirty="0">
                <a:latin typeface="HGP創英角ｺﾞｼｯｸUB" panose="020B0900000000000000" pitchFamily="50" charset="-128"/>
                <a:ea typeface="HGP創英角ｺﾞｼｯｸUB" panose="020B0900000000000000" pitchFamily="50" charset="-128"/>
              </a:rPr>
              <a:t>胸骨圧迫を開始する</a:t>
            </a:r>
            <a:endParaRPr kumimoji="1" lang="ja-JP" altLang="en-US" sz="3200" dirty="0">
              <a:latin typeface="HGP創英角ｺﾞｼｯｸUB" panose="020B0900000000000000" pitchFamily="50" charset="-128"/>
              <a:ea typeface="HGP創英角ｺﾞｼｯｸUB" panose="020B0900000000000000" pitchFamily="50" charset="-128"/>
            </a:endParaRPr>
          </a:p>
        </p:txBody>
      </p:sp>
      <p:sp>
        <p:nvSpPr>
          <p:cNvPr id="7" name="スライド番号プレースホルダー 3"/>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49</a:t>
            </a:fld>
            <a:endParaRPr kumimoji="1" lang="ja-JP" altLang="en-US">
              <a:latin typeface="HGP創英角ｺﾞｼｯｸUB" panose="020B0900000000000000" pitchFamily="50" charset="-128"/>
              <a:ea typeface="HGP創英角ｺﾞｼｯｸUB" panose="020B0900000000000000" pitchFamily="50" charset="-128"/>
            </a:endParaRPr>
          </a:p>
        </p:txBody>
      </p:sp>
      <p:pic>
        <p:nvPicPr>
          <p:cNvPr id="8" name="Picture 4" descr="\\JLA-STATION2\share2\★共通　写真　大会＆イベント\☆教本関係写真\G2010テキスト用写真\一般人Ver\Resized\IMG_352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48518" y="837735"/>
            <a:ext cx="2254277" cy="338472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JLA-STATION2\share2\★共通　写真　大会＆イベント\☆教本関係写真\G2010テキスト用写真\一般人Ver\Resized\IMG_351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91097" y="826163"/>
            <a:ext cx="2485452" cy="3334862"/>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65988" y="4569762"/>
            <a:ext cx="9209988" cy="1200329"/>
          </a:xfrm>
          <a:prstGeom prst="rect">
            <a:avLst/>
          </a:prstGeom>
        </p:spPr>
        <p:txBody>
          <a:bodyPr wrap="square">
            <a:spAutoFit/>
          </a:bodyPr>
          <a:lstStyle/>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圧点に手を置いたら、もう一方の手は下の手を覆うように乗せる。</a:t>
            </a:r>
            <a:endParaRPr lang="en-US" altLang="ja-JP" sz="2400" dirty="0">
              <a:latin typeface="HGP創英角ｺﾞｼｯｸUB" panose="020B0900000000000000" pitchFamily="50" charset="-128"/>
              <a:ea typeface="HGP創英角ｺﾞｼｯｸUB" panose="020B0900000000000000" pitchFamily="50" charset="-128"/>
            </a:endParaRPr>
          </a:p>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圧迫は救助者の横から見た時に、手（圧点）・腕・肩が垂直になる姿勢で行う。</a:t>
            </a:r>
            <a:endParaRPr lang="en-US" altLang="ja-JP" sz="2400" dirty="0">
              <a:latin typeface="HGP創英角ｺﾞｼｯｸUB" panose="020B0900000000000000" pitchFamily="50" charset="-128"/>
              <a:ea typeface="HGP創英角ｺﾞｼｯｸUB" panose="020B0900000000000000" pitchFamily="50" charset="-128"/>
            </a:endParaRPr>
          </a:p>
        </p:txBody>
      </p:sp>
      <p:sp>
        <p:nvSpPr>
          <p:cNvPr id="4" name="楕円 3">
            <a:extLst>
              <a:ext uri="{FF2B5EF4-FFF2-40B4-BE49-F238E27FC236}">
                <a16:creationId xmlns:a16="http://schemas.microsoft.com/office/drawing/2014/main" id="{05290D4E-1077-4EAC-8A44-513096B05818}"/>
              </a:ext>
            </a:extLst>
          </p:cNvPr>
          <p:cNvSpPr/>
          <p:nvPr/>
        </p:nvSpPr>
        <p:spPr>
          <a:xfrm>
            <a:off x="6259398" y="1567178"/>
            <a:ext cx="774129" cy="1852831"/>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D7DE3CAC-65CD-47F1-BC55-185AF3E5F6B0}"/>
              </a:ext>
            </a:extLst>
          </p:cNvPr>
          <p:cNvSpPr/>
          <p:nvPr/>
        </p:nvSpPr>
        <p:spPr>
          <a:xfrm>
            <a:off x="2878318" y="2837467"/>
            <a:ext cx="952107" cy="899165"/>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83828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B2B363-6486-40E9-A556-5AB25514DFD1}"/>
              </a:ext>
            </a:extLst>
          </p:cNvPr>
          <p:cNvSpPr txBox="1">
            <a:spLocks noChangeArrowheads="1"/>
          </p:cNvSpPr>
          <p:nvPr/>
        </p:nvSpPr>
        <p:spPr bwMode="auto">
          <a:xfrm>
            <a:off x="260613" y="1083397"/>
            <a:ext cx="8332543" cy="647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S創英角ｺﾞｼｯｸUB" pitchFamily="50" charset="-128"/>
                <a:ea typeface="HGS創英角ｺﾞｼｯｸUB" pitchFamily="50" charset="-128"/>
              </a:rPr>
              <a:t>第</a:t>
            </a:r>
            <a:r>
              <a:rPr lang="en-US" altLang="ja-JP" sz="3600" dirty="0">
                <a:latin typeface="HGS創英角ｺﾞｼｯｸUB" pitchFamily="50" charset="-128"/>
                <a:ea typeface="HGS創英角ｺﾞｼｯｸUB" pitchFamily="50" charset="-128"/>
              </a:rPr>
              <a:t>9</a:t>
            </a:r>
            <a:r>
              <a:rPr lang="ja-JP" altLang="en-US" sz="3600" dirty="0">
                <a:latin typeface="HGS創英角ｺﾞｼｯｸUB" pitchFamily="50" charset="-128"/>
                <a:ea typeface="HGS創英角ｺﾞｼｯｸUB" pitchFamily="50" charset="-128"/>
              </a:rPr>
              <a:t>章　ライフセービングとその活動</a:t>
            </a:r>
            <a:endParaRPr lang="ja-JP" altLang="en-US" sz="3600" dirty="0">
              <a:solidFill>
                <a:schemeClr val="bg1"/>
              </a:solidFill>
              <a:latin typeface="HGS創英角ｺﾞｼｯｸUB" pitchFamily="50" charset="-128"/>
              <a:ea typeface="HGS創英角ｺﾞｼｯｸUB" pitchFamily="50" charset="-128"/>
            </a:endParaRPr>
          </a:p>
        </p:txBody>
      </p:sp>
      <p:sp>
        <p:nvSpPr>
          <p:cNvPr id="4" name="Rectangle 10">
            <a:extLst>
              <a:ext uri="{FF2B5EF4-FFF2-40B4-BE49-F238E27FC236}">
                <a16:creationId xmlns:a16="http://schemas.microsoft.com/office/drawing/2014/main" id="{60A647C2-1D79-4E97-AA3C-B3529053A5CA}"/>
              </a:ext>
            </a:extLst>
          </p:cNvPr>
          <p:cNvSpPr>
            <a:spLocks noChangeArrowheads="1"/>
          </p:cNvSpPr>
          <p:nvPr/>
        </p:nvSpPr>
        <p:spPr bwMode="auto">
          <a:xfrm>
            <a:off x="611188" y="2892521"/>
            <a:ext cx="82073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kumimoji="1" sz="2800" b="1">
                <a:solidFill>
                  <a:schemeClr val="tx1"/>
                </a:solidFill>
                <a:latin typeface="ＭＳ Ｐゴシック" pitchFamily="50" charset="-128"/>
                <a:ea typeface="ＭＳ Ｐゴシック" pitchFamily="50" charset="-128"/>
              </a:defRPr>
            </a:lvl1pPr>
            <a:lvl2pPr marL="914400" indent="-457200" eaLnBrk="0" hangingPunct="0">
              <a:defRPr kumimoji="1" sz="2800" b="1">
                <a:solidFill>
                  <a:schemeClr val="tx1"/>
                </a:solidFill>
                <a:latin typeface="ＭＳ Ｐゴシック" pitchFamily="50" charset="-128"/>
                <a:ea typeface="ＭＳ Ｐゴシック" pitchFamily="50" charset="-128"/>
              </a:defRPr>
            </a:lvl2pPr>
            <a:lvl3pPr marL="1371600" indent="-457200" eaLnBrk="0" hangingPunct="0">
              <a:defRPr kumimoji="1" sz="2800" b="1">
                <a:solidFill>
                  <a:schemeClr val="tx1"/>
                </a:solidFill>
                <a:latin typeface="ＭＳ Ｐゴシック" pitchFamily="50" charset="-128"/>
                <a:ea typeface="ＭＳ Ｐゴシック" pitchFamily="50" charset="-128"/>
              </a:defRPr>
            </a:lvl3pPr>
            <a:lvl4pPr marL="1828800" indent="-457200" eaLnBrk="0" hangingPunct="0">
              <a:defRPr kumimoji="1" sz="2800" b="1">
                <a:solidFill>
                  <a:schemeClr val="tx1"/>
                </a:solidFill>
                <a:latin typeface="ＭＳ Ｐゴシック" pitchFamily="50" charset="-128"/>
                <a:ea typeface="ＭＳ Ｐゴシック" pitchFamily="50" charset="-128"/>
              </a:defRPr>
            </a:lvl4pPr>
            <a:lvl5pPr marL="2286000" indent="-457200" eaLnBrk="0" hangingPunct="0">
              <a:defRPr kumimoji="1" sz="2800" b="1">
                <a:solidFill>
                  <a:schemeClr val="tx1"/>
                </a:solidFill>
                <a:latin typeface="ＭＳ Ｐゴシック" pitchFamily="50" charset="-128"/>
                <a:ea typeface="ＭＳ Ｐゴシック" pitchFamily="50" charset="-128"/>
              </a:defRPr>
            </a:lvl5pPr>
            <a:lvl6pPr marL="27432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6pPr>
            <a:lvl7pPr marL="32004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7pPr>
            <a:lvl8pPr marL="36576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8pPr>
            <a:lvl9pPr marL="41148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9pPr>
          </a:lstStyle>
          <a:p>
            <a:pPr eaLnBrk="1" hangingPunct="1">
              <a:buFontTx/>
              <a:buAutoNum type="arabicPeriod"/>
            </a:pPr>
            <a:r>
              <a:rPr lang="ja-JP" altLang="en-US" sz="2400" b="0" dirty="0">
                <a:latin typeface="HGS創英角ｺﾞｼｯｸUB" pitchFamily="50" charset="-128"/>
                <a:ea typeface="HGS創英角ｺﾞｼｯｸUB" pitchFamily="50" charset="-128"/>
              </a:rPr>
              <a:t>ライフセービングとは？</a:t>
            </a:r>
            <a:endParaRPr lang="en-US" altLang="ja-JP" sz="2400" b="0" dirty="0">
              <a:latin typeface="HGS創英角ｺﾞｼｯｸUB" pitchFamily="50" charset="-128"/>
              <a:ea typeface="HGS創英角ｺﾞｼｯｸUB" pitchFamily="50" charset="-128"/>
            </a:endParaRPr>
          </a:p>
          <a:p>
            <a:pPr eaLnBrk="1" hangingPunct="1">
              <a:buFontTx/>
              <a:buAutoNum type="arabicPeriod"/>
            </a:pPr>
            <a:r>
              <a:rPr lang="ja-JP" altLang="en-US" sz="2400" b="0" dirty="0">
                <a:latin typeface="HGS創英角ｺﾞｼｯｸUB" pitchFamily="50" charset="-128"/>
                <a:ea typeface="HGS創英角ｺﾞｼｯｸUB" pitchFamily="50" charset="-128"/>
              </a:rPr>
              <a:t>ライフセービングの歴史</a:t>
            </a:r>
            <a:endParaRPr lang="en-US" altLang="ja-JP" sz="2400" b="0" dirty="0">
              <a:latin typeface="HGS創英角ｺﾞｼｯｸUB" pitchFamily="50" charset="-128"/>
              <a:ea typeface="HGS創英角ｺﾞｼｯｸUB" pitchFamily="50" charset="-128"/>
            </a:endParaRPr>
          </a:p>
          <a:p>
            <a:pPr eaLnBrk="1" hangingPunct="1">
              <a:buFontTx/>
              <a:buAutoNum type="arabicPeriod"/>
            </a:pPr>
            <a:r>
              <a:rPr lang="ja-JP" altLang="en-US" sz="2400" b="0" dirty="0">
                <a:latin typeface="HGS創英角ｺﾞｼｯｸUB" pitchFamily="50" charset="-128"/>
                <a:ea typeface="HGS創英角ｺﾞｼｯｸUB" pitchFamily="50" charset="-128"/>
              </a:rPr>
              <a:t>日本ライフセービング協会とその活動</a:t>
            </a:r>
            <a:endParaRPr lang="en-US" altLang="ja-JP" sz="2400" b="0" dirty="0">
              <a:latin typeface="HGS創英角ｺﾞｼｯｸUB" pitchFamily="50" charset="-128"/>
              <a:ea typeface="HGS創英角ｺﾞｼｯｸUB" pitchFamily="50" charset="-128"/>
            </a:endParaRPr>
          </a:p>
        </p:txBody>
      </p:sp>
      <p:sp>
        <p:nvSpPr>
          <p:cNvPr id="5" name="スライド番号プレースホルダー 3">
            <a:extLst>
              <a:ext uri="{FF2B5EF4-FFF2-40B4-BE49-F238E27FC236}">
                <a16:creationId xmlns:a16="http://schemas.microsoft.com/office/drawing/2014/main" id="{4365207C-FB09-4F05-997F-6E302FD22FD2}"/>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5</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6" name="Rectangle 11">
            <a:extLst>
              <a:ext uri="{FF2B5EF4-FFF2-40B4-BE49-F238E27FC236}">
                <a16:creationId xmlns:a16="http://schemas.microsoft.com/office/drawing/2014/main" id="{1D2B399E-59B6-4D32-BD51-434A76883EC6}"/>
              </a:ext>
            </a:extLst>
          </p:cNvPr>
          <p:cNvSpPr>
            <a:spLocks noChangeArrowheads="1"/>
          </p:cNvSpPr>
          <p:nvPr/>
        </p:nvSpPr>
        <p:spPr bwMode="auto">
          <a:xfrm>
            <a:off x="467518" y="662609"/>
            <a:ext cx="8205787" cy="5909641"/>
          </a:xfrm>
          <a:prstGeom prst="rect">
            <a:avLst/>
          </a:prstGeom>
          <a:noFill/>
          <a:ln w="2844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buFont typeface="Arial" charset="0"/>
              <a:defRPr kumimoji="1" sz="3200">
                <a:solidFill>
                  <a:schemeClr val="tx1"/>
                </a:solidFill>
                <a:latin typeface="Calibri" pitchFamily="34" charset="0"/>
                <a:ea typeface="ＭＳ Ｐゴシック" pitchFamily="50" charset="-128"/>
              </a:defRPr>
            </a:lvl1pPr>
            <a:lvl2pPr marL="742950" indent="-285750" eaLnBrk="0" hangingPunct="0">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buFont typeface="Arial" charset="0"/>
              <a:defRPr kumimoji="1" sz="2400">
                <a:solidFill>
                  <a:schemeClr val="tx1"/>
                </a:solidFill>
                <a:latin typeface="Calibri" pitchFamily="34" charset="0"/>
                <a:ea typeface="ＭＳ Ｐゴシック" pitchFamily="50" charset="-128"/>
              </a:defRPr>
            </a:lvl3pPr>
            <a:lvl4pPr marL="1600200" indent="-228600" eaLnBrk="0" hangingPunct="0">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buFontTx/>
              <a:buChar char="•"/>
            </a:pPr>
            <a:endParaRPr lang="ja-JP" altLang="en-US" sz="2800">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36660177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1616765" y="98557"/>
            <a:ext cx="6805460" cy="790532"/>
          </a:xfrm>
          <a:prstGeom prst="rect">
            <a:avLst/>
          </a:prstGeom>
        </p:spPr>
        <p:txBody>
          <a:bodyP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P創英角ｺﾞｼｯｸUB" panose="020B0900000000000000" pitchFamily="50" charset="-128"/>
                <a:ea typeface="HGP創英角ｺﾞｼｯｸUB" panose="020B0900000000000000" pitchFamily="50" charset="-128"/>
              </a:rPr>
              <a:t>胸骨圧迫を開始する</a:t>
            </a:r>
          </a:p>
        </p:txBody>
      </p:sp>
      <p:sp>
        <p:nvSpPr>
          <p:cNvPr id="6" name="正方形/長方形 5"/>
          <p:cNvSpPr/>
          <p:nvPr/>
        </p:nvSpPr>
        <p:spPr>
          <a:xfrm>
            <a:off x="770396" y="4160615"/>
            <a:ext cx="7820721" cy="1354217"/>
          </a:xfrm>
          <a:prstGeom prst="rect">
            <a:avLst/>
          </a:prstGeom>
        </p:spPr>
        <p:txBody>
          <a:bodyPr wrap="square">
            <a:spAutoFit/>
          </a:bodyPr>
          <a:lstStyle/>
          <a:p>
            <a:pPr>
              <a:spcBef>
                <a:spcPts val="600"/>
              </a:spcBef>
            </a:pPr>
            <a:r>
              <a:rPr lang="ja-JP" altLang="en-US" sz="2400" dirty="0">
                <a:latin typeface="HGP創英角ｺﾞｼｯｸUB" panose="020B0900000000000000" pitchFamily="50" charset="-128"/>
                <a:ea typeface="HGP創英角ｺﾞｼｯｸUB" panose="020B0900000000000000" pitchFamily="50" charset="-128"/>
              </a:rPr>
              <a:t>①圧迫（約</a:t>
            </a:r>
            <a:r>
              <a:rPr lang="en-US" altLang="ja-JP" sz="2400" dirty="0">
                <a:latin typeface="HGP創英角ｺﾞｼｯｸUB" panose="020B0900000000000000" pitchFamily="50" charset="-128"/>
                <a:ea typeface="HGP創英角ｺﾞｼｯｸUB" panose="020B0900000000000000" pitchFamily="50" charset="-128"/>
              </a:rPr>
              <a:t>5</a:t>
            </a:r>
            <a:r>
              <a:rPr lang="ja-JP" altLang="en-US" sz="2400" dirty="0">
                <a:latin typeface="HGP創英角ｺﾞｼｯｸUB" panose="020B0900000000000000" pitchFamily="50" charset="-128"/>
                <a:ea typeface="HGP創英角ｺﾞｼｯｸUB" panose="020B0900000000000000" pitchFamily="50" charset="-128"/>
              </a:rPr>
              <a:t>㎝）と解除は</a:t>
            </a:r>
            <a:r>
              <a:rPr lang="en-US" altLang="ja-JP" sz="2400" dirty="0">
                <a:latin typeface="HGP創英角ｺﾞｼｯｸUB" panose="020B0900000000000000" pitchFamily="50" charset="-128"/>
                <a:ea typeface="HGP創英角ｺﾞｼｯｸUB" panose="020B0900000000000000" pitchFamily="50" charset="-128"/>
              </a:rPr>
              <a:t>1</a:t>
            </a:r>
            <a:r>
              <a:rPr lang="ja-JP" altLang="en-US" sz="2400" dirty="0">
                <a:latin typeface="HGP創英角ｺﾞｼｯｸUB" panose="020B0900000000000000" pitchFamily="50" charset="-128"/>
                <a:ea typeface="HGP創英角ｺﾞｼｯｸUB" panose="020B0900000000000000" pitchFamily="50" charset="-128"/>
              </a:rPr>
              <a:t>回</a:t>
            </a:r>
            <a:r>
              <a:rPr lang="en-US" altLang="ja-JP" sz="2400" dirty="0">
                <a:latin typeface="HGP創英角ｺﾞｼｯｸUB" panose="020B0900000000000000" pitchFamily="50" charset="-128"/>
                <a:ea typeface="HGP創英角ｺﾞｼｯｸUB" panose="020B0900000000000000" pitchFamily="50" charset="-128"/>
              </a:rPr>
              <a:t>1</a:t>
            </a:r>
            <a:r>
              <a:rPr lang="ja-JP" altLang="en-US" sz="2400" dirty="0">
                <a:latin typeface="HGP創英角ｺﾞｼｯｸUB" panose="020B0900000000000000" pitchFamily="50" charset="-128"/>
                <a:ea typeface="HGP創英角ｺﾞｼｯｸUB" panose="020B0900000000000000" pitchFamily="50" charset="-128"/>
              </a:rPr>
              <a:t>回正確に行う。</a:t>
            </a:r>
            <a:endParaRPr lang="en-US" altLang="ja-JP" sz="2400" dirty="0">
              <a:latin typeface="HGP創英角ｺﾞｼｯｸUB" panose="020B0900000000000000" pitchFamily="50" charset="-128"/>
              <a:ea typeface="HGP創英角ｺﾞｼｯｸUB" panose="020B0900000000000000" pitchFamily="50" charset="-128"/>
            </a:endParaRPr>
          </a:p>
          <a:p>
            <a:pPr>
              <a:spcBef>
                <a:spcPts val="600"/>
              </a:spcBef>
            </a:pPr>
            <a:r>
              <a:rPr lang="ja-JP" altLang="en-US" sz="2400" dirty="0">
                <a:latin typeface="HGP創英角ｺﾞｼｯｸUB" panose="020B0900000000000000" pitchFamily="50" charset="-128"/>
                <a:ea typeface="HGP創英角ｺﾞｼｯｸUB" panose="020B0900000000000000" pitchFamily="50" charset="-128"/>
              </a:rPr>
              <a:t>②</a:t>
            </a:r>
            <a:r>
              <a:rPr lang="en-US" altLang="ja-JP" sz="2400" dirty="0">
                <a:latin typeface="HGP創英角ｺﾞｼｯｸUB" panose="020B0900000000000000" pitchFamily="50" charset="-128"/>
                <a:ea typeface="HGP創英角ｺﾞｼｯｸUB" panose="020B0900000000000000" pitchFamily="50" charset="-128"/>
              </a:rPr>
              <a:t>100-120</a:t>
            </a:r>
            <a:r>
              <a:rPr lang="ja-JP" altLang="en-US" sz="2400" dirty="0">
                <a:latin typeface="HGP創英角ｺﾞｼｯｸUB" panose="020B0900000000000000" pitchFamily="50" charset="-128"/>
                <a:ea typeface="HGP創英角ｺﾞｼｯｸUB" panose="020B0900000000000000" pitchFamily="50" charset="-128"/>
              </a:rPr>
              <a:t>回</a:t>
            </a:r>
            <a:r>
              <a:rPr lang="en-US" altLang="ja-JP" sz="2400" dirty="0">
                <a:latin typeface="HGP創英角ｺﾞｼｯｸUB" panose="020B0900000000000000" pitchFamily="50" charset="-128"/>
                <a:ea typeface="HGP創英角ｺﾞｼｯｸUB" panose="020B0900000000000000" pitchFamily="50" charset="-128"/>
              </a:rPr>
              <a:t>/</a:t>
            </a:r>
            <a:r>
              <a:rPr lang="ja-JP" altLang="en-US" sz="2400" dirty="0">
                <a:latin typeface="HGP創英角ｺﾞｼｯｸUB" panose="020B0900000000000000" pitchFamily="50" charset="-128"/>
                <a:ea typeface="HGP創英角ｺﾞｼｯｸUB" panose="020B0900000000000000" pitchFamily="50" charset="-128"/>
              </a:rPr>
              <a:t>分のテンポで行う。</a:t>
            </a:r>
            <a:endParaRPr lang="en-US" altLang="ja-JP" sz="2400" dirty="0">
              <a:latin typeface="HGP創英角ｺﾞｼｯｸUB" panose="020B0900000000000000" pitchFamily="50" charset="-128"/>
              <a:ea typeface="HGP創英角ｺﾞｼｯｸUB" panose="020B0900000000000000" pitchFamily="50" charset="-128"/>
            </a:endParaRPr>
          </a:p>
          <a:p>
            <a:pPr>
              <a:spcBef>
                <a:spcPts val="600"/>
              </a:spcBef>
            </a:pPr>
            <a:r>
              <a:rPr lang="ja-JP" altLang="en-US" sz="2400" dirty="0">
                <a:latin typeface="HGP創英角ｺﾞｼｯｸUB" panose="020B0900000000000000" pitchFamily="50" charset="-128"/>
                <a:ea typeface="HGP創英角ｺﾞｼｯｸUB" panose="020B0900000000000000" pitchFamily="50" charset="-128"/>
              </a:rPr>
              <a:t>③胸骨圧迫の中断を極力しない。</a:t>
            </a:r>
            <a:endParaRPr lang="en-US" altLang="ja-JP" sz="2400" dirty="0">
              <a:latin typeface="HGP創英角ｺﾞｼｯｸUB" panose="020B0900000000000000" pitchFamily="50" charset="-128"/>
              <a:ea typeface="HGP創英角ｺﾞｼｯｸUB" panose="020B0900000000000000" pitchFamily="50" charset="-128"/>
            </a:endParaRPr>
          </a:p>
        </p:txBody>
      </p:sp>
      <p:sp>
        <p:nvSpPr>
          <p:cNvPr id="8" name="スライド番号プレースホルダー 3">
            <a:extLst>
              <a:ext uri="{FF2B5EF4-FFF2-40B4-BE49-F238E27FC236}">
                <a16:creationId xmlns:a16="http://schemas.microsoft.com/office/drawing/2014/main" id="{5275562B-24E7-4FCD-8984-6FBEACCE1EA5}"/>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50</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9" name="正方形/長方形 8">
            <a:extLst>
              <a:ext uri="{FF2B5EF4-FFF2-40B4-BE49-F238E27FC236}">
                <a16:creationId xmlns:a16="http://schemas.microsoft.com/office/drawing/2014/main" id="{A431AEC3-B066-43D7-A992-ADC912EA967B}"/>
              </a:ext>
            </a:extLst>
          </p:cNvPr>
          <p:cNvSpPr/>
          <p:nvPr/>
        </p:nvSpPr>
        <p:spPr>
          <a:xfrm>
            <a:off x="358566" y="5589685"/>
            <a:ext cx="8644379" cy="923330"/>
          </a:xfrm>
          <a:prstGeom prst="rect">
            <a:avLst/>
          </a:prstGeom>
          <a:noFill/>
          <a:ln w="25400">
            <a:solidFill>
              <a:schemeClr val="tx1"/>
            </a:solidFill>
          </a:ln>
        </p:spPr>
        <p:txBody>
          <a:bodyPr wrap="square">
            <a:spAutoFit/>
          </a:bodyPr>
          <a:lstStyle/>
          <a:p>
            <a:pPr algn="ctr">
              <a:spcBef>
                <a:spcPts val="600"/>
              </a:spcBef>
            </a:pPr>
            <a:r>
              <a:rPr lang="ja-JP" altLang="en-US" sz="5400" dirty="0">
                <a:latin typeface="HGP創英角ｺﾞｼｯｸUB" panose="020B0900000000000000" pitchFamily="50" charset="-128"/>
                <a:ea typeface="HGP創英角ｺﾞｼｯｸUB" panose="020B0900000000000000" pitchFamily="50" charset="-128"/>
              </a:rPr>
              <a:t>①強く　②速く　③絶え間なく</a:t>
            </a:r>
            <a:endParaRPr lang="en-US" altLang="ja-JP" sz="5400" dirty="0">
              <a:latin typeface="HGP創英角ｺﾞｼｯｸUB" panose="020B0900000000000000" pitchFamily="50" charset="-128"/>
              <a:ea typeface="HGP創英角ｺﾞｼｯｸUB" panose="020B0900000000000000" pitchFamily="50" charset="-128"/>
            </a:endParaRPr>
          </a:p>
        </p:txBody>
      </p:sp>
      <p:pic>
        <p:nvPicPr>
          <p:cNvPr id="10" name="Picture 4" descr="\\JLA-STATION2\share2\★共通　写真　大会＆イベント\☆教本関係写真\G2010テキスト用写真\一般人Ver\Resized\IMG_3520.jpg">
            <a:extLst>
              <a:ext uri="{FF2B5EF4-FFF2-40B4-BE49-F238E27FC236}">
                <a16:creationId xmlns:a16="http://schemas.microsoft.com/office/drawing/2014/main" id="{C0ECBDDF-5F7C-4C4B-BF82-C942FF86276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48518" y="837735"/>
            <a:ext cx="2254277" cy="3384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JLA-STATION2\share2\★共通　写真　大会＆イベント\☆教本関係写真\G2010テキスト用写真\一般人Ver\Resized\IMG_3515.jpg">
            <a:extLst>
              <a:ext uri="{FF2B5EF4-FFF2-40B4-BE49-F238E27FC236}">
                <a16:creationId xmlns:a16="http://schemas.microsoft.com/office/drawing/2014/main" id="{20F762E2-D596-4A91-9CAC-5754F74B230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791097" y="826163"/>
            <a:ext cx="2485452" cy="3334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1863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431233" y="92181"/>
            <a:ext cx="6818713" cy="790532"/>
          </a:xfrm>
          <a:prstGeom prst="rect">
            <a:avLst/>
          </a:prstGeom>
        </p:spPr>
        <p:txBody>
          <a:bodyP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P創英角ｺﾞｼｯｸUB" panose="020B0900000000000000" pitchFamily="50" charset="-128"/>
                <a:ea typeface="HGP創英角ｺﾞｼｯｸUB" panose="020B0900000000000000" pitchFamily="50" charset="-128"/>
              </a:rPr>
              <a:t>胸骨圧迫を開始する</a:t>
            </a:r>
          </a:p>
        </p:txBody>
      </p:sp>
      <p:sp>
        <p:nvSpPr>
          <p:cNvPr id="5" name="正方形/長方形 4"/>
          <p:cNvSpPr/>
          <p:nvPr/>
        </p:nvSpPr>
        <p:spPr>
          <a:xfrm>
            <a:off x="154235" y="4651740"/>
            <a:ext cx="8901630" cy="1569660"/>
          </a:xfrm>
          <a:prstGeom prst="rect">
            <a:avLst/>
          </a:prstGeom>
        </p:spPr>
        <p:txBody>
          <a:bodyPr wrap="square">
            <a:spAutoFit/>
          </a:bodyPr>
          <a:lstStyle/>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胸壁が約</a:t>
            </a:r>
            <a:r>
              <a:rPr lang="en-US" altLang="ja-JP" sz="2400" dirty="0">
                <a:latin typeface="HGP創英角ｺﾞｼｯｸUB" panose="020B0900000000000000" pitchFamily="50" charset="-128"/>
                <a:ea typeface="HGP創英角ｺﾞｼｯｸUB" panose="020B0900000000000000" pitchFamily="50" charset="-128"/>
              </a:rPr>
              <a:t>5cm</a:t>
            </a:r>
            <a:r>
              <a:rPr lang="ja-JP" altLang="en-US" sz="2400" dirty="0">
                <a:latin typeface="HGP創英角ｺﾞｼｯｸUB" panose="020B0900000000000000" pitchFamily="50" charset="-128"/>
                <a:ea typeface="HGP創英角ｺﾞｼｯｸUB" panose="020B0900000000000000" pitchFamily="50" charset="-128"/>
              </a:rPr>
              <a:t>沈むように圧迫する。</a:t>
            </a:r>
            <a:endParaRPr lang="en-US" altLang="ja-JP" sz="2400" dirty="0">
              <a:latin typeface="HGP創英角ｺﾞｼｯｸUB" panose="020B0900000000000000" pitchFamily="50" charset="-128"/>
              <a:ea typeface="HGP創英角ｺﾞｼｯｸUB" panose="020B0900000000000000" pitchFamily="50" charset="-128"/>
            </a:endParaRPr>
          </a:p>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毎回の胸骨圧迫の後には、</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胸を完全に元の位置に戻す</a:t>
            </a:r>
            <a:r>
              <a:rPr lang="ja-JP" altLang="en-US" sz="2400" dirty="0">
                <a:latin typeface="HGP創英角ｺﾞｼｯｸUB" panose="020B0900000000000000" pitchFamily="50" charset="-128"/>
                <a:ea typeface="HGP創英角ｺﾞｼｯｸUB" panose="020B0900000000000000" pitchFamily="50" charset="-128"/>
              </a:rPr>
              <a:t>ために、圧迫と圧迫の間に胸壁に力がかからないようにする。</a:t>
            </a:r>
            <a:endParaRPr lang="en-US" altLang="ja-JP" sz="2400" dirty="0">
              <a:latin typeface="HGP創英角ｺﾞｼｯｸUB" panose="020B0900000000000000" pitchFamily="50" charset="-128"/>
              <a:ea typeface="HGP創英角ｺﾞｼｯｸUB" panose="020B0900000000000000" pitchFamily="50" charset="-128"/>
            </a:endParaRPr>
          </a:p>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胸骨圧迫が浅くならないように注意する。</a:t>
            </a:r>
            <a:endParaRPr lang="en-US" altLang="ja-JP" sz="2400" dirty="0">
              <a:solidFill>
                <a:srgbClr val="FF0000"/>
              </a:solidFill>
              <a:latin typeface="HGP創英角ｺﾞｼｯｸUB" panose="020B0900000000000000" pitchFamily="50" charset="-128"/>
              <a:ea typeface="HGP創英角ｺﾞｼｯｸUB" panose="020B0900000000000000" pitchFamily="50" charset="-128"/>
            </a:endParaRPr>
          </a:p>
        </p:txBody>
      </p:sp>
      <p:pic>
        <p:nvPicPr>
          <p:cNvPr id="6" name="Picture 4" descr="鍛冶_G05変更点_ページ_40_画像_00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83583" y="1354080"/>
            <a:ext cx="4699144" cy="28262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鍛冶_G05変更点_ページ_40_画像_000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800000">
            <a:off x="7675057" y="2328550"/>
            <a:ext cx="374073" cy="7775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鍛冶_G05変更点_ページ_40_画像_000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72333" y="1502529"/>
            <a:ext cx="2002724" cy="2677844"/>
          </a:xfrm>
          <a:prstGeom prst="rect">
            <a:avLst/>
          </a:prstGeom>
          <a:noFill/>
          <a:extLst>
            <a:ext uri="{909E8E84-426E-40DD-AFC4-6F175D3DCCD1}">
              <a14:hiddenFill xmlns:a14="http://schemas.microsoft.com/office/drawing/2010/main">
                <a:solidFill>
                  <a:srgbClr val="FFFFFF"/>
                </a:solidFill>
              </a14:hiddenFill>
            </a:ext>
          </a:extLst>
        </p:spPr>
      </p:pic>
      <p:sp>
        <p:nvSpPr>
          <p:cNvPr id="9" name="スライド番号プレースホルダー 3">
            <a:extLst>
              <a:ext uri="{FF2B5EF4-FFF2-40B4-BE49-F238E27FC236}">
                <a16:creationId xmlns:a16="http://schemas.microsoft.com/office/drawing/2014/main" id="{DB76B489-DB92-4111-B2E0-2B0E87CC3916}"/>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51</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10" name="テキスト ボックス 9">
            <a:extLst>
              <a:ext uri="{FF2B5EF4-FFF2-40B4-BE49-F238E27FC236}">
                <a16:creationId xmlns:a16="http://schemas.microsoft.com/office/drawing/2014/main" id="{F1BBCCA7-66B1-4589-9443-39FBF41A8739}"/>
              </a:ext>
            </a:extLst>
          </p:cNvPr>
          <p:cNvSpPr txBox="1"/>
          <p:nvPr/>
        </p:nvSpPr>
        <p:spPr>
          <a:xfrm>
            <a:off x="183322" y="655917"/>
            <a:ext cx="2654145" cy="646331"/>
          </a:xfrm>
          <a:prstGeom prst="rect">
            <a:avLst/>
          </a:prstGeom>
          <a:noFill/>
        </p:spPr>
        <p:txBody>
          <a:bodyPr wrap="square">
            <a:spAutoFit/>
          </a:bodyPr>
          <a:lstStyle/>
          <a:p>
            <a:r>
              <a:rPr lang="ja-JP" altLang="en-US" sz="3600" dirty="0">
                <a:latin typeface="HGP創英角ｺﾞｼｯｸUB" panose="020B0900000000000000" pitchFamily="50" charset="-128"/>
                <a:ea typeface="HGP創英角ｺﾞｼｯｸUB" panose="020B0900000000000000" pitchFamily="50" charset="-128"/>
              </a:rPr>
              <a:t>①強く　</a:t>
            </a:r>
            <a:endParaRPr lang="ja-JP" altLang="en-US" sz="3600" dirty="0"/>
          </a:p>
        </p:txBody>
      </p:sp>
    </p:spTree>
    <p:extLst>
      <p:ext uri="{BB962C8B-B14F-4D97-AF65-F5344CB8AC3E}">
        <p14:creationId xmlns:p14="http://schemas.microsoft.com/office/powerpoint/2010/main" val="6082091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431233" y="92181"/>
            <a:ext cx="6818713" cy="790532"/>
          </a:xfrm>
          <a:prstGeom prst="rect">
            <a:avLst/>
          </a:prstGeom>
        </p:spPr>
        <p:txBody>
          <a:bodyP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P創英角ｺﾞｼｯｸUB" panose="020B0900000000000000" pitchFamily="50" charset="-128"/>
                <a:ea typeface="HGP創英角ｺﾞｼｯｸUB" panose="020B0900000000000000" pitchFamily="50" charset="-128"/>
              </a:rPr>
              <a:t>胸骨圧迫を開始する</a:t>
            </a:r>
          </a:p>
        </p:txBody>
      </p:sp>
      <p:sp>
        <p:nvSpPr>
          <p:cNvPr id="5" name="正方形/長方形 4"/>
          <p:cNvSpPr/>
          <p:nvPr/>
        </p:nvSpPr>
        <p:spPr>
          <a:xfrm>
            <a:off x="154235" y="4651740"/>
            <a:ext cx="8901630" cy="1569660"/>
          </a:xfrm>
          <a:prstGeom prst="rect">
            <a:avLst/>
          </a:prstGeom>
        </p:spPr>
        <p:txBody>
          <a:bodyPr wrap="square">
            <a:spAutoFit/>
          </a:bodyPr>
          <a:lstStyle/>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圧迫は</a:t>
            </a:r>
            <a:r>
              <a:rPr lang="en-US" altLang="ja-JP" sz="2400" dirty="0">
                <a:latin typeface="HGP創英角ｺﾞｼｯｸUB" panose="020B0900000000000000" pitchFamily="50" charset="-128"/>
                <a:ea typeface="HGP創英角ｺﾞｼｯｸUB" panose="020B0900000000000000" pitchFamily="50" charset="-128"/>
              </a:rPr>
              <a:t>1</a:t>
            </a:r>
            <a:r>
              <a:rPr lang="ja-JP" altLang="en-US" sz="2400" dirty="0">
                <a:latin typeface="HGP創英角ｺﾞｼｯｸUB" panose="020B0900000000000000" pitchFamily="50" charset="-128"/>
                <a:ea typeface="HGP創英角ｺﾞｼｯｸUB" panose="020B0900000000000000" pitchFamily="50" charset="-128"/>
              </a:rPr>
              <a:t>分あたり</a:t>
            </a:r>
            <a:r>
              <a:rPr lang="en-US" altLang="ja-JP" sz="2400" dirty="0">
                <a:solidFill>
                  <a:srgbClr val="FF0000"/>
                </a:solidFill>
                <a:latin typeface="HGP創英角ｺﾞｼｯｸUB" panose="020B0900000000000000" pitchFamily="50" charset="-128"/>
                <a:ea typeface="HGP創英角ｺﾞｼｯｸUB" panose="020B0900000000000000" pitchFamily="50" charset="-128"/>
              </a:rPr>
              <a:t>100-120</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回</a:t>
            </a:r>
            <a:r>
              <a:rPr lang="en-US" altLang="ja-JP" sz="2400" dirty="0">
                <a:solidFill>
                  <a:srgbClr val="FF0000"/>
                </a:solidFill>
                <a:latin typeface="HGP創英角ｺﾞｼｯｸUB" panose="020B0900000000000000" pitchFamily="50" charset="-128"/>
                <a:ea typeface="HGP創英角ｺﾞｼｯｸUB" panose="020B0900000000000000" pitchFamily="50" charset="-128"/>
              </a:rPr>
              <a:t>/</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分</a:t>
            </a:r>
            <a:r>
              <a:rPr lang="ja-JP" altLang="en-US" sz="2400" dirty="0">
                <a:latin typeface="HGP創英角ｺﾞｼｯｸUB" panose="020B0900000000000000" pitchFamily="50" charset="-128"/>
                <a:ea typeface="HGP創英角ｺﾞｼｯｸUB" panose="020B0900000000000000" pitchFamily="50" charset="-128"/>
              </a:rPr>
              <a:t>のテンポで、</a:t>
            </a:r>
            <a:r>
              <a:rPr lang="en-US" altLang="ja-JP" sz="2400" dirty="0">
                <a:solidFill>
                  <a:srgbClr val="FF0000"/>
                </a:solidFill>
                <a:latin typeface="HGP創英角ｺﾞｼｯｸUB" panose="020B0900000000000000" pitchFamily="50" charset="-128"/>
                <a:ea typeface="HGP創英角ｺﾞｼｯｸUB" panose="020B0900000000000000" pitchFamily="50" charset="-128"/>
              </a:rPr>
              <a:t>30</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回連続</a:t>
            </a:r>
            <a:r>
              <a:rPr lang="ja-JP" altLang="en-US" sz="2400" dirty="0">
                <a:latin typeface="HGP創英角ｺﾞｼｯｸUB" panose="020B0900000000000000" pitchFamily="50" charset="-128"/>
                <a:ea typeface="HGP創英角ｺﾞｼｯｸUB" panose="020B0900000000000000" pitchFamily="50" charset="-128"/>
              </a:rPr>
              <a:t>して行う。</a:t>
            </a:r>
            <a:endParaRPr lang="en-US" altLang="ja-JP" sz="2400" dirty="0">
              <a:latin typeface="HGP創英角ｺﾞｼｯｸUB" panose="020B0900000000000000" pitchFamily="50" charset="-128"/>
              <a:ea typeface="HGP創英角ｺﾞｼｯｸUB" panose="020B0900000000000000" pitchFamily="50" charset="-128"/>
            </a:endParaRPr>
          </a:p>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このテンポを維持する事が救命において非常に重要。</a:t>
            </a:r>
            <a:endParaRPr lang="en-US" altLang="ja-JP" sz="2400" dirty="0">
              <a:latin typeface="HGP創英角ｺﾞｼｯｸUB" panose="020B0900000000000000" pitchFamily="50" charset="-128"/>
              <a:ea typeface="HGP創英角ｺﾞｼｯｸUB" panose="020B0900000000000000" pitchFamily="50" charset="-128"/>
            </a:endParaRPr>
          </a:p>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携帯型のメトロノームやメトロノームの携帯アプリケーションを使用するとテンポを保ちやすい。</a:t>
            </a:r>
            <a:endParaRPr lang="en-US" altLang="ja-JP" sz="24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9" name="スライド番号プレースホルダー 3">
            <a:extLst>
              <a:ext uri="{FF2B5EF4-FFF2-40B4-BE49-F238E27FC236}">
                <a16:creationId xmlns:a16="http://schemas.microsoft.com/office/drawing/2014/main" id="{DB76B489-DB92-4111-B2E0-2B0E87CC3916}"/>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52</a:t>
            </a:fld>
            <a:endParaRPr kumimoji="1" lang="ja-JP" altLang="en-US" dirty="0">
              <a:latin typeface="HGP創英角ｺﾞｼｯｸUB" panose="020B0900000000000000" pitchFamily="50" charset="-128"/>
              <a:ea typeface="HGP創英角ｺﾞｼｯｸUB" panose="020B0900000000000000" pitchFamily="50" charset="-128"/>
            </a:endParaRPr>
          </a:p>
        </p:txBody>
      </p:sp>
      <p:pic>
        <p:nvPicPr>
          <p:cNvPr id="3" name="図 2">
            <a:extLst>
              <a:ext uri="{FF2B5EF4-FFF2-40B4-BE49-F238E27FC236}">
                <a16:creationId xmlns:a16="http://schemas.microsoft.com/office/drawing/2014/main" id="{3421B1F9-8AB3-42FD-8E3C-9E5C0594FB60}"/>
              </a:ext>
            </a:extLst>
          </p:cNvPr>
          <p:cNvPicPr>
            <a:picLocks noChangeAspect="1"/>
          </p:cNvPicPr>
          <p:nvPr/>
        </p:nvPicPr>
        <p:blipFill>
          <a:blip r:embed="rId3"/>
          <a:stretch>
            <a:fillRect/>
          </a:stretch>
        </p:blipFill>
        <p:spPr>
          <a:xfrm>
            <a:off x="1660225" y="882713"/>
            <a:ext cx="5163671" cy="3666565"/>
          </a:xfrm>
          <a:prstGeom prst="rect">
            <a:avLst/>
          </a:prstGeom>
        </p:spPr>
      </p:pic>
      <p:sp>
        <p:nvSpPr>
          <p:cNvPr id="12" name="テキスト ボックス 11">
            <a:extLst>
              <a:ext uri="{FF2B5EF4-FFF2-40B4-BE49-F238E27FC236}">
                <a16:creationId xmlns:a16="http://schemas.microsoft.com/office/drawing/2014/main" id="{30612514-28EE-4AD6-AF91-2AF5BC5CB420}"/>
              </a:ext>
            </a:extLst>
          </p:cNvPr>
          <p:cNvSpPr txBox="1"/>
          <p:nvPr/>
        </p:nvSpPr>
        <p:spPr>
          <a:xfrm>
            <a:off x="183322" y="655917"/>
            <a:ext cx="2654145" cy="646331"/>
          </a:xfrm>
          <a:prstGeom prst="rect">
            <a:avLst/>
          </a:prstGeom>
          <a:noFill/>
        </p:spPr>
        <p:txBody>
          <a:bodyPr wrap="square">
            <a:spAutoFit/>
          </a:bodyPr>
          <a:lstStyle/>
          <a:p>
            <a:r>
              <a:rPr lang="ja-JP" altLang="en-US" sz="3600" dirty="0">
                <a:latin typeface="HGP創英角ｺﾞｼｯｸUB" panose="020B0900000000000000" pitchFamily="50" charset="-128"/>
                <a:ea typeface="HGP創英角ｺﾞｼｯｸUB" panose="020B0900000000000000" pitchFamily="50" charset="-128"/>
              </a:rPr>
              <a:t>②速く　</a:t>
            </a:r>
            <a:endParaRPr lang="ja-JP" altLang="en-US" sz="3600" dirty="0"/>
          </a:p>
        </p:txBody>
      </p:sp>
    </p:spTree>
    <p:extLst>
      <p:ext uri="{BB962C8B-B14F-4D97-AF65-F5344CB8AC3E}">
        <p14:creationId xmlns:p14="http://schemas.microsoft.com/office/powerpoint/2010/main" val="10180627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23288" y="5321362"/>
            <a:ext cx="8588700" cy="830997"/>
          </a:xfrm>
          <a:prstGeom prst="rect">
            <a:avLst/>
          </a:prstGeom>
        </p:spPr>
        <p:txBody>
          <a:bodyPr wrap="square">
            <a:spAutoFit/>
          </a:bodyPr>
          <a:lstStyle/>
          <a:p>
            <a:pPr marL="457200" indent="-457200">
              <a:buClr>
                <a:schemeClr val="tx1">
                  <a:lumMod val="95000"/>
                  <a:lumOff val="5000"/>
                </a:schemeClr>
              </a:buClr>
              <a:buFont typeface="Arial" panose="020B0604020202020204" pitchFamily="34" charset="0"/>
              <a:buChar char="•"/>
            </a:pP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胸骨圧迫の中断は最小</a:t>
            </a:r>
            <a:r>
              <a:rPr lang="ja-JP" altLang="en-US" sz="2400" dirty="0">
                <a:latin typeface="HGP創英角ｺﾞｼｯｸUB" panose="020B0900000000000000" pitchFamily="50" charset="-128"/>
                <a:ea typeface="HGP創英角ｺﾞｼｯｸUB" panose="020B0900000000000000" pitchFamily="50" charset="-128"/>
              </a:rPr>
              <a:t>にする（ＡＥＤ使用時など）。</a:t>
            </a:r>
            <a:endParaRPr lang="en-US" altLang="ja-JP" sz="2400" dirty="0">
              <a:latin typeface="HGP創英角ｺﾞｼｯｸUB" panose="020B0900000000000000" pitchFamily="50" charset="-128"/>
              <a:ea typeface="HGP創英角ｺﾞｼｯｸUB" panose="020B0900000000000000" pitchFamily="50" charset="-128"/>
            </a:endParaRPr>
          </a:p>
          <a:p>
            <a:pPr marL="457200" indent="-457200">
              <a:buClr>
                <a:schemeClr val="tx1">
                  <a:lumMod val="95000"/>
                  <a:lumOff val="5000"/>
                </a:schemeClr>
              </a:buClr>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人工呼吸を２回行うための中断時間は</a:t>
            </a:r>
            <a:r>
              <a:rPr lang="en-US" altLang="ja-JP" sz="2400" dirty="0">
                <a:latin typeface="HGP創英角ｺﾞｼｯｸUB" panose="020B0900000000000000" pitchFamily="50" charset="-128"/>
                <a:ea typeface="HGP創英角ｺﾞｼｯｸUB" panose="020B0900000000000000" pitchFamily="50" charset="-128"/>
              </a:rPr>
              <a:t>10</a:t>
            </a:r>
            <a:r>
              <a:rPr lang="ja-JP" altLang="en-US" sz="2400" dirty="0">
                <a:latin typeface="HGP創英角ｺﾞｼｯｸUB" panose="020B0900000000000000" pitchFamily="50" charset="-128"/>
                <a:ea typeface="HGP創英角ｺﾞｼｯｸUB" panose="020B0900000000000000" pitchFamily="50" charset="-128"/>
              </a:rPr>
              <a:t>秒未満。</a:t>
            </a:r>
            <a:endParaRPr lang="en-US" altLang="ja-JP" sz="2400" dirty="0">
              <a:latin typeface="HGP創英角ｺﾞｼｯｸUB" panose="020B0900000000000000" pitchFamily="50" charset="-128"/>
              <a:ea typeface="HGP創英角ｺﾞｼｯｸUB" panose="020B0900000000000000" pitchFamily="50" charset="-128"/>
            </a:endParaRPr>
          </a:p>
        </p:txBody>
      </p:sp>
      <p:sp>
        <p:nvSpPr>
          <p:cNvPr id="5" name="タイトル 1"/>
          <p:cNvSpPr txBox="1">
            <a:spLocks/>
          </p:cNvSpPr>
          <p:nvPr/>
        </p:nvSpPr>
        <p:spPr>
          <a:xfrm>
            <a:off x="1656522" y="115164"/>
            <a:ext cx="6341634" cy="790532"/>
          </a:xfrm>
          <a:prstGeom prst="rect">
            <a:avLst/>
          </a:prstGeom>
        </p:spPr>
        <p:txBody>
          <a:bodyP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P創英角ｺﾞｼｯｸUB" panose="020B0900000000000000" pitchFamily="50" charset="-128"/>
                <a:ea typeface="HGP創英角ｺﾞｼｯｸUB" panose="020B0900000000000000" pitchFamily="50" charset="-128"/>
              </a:rPr>
              <a:t>胸骨圧迫を開始する</a:t>
            </a:r>
          </a:p>
        </p:txBody>
      </p:sp>
      <p:pic>
        <p:nvPicPr>
          <p:cNvPr id="6" name="Picture 2" descr="\\JLA-STATION2\share2\★共通　写真　大会＆イベント\☆教本関係写真\G2010テキスト用写真\一般人Ver\Resized\IMG_351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122762" y="905696"/>
            <a:ext cx="2989752" cy="4011508"/>
          </a:xfrm>
          <a:prstGeom prst="rect">
            <a:avLst/>
          </a:prstGeom>
          <a:noFill/>
          <a:extLst>
            <a:ext uri="{909E8E84-426E-40DD-AFC4-6F175D3DCCD1}">
              <a14:hiddenFill xmlns:a14="http://schemas.microsoft.com/office/drawing/2010/main">
                <a:solidFill>
                  <a:srgbClr val="FFFFFF"/>
                </a:solidFill>
              </a14:hiddenFill>
            </a:ext>
          </a:extLst>
        </p:spPr>
      </p:pic>
      <p:sp>
        <p:nvSpPr>
          <p:cNvPr id="7" name="スライド番号プレースホルダー 3">
            <a:extLst>
              <a:ext uri="{FF2B5EF4-FFF2-40B4-BE49-F238E27FC236}">
                <a16:creationId xmlns:a16="http://schemas.microsoft.com/office/drawing/2014/main" id="{EFA0990F-48C1-429C-9C12-34A0095FDB30}"/>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53</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8" name="テキスト ボックス 7">
            <a:extLst>
              <a:ext uri="{FF2B5EF4-FFF2-40B4-BE49-F238E27FC236}">
                <a16:creationId xmlns:a16="http://schemas.microsoft.com/office/drawing/2014/main" id="{6413E45B-9FCA-4E18-810C-F7C036A81302}"/>
              </a:ext>
            </a:extLst>
          </p:cNvPr>
          <p:cNvSpPr txBox="1"/>
          <p:nvPr/>
        </p:nvSpPr>
        <p:spPr>
          <a:xfrm>
            <a:off x="183322" y="655917"/>
            <a:ext cx="2654145" cy="646331"/>
          </a:xfrm>
          <a:prstGeom prst="rect">
            <a:avLst/>
          </a:prstGeom>
          <a:noFill/>
        </p:spPr>
        <p:txBody>
          <a:bodyPr wrap="square">
            <a:spAutoFit/>
          </a:bodyPr>
          <a:lstStyle/>
          <a:p>
            <a:r>
              <a:rPr lang="ja-JP" altLang="en-US" sz="3600" dirty="0">
                <a:latin typeface="HGP創英角ｺﾞｼｯｸUB" panose="020B0900000000000000" pitchFamily="50" charset="-128"/>
                <a:ea typeface="HGP創英角ｺﾞｼｯｸUB" panose="020B0900000000000000" pitchFamily="50" charset="-128"/>
              </a:rPr>
              <a:t>③絶え間なく　</a:t>
            </a:r>
            <a:endParaRPr lang="ja-JP" altLang="en-US" sz="3600" dirty="0"/>
          </a:p>
        </p:txBody>
      </p:sp>
    </p:spTree>
    <p:extLst>
      <p:ext uri="{BB962C8B-B14F-4D97-AF65-F5344CB8AC3E}">
        <p14:creationId xmlns:p14="http://schemas.microsoft.com/office/powerpoint/2010/main" val="6263039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p:cNvSpPr txBox="1">
            <a:spLocks/>
          </p:cNvSpPr>
          <p:nvPr/>
        </p:nvSpPr>
        <p:spPr>
          <a:xfrm>
            <a:off x="278543" y="2993141"/>
            <a:ext cx="8647094" cy="3275148"/>
          </a:xfrm>
          <a:prstGeom prst="rect">
            <a:avLst/>
          </a:prstGeom>
        </p:spPr>
        <p:txBody>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endParaRPr lang="ja-JP" altLang="en-US" sz="24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3" name="正方形/長方形 2"/>
          <p:cNvSpPr/>
          <p:nvPr/>
        </p:nvSpPr>
        <p:spPr>
          <a:xfrm>
            <a:off x="110038" y="3949220"/>
            <a:ext cx="8925113" cy="1938992"/>
          </a:xfrm>
          <a:prstGeom prst="rect">
            <a:avLst/>
          </a:prstGeom>
        </p:spPr>
        <p:txBody>
          <a:bodyPr wrap="square">
            <a:spAutoFit/>
          </a:bodyPr>
          <a:lstStyle/>
          <a:p>
            <a:pPr marL="342900" indent="-3429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疲労による胸骨圧迫の質の低下を最小とするために、救助者が複数いる場合には、</a:t>
            </a:r>
            <a:r>
              <a:rPr lang="en-US" altLang="ja-JP" sz="2400" dirty="0">
                <a:latin typeface="HGP創英角ｺﾞｼｯｸUB" panose="020B0900000000000000" pitchFamily="50" charset="-128"/>
                <a:ea typeface="HGP創英角ｺﾞｼｯｸUB" panose="020B0900000000000000" pitchFamily="50" charset="-128"/>
              </a:rPr>
              <a:t>1-</a:t>
            </a:r>
            <a:r>
              <a:rPr lang="ja-JP" altLang="en-US" sz="2400" dirty="0">
                <a:latin typeface="HGP創英角ｺﾞｼｯｸUB" panose="020B0900000000000000" pitchFamily="50" charset="-128"/>
                <a:ea typeface="HGP創英角ｺﾞｼｯｸUB" panose="020B0900000000000000" pitchFamily="50" charset="-128"/>
              </a:rPr>
              <a:t>２分ごとを目安に</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胸骨圧迫の役割を交代</a:t>
            </a:r>
            <a:r>
              <a:rPr lang="ja-JP" altLang="en-US" sz="2400" dirty="0">
                <a:latin typeface="HGP創英角ｺﾞｼｯｸUB" panose="020B0900000000000000" pitchFamily="50" charset="-128"/>
                <a:ea typeface="HGP創英角ｺﾞｼｯｸUB" panose="020B0900000000000000" pitchFamily="50" charset="-128"/>
              </a:rPr>
              <a:t>する。</a:t>
            </a:r>
            <a:endParaRPr lang="en-US" altLang="ja-JP" sz="2400" dirty="0">
              <a:latin typeface="HGP創英角ｺﾞｼｯｸUB" panose="020B0900000000000000" pitchFamily="50" charset="-128"/>
              <a:ea typeface="HGP創英角ｺﾞｼｯｸUB" panose="020B0900000000000000" pitchFamily="50" charset="-128"/>
            </a:endParaRPr>
          </a:p>
          <a:p>
            <a:pPr marL="342900" indent="-3429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交代に要する時間は最小にする。</a:t>
            </a:r>
            <a:endParaRPr lang="en-US" altLang="ja-JP" sz="2400" dirty="0">
              <a:latin typeface="HGP創英角ｺﾞｼｯｸUB" panose="020B0900000000000000" pitchFamily="50" charset="-128"/>
              <a:ea typeface="HGP創英角ｺﾞｼｯｸUB" panose="020B0900000000000000" pitchFamily="50" charset="-128"/>
            </a:endParaRPr>
          </a:p>
          <a:p>
            <a:pPr marL="342900" indent="-3429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複数の救助者がいる場合は、救助者が互いに注意しあって、胸骨圧迫の部位や深さ、テンポが適切に維持されていることを確認する。</a:t>
            </a:r>
            <a:endParaRPr lang="en-US" altLang="ja-JP" sz="3200" dirty="0">
              <a:latin typeface="HGP創英角ｺﾞｼｯｸUB" panose="020B0900000000000000" pitchFamily="50" charset="-128"/>
              <a:ea typeface="HGP創英角ｺﾞｼｯｸUB" panose="020B0900000000000000" pitchFamily="50" charset="-128"/>
            </a:endParaRPr>
          </a:p>
        </p:txBody>
      </p:sp>
      <p:sp>
        <p:nvSpPr>
          <p:cNvPr id="5" name="タイトル 1"/>
          <p:cNvSpPr txBox="1">
            <a:spLocks/>
          </p:cNvSpPr>
          <p:nvPr/>
        </p:nvSpPr>
        <p:spPr>
          <a:xfrm>
            <a:off x="1338546" y="149540"/>
            <a:ext cx="6876569" cy="790532"/>
          </a:xfrm>
          <a:prstGeom prst="rect">
            <a:avLst/>
          </a:prstGeom>
        </p:spPr>
        <p:txBody>
          <a:bodyP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P創英角ｺﾞｼｯｸUB" panose="020B0900000000000000" pitchFamily="50" charset="-128"/>
                <a:ea typeface="HGP創英角ｺﾞｼｯｸUB" panose="020B0900000000000000" pitchFamily="50" charset="-128"/>
              </a:rPr>
              <a:t>胸骨圧迫を開始する</a:t>
            </a:r>
          </a:p>
        </p:txBody>
      </p:sp>
      <p:grpSp>
        <p:nvGrpSpPr>
          <p:cNvPr id="7" name="グループ化 6"/>
          <p:cNvGrpSpPr/>
          <p:nvPr/>
        </p:nvGrpSpPr>
        <p:grpSpPr>
          <a:xfrm>
            <a:off x="2805097" y="807550"/>
            <a:ext cx="3607119" cy="2934731"/>
            <a:chOff x="2376065" y="3325266"/>
            <a:chExt cx="4391870" cy="3137824"/>
          </a:xfrm>
        </p:grpSpPr>
        <p:pic>
          <p:nvPicPr>
            <p:cNvPr id="8" name="Picture 3" descr="スキャン"/>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76065" y="3325266"/>
              <a:ext cx="4391870" cy="3137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9" name="直線コネクタ 8"/>
            <p:cNvCxnSpPr/>
            <p:nvPr/>
          </p:nvCxnSpPr>
          <p:spPr>
            <a:xfrm>
              <a:off x="2723398" y="4450932"/>
              <a:ext cx="14754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055063" y="4592134"/>
              <a:ext cx="1785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3563791" y="4458378"/>
              <a:ext cx="1785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3857515" y="4500910"/>
              <a:ext cx="1623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スライド番号プレースホルダー 3">
            <a:extLst>
              <a:ext uri="{FF2B5EF4-FFF2-40B4-BE49-F238E27FC236}">
                <a16:creationId xmlns:a16="http://schemas.microsoft.com/office/drawing/2014/main" id="{82D2E85F-4C80-419D-9481-C649DA4F8331}"/>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54</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6763454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1087840" y="47206"/>
            <a:ext cx="6968319" cy="726696"/>
          </a:xfrm>
          <a:prstGeom prst="rect">
            <a:avLst/>
          </a:prstGeom>
        </p:spPr>
        <p:txBody>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P創英角ｺﾞｼｯｸUB" panose="020B0900000000000000" pitchFamily="50" charset="-128"/>
                <a:ea typeface="HGP創英角ｺﾞｼｯｸUB" panose="020B0900000000000000" pitchFamily="50" charset="-128"/>
              </a:rPr>
              <a:t>　気道確保</a:t>
            </a:r>
          </a:p>
        </p:txBody>
      </p:sp>
      <p:sp>
        <p:nvSpPr>
          <p:cNvPr id="5" name="正方形/長方形 4"/>
          <p:cNvSpPr/>
          <p:nvPr/>
        </p:nvSpPr>
        <p:spPr>
          <a:xfrm>
            <a:off x="277649" y="4413040"/>
            <a:ext cx="8588700" cy="1508105"/>
          </a:xfrm>
          <a:prstGeom prst="rect">
            <a:avLst/>
          </a:prstGeom>
        </p:spPr>
        <p:txBody>
          <a:bodyPr wrap="square">
            <a:spAutoFit/>
          </a:bodyPr>
          <a:lstStyle/>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人工呼吸を行う直前に</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気道を確保</a:t>
            </a:r>
            <a:r>
              <a:rPr lang="ja-JP" altLang="en-US" sz="2400" dirty="0">
                <a:latin typeface="HGP創英角ｺﾞｼｯｸUB" panose="020B0900000000000000" pitchFamily="50" charset="-128"/>
                <a:ea typeface="HGP創英角ｺﾞｼｯｸUB" panose="020B0900000000000000" pitchFamily="50" charset="-128"/>
              </a:rPr>
              <a:t>する。</a:t>
            </a:r>
            <a:endParaRPr lang="en-US" altLang="ja-JP" sz="2400" dirty="0">
              <a:latin typeface="HGP創英角ｺﾞｼｯｸUB" panose="020B0900000000000000" pitchFamily="50" charset="-128"/>
              <a:ea typeface="HGP創英角ｺﾞｼｯｸUB" panose="020B0900000000000000" pitchFamily="50" charset="-128"/>
            </a:endParaRPr>
          </a:p>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気道とは、空気の通り道のことで、気道を確保しただけで助かった例も多数ある。</a:t>
            </a:r>
            <a:endParaRPr lang="en-US" altLang="ja-JP" sz="2400" dirty="0">
              <a:latin typeface="HGP創英角ｺﾞｼｯｸUB" panose="020B0900000000000000" pitchFamily="50" charset="-128"/>
              <a:ea typeface="HGP創英角ｺﾞｼｯｸUB" panose="020B0900000000000000" pitchFamily="50" charset="-128"/>
            </a:endParaRPr>
          </a:p>
          <a:p>
            <a:pPr>
              <a:buClr>
                <a:srgbClr val="FF0000"/>
              </a:buClr>
            </a:pPr>
            <a:endParaRPr lang="en-US" altLang="ja-JP" sz="2000" dirty="0">
              <a:latin typeface="HGP創英角ｺﾞｼｯｸUB" panose="020B0900000000000000" pitchFamily="50" charset="-128"/>
              <a:ea typeface="HGP創英角ｺﾞｼｯｸUB" panose="020B0900000000000000" pitchFamily="50" charset="-128"/>
            </a:endParaRPr>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43861" y="1026517"/>
            <a:ext cx="4256278" cy="2837518"/>
          </a:xfrm>
          <a:prstGeom prst="rect">
            <a:avLst/>
          </a:prstGeom>
        </p:spPr>
      </p:pic>
      <p:sp>
        <p:nvSpPr>
          <p:cNvPr id="6" name="スライド番号プレースホルダー 3">
            <a:extLst>
              <a:ext uri="{FF2B5EF4-FFF2-40B4-BE49-F238E27FC236}">
                <a16:creationId xmlns:a16="http://schemas.microsoft.com/office/drawing/2014/main" id="{A55EB3D8-D4B8-4D19-A6A2-545CE42132B6}"/>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55</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4215058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JLA-STATION2\share2\★共通　写真記録　大会＆イベント\20111219　G2010ガイドライン\一般人Ver\Resized\IMG_3524.jpg"/>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4794037" y="3213120"/>
            <a:ext cx="4019550" cy="2677083"/>
          </a:xfrm>
          <a:prstGeom prst="rect">
            <a:avLst/>
          </a:prstGeom>
          <a:noFill/>
          <a:extLst>
            <a:ext uri="{909E8E84-426E-40DD-AFC4-6F175D3DCCD1}">
              <a14:hiddenFill xmlns:a14="http://schemas.microsoft.com/office/drawing/2010/main">
                <a:solidFill>
                  <a:srgbClr val="FFFFFF"/>
                </a:solidFill>
              </a14:hiddenFill>
            </a:ext>
          </a:extLst>
        </p:spPr>
      </p:pic>
      <p:pic>
        <p:nvPicPr>
          <p:cNvPr id="202760"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179487" y="3910563"/>
            <a:ext cx="1800225" cy="1593850"/>
          </a:xfrm>
          <a:prstGeom prst="rect">
            <a:avLst/>
          </a:prstGeom>
          <a:noFill/>
          <a:extLst>
            <a:ext uri="{909E8E84-426E-40DD-AFC4-6F175D3DCCD1}">
              <a14:hiddenFill xmlns:a14="http://schemas.microsoft.com/office/drawing/2010/main">
                <a:solidFill>
                  <a:srgbClr val="FFFFFF"/>
                </a:solidFill>
              </a14:hiddenFill>
            </a:ext>
          </a:extLst>
        </p:spPr>
      </p:pic>
      <p:pic>
        <p:nvPicPr>
          <p:cNvPr id="202761"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2843783" y="3889926"/>
            <a:ext cx="1800225" cy="1614487"/>
          </a:xfrm>
          <a:prstGeom prst="rect">
            <a:avLst/>
          </a:prstGeom>
          <a:noFill/>
          <a:extLst>
            <a:ext uri="{909E8E84-426E-40DD-AFC4-6F175D3DCCD1}">
              <a14:hiddenFill xmlns:a14="http://schemas.microsoft.com/office/drawing/2010/main">
                <a:solidFill>
                  <a:srgbClr val="FFFFFF"/>
                </a:solidFill>
              </a14:hiddenFill>
            </a:ext>
          </a:extLst>
        </p:spPr>
      </p:pic>
      <p:sp>
        <p:nvSpPr>
          <p:cNvPr id="202762" name="Oval 10"/>
          <p:cNvSpPr>
            <a:spLocks noChangeArrowheads="1"/>
          </p:cNvSpPr>
          <p:nvPr/>
        </p:nvSpPr>
        <p:spPr bwMode="auto">
          <a:xfrm>
            <a:off x="7024785" y="4496433"/>
            <a:ext cx="494082" cy="401474"/>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FFFF00">
                    <a:alpha val="7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HGP創英角ｺﾞｼｯｸUB" panose="020B0900000000000000" pitchFamily="50" charset="-128"/>
              <a:ea typeface="HGP創英角ｺﾞｼｯｸUB" panose="020B0900000000000000" pitchFamily="50" charset="-128"/>
            </a:endParaRPr>
          </a:p>
        </p:txBody>
      </p:sp>
      <p:sp>
        <p:nvSpPr>
          <p:cNvPr id="202764" name="Oval 12"/>
          <p:cNvSpPr>
            <a:spLocks noChangeArrowheads="1"/>
          </p:cNvSpPr>
          <p:nvPr/>
        </p:nvSpPr>
        <p:spPr bwMode="auto">
          <a:xfrm>
            <a:off x="6388870" y="4897907"/>
            <a:ext cx="635915" cy="538272"/>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FFFF00">
                    <a:alpha val="7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HGP創英角ｺﾞｼｯｸUB" panose="020B0900000000000000" pitchFamily="50" charset="-128"/>
              <a:ea typeface="HGP創英角ｺﾞｼｯｸUB" panose="020B0900000000000000" pitchFamily="50" charset="-128"/>
            </a:endParaRPr>
          </a:p>
        </p:txBody>
      </p:sp>
      <p:sp>
        <p:nvSpPr>
          <p:cNvPr id="202769" name="AutoShape 17"/>
          <p:cNvSpPr>
            <a:spLocks noChangeArrowheads="1"/>
          </p:cNvSpPr>
          <p:nvPr/>
        </p:nvSpPr>
        <p:spPr bwMode="auto">
          <a:xfrm>
            <a:off x="2124645" y="4385090"/>
            <a:ext cx="719138" cy="624159"/>
          </a:xfrm>
          <a:prstGeom prst="rightArrow">
            <a:avLst>
              <a:gd name="adj1" fmla="val 50000"/>
              <a:gd name="adj2" fmla="val 5011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HGP創英角ｺﾞｼｯｸUB" panose="020B0900000000000000" pitchFamily="50" charset="-128"/>
              <a:ea typeface="HGP創英角ｺﾞｼｯｸUB" panose="020B0900000000000000" pitchFamily="50" charset="-128"/>
            </a:endParaRPr>
          </a:p>
        </p:txBody>
      </p:sp>
      <p:sp>
        <p:nvSpPr>
          <p:cNvPr id="3" name="タイトル 2"/>
          <p:cNvSpPr>
            <a:spLocks noGrp="1"/>
          </p:cNvSpPr>
          <p:nvPr>
            <p:ph type="title"/>
          </p:nvPr>
        </p:nvSpPr>
        <p:spPr>
          <a:xfrm>
            <a:off x="1146227" y="24107"/>
            <a:ext cx="7086600" cy="837530"/>
          </a:xfrm>
        </p:spPr>
        <p:txBody>
          <a:bodyPr>
            <a:noAutofit/>
          </a:bodyPr>
          <a:lstStyle/>
          <a:p>
            <a:r>
              <a:rPr kumimoji="1" lang="ja-JP" altLang="en-US" sz="3200" dirty="0">
                <a:latin typeface="HGP創英角ｺﾞｼｯｸUB" panose="020B0900000000000000" pitchFamily="50" charset="-128"/>
                <a:ea typeface="HGP創英角ｺﾞｼｯｸUB" panose="020B0900000000000000" pitchFamily="50" charset="-128"/>
              </a:rPr>
              <a:t>気道確保</a:t>
            </a:r>
          </a:p>
        </p:txBody>
      </p:sp>
      <p:sp>
        <p:nvSpPr>
          <p:cNvPr id="25" name="Rectangle 5"/>
          <p:cNvSpPr txBox="1">
            <a:spLocks noChangeArrowheads="1"/>
          </p:cNvSpPr>
          <p:nvPr/>
        </p:nvSpPr>
        <p:spPr>
          <a:xfrm>
            <a:off x="1987748" y="1488386"/>
            <a:ext cx="5168503" cy="834104"/>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a:buNone/>
            </a:pPr>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頭部後屈</a:t>
            </a:r>
            <a:r>
              <a:rPr lang="en-US" altLang="ja-JP" sz="4000" dirty="0">
                <a:solidFill>
                  <a:schemeClr val="tx1"/>
                </a:solidFill>
                <a:latin typeface="HGP創英角ｺﾞｼｯｸUB" panose="020B0900000000000000" pitchFamily="50" charset="-128"/>
                <a:ea typeface="HGP創英角ｺﾞｼｯｸUB" panose="020B0900000000000000" pitchFamily="50" charset="-128"/>
              </a:rPr>
              <a:t> </a:t>
            </a:r>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a:t>
            </a:r>
            <a:r>
              <a:rPr lang="en-US" altLang="ja-JP" sz="4000" dirty="0">
                <a:solidFill>
                  <a:schemeClr val="tx1"/>
                </a:solidFill>
                <a:latin typeface="HGP創英角ｺﾞｼｯｸUB" panose="020B0900000000000000" pitchFamily="50" charset="-128"/>
                <a:ea typeface="HGP創英角ｺﾞｼｯｸUB" panose="020B0900000000000000" pitchFamily="50" charset="-128"/>
              </a:rPr>
              <a:t> </a:t>
            </a:r>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顎先挙上</a:t>
            </a:r>
          </a:p>
        </p:txBody>
      </p:sp>
      <p:sp>
        <p:nvSpPr>
          <p:cNvPr id="16" name="スライド番号プレースホルダー 3"/>
          <p:cNvSpPr>
            <a:spLocks noGrp="1"/>
          </p:cNvSpPr>
          <p:nvPr>
            <p:ph type="sldNum" sz="quarter" idx="12"/>
          </p:nvPr>
        </p:nvSpPr>
        <p:spPr>
          <a:xfrm>
            <a:off x="6901552" y="6508754"/>
            <a:ext cx="2133600" cy="365125"/>
          </a:xfrm>
        </p:spPr>
        <p:txBody>
          <a:bodyPr/>
          <a:lstStyle/>
          <a:p>
            <a:pPr algn="r"/>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pPr algn="r"/>
              <a:t>56</a:t>
            </a:fld>
            <a:endParaRPr kumimoji="1" lang="ja-JP" altLang="en-US">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050534796"/>
      </p:ext>
    </p:extLst>
  </p:cSld>
  <p:clrMapOvr>
    <a:masterClrMapping/>
  </p:clrMapOvr>
  <p:transition>
    <p:randomBa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1087840" y="116830"/>
            <a:ext cx="6968319" cy="726696"/>
          </a:xfrm>
          <a:prstGeom prst="rect">
            <a:avLst/>
          </a:prstGeom>
        </p:spPr>
        <p:txBody>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P創英角ｺﾞｼｯｸUB" panose="020B0900000000000000" pitchFamily="50" charset="-128"/>
                <a:ea typeface="HGP創英角ｺﾞｼｯｸUB" panose="020B0900000000000000" pitchFamily="50" charset="-128"/>
              </a:rPr>
              <a:t>　舌根沈下</a:t>
            </a:r>
            <a:r>
              <a:rPr lang="ja-JP" altLang="en-US" sz="2400" dirty="0">
                <a:latin typeface="HGP創英角ｺﾞｼｯｸUB" panose="020B0900000000000000" pitchFamily="50" charset="-128"/>
                <a:ea typeface="HGP創英角ｺﾞｼｯｸUB" panose="020B0900000000000000" pitchFamily="50" charset="-128"/>
              </a:rPr>
              <a:t>（ぜっこんちんか）</a:t>
            </a:r>
          </a:p>
        </p:txBody>
      </p:sp>
      <p:sp>
        <p:nvSpPr>
          <p:cNvPr id="5" name="正方形/長方形 4"/>
          <p:cNvSpPr/>
          <p:nvPr/>
        </p:nvSpPr>
        <p:spPr>
          <a:xfrm>
            <a:off x="407304" y="4766549"/>
            <a:ext cx="8588700" cy="1569660"/>
          </a:xfrm>
          <a:prstGeom prst="rect">
            <a:avLst/>
          </a:prstGeom>
        </p:spPr>
        <p:txBody>
          <a:bodyPr wrap="square">
            <a:spAutoFit/>
          </a:bodyPr>
          <a:lstStyle/>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意識がなくなると、</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体のすべての筋肉が弛緩</a:t>
            </a:r>
            <a:r>
              <a:rPr lang="ja-JP" altLang="en-US" sz="2400" dirty="0">
                <a:latin typeface="HGP創英角ｺﾞｼｯｸUB" panose="020B0900000000000000" pitchFamily="50" charset="-128"/>
                <a:ea typeface="HGP創英角ｺﾞｼｯｸUB" panose="020B0900000000000000" pitchFamily="50" charset="-128"/>
              </a:rPr>
              <a:t>する。</a:t>
            </a:r>
            <a:endParaRPr lang="en-US" altLang="ja-JP" sz="2400" dirty="0">
              <a:latin typeface="HGP創英角ｺﾞｼｯｸUB" panose="020B0900000000000000" pitchFamily="50" charset="-128"/>
              <a:ea typeface="HGP創英角ｺﾞｼｯｸUB" panose="020B0900000000000000" pitchFamily="50" charset="-128"/>
            </a:endParaRPr>
          </a:p>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舌の筋肉も例外ではなく、意識がなくなると力がなくなり、のどに落ち込んで気道を塞いでしまう。</a:t>
            </a:r>
            <a:endParaRPr lang="en-US" altLang="ja-JP" sz="2400" dirty="0">
              <a:latin typeface="HGP創英角ｺﾞｼｯｸUB" panose="020B0900000000000000" pitchFamily="50" charset="-128"/>
              <a:ea typeface="HGP創英角ｺﾞｼｯｸUB" panose="020B0900000000000000" pitchFamily="50" charset="-128"/>
            </a:endParaRPr>
          </a:p>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これを防ぐためにも</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気道確保が重要</a:t>
            </a:r>
            <a:r>
              <a:rPr lang="ja-JP" altLang="en-US" sz="2400" dirty="0">
                <a:latin typeface="HGP創英角ｺﾞｼｯｸUB" panose="020B0900000000000000" pitchFamily="50" charset="-128"/>
                <a:ea typeface="HGP創英角ｺﾞｼｯｸUB" panose="020B0900000000000000" pitchFamily="50" charset="-128"/>
              </a:rPr>
              <a:t>。</a:t>
            </a:r>
            <a:endParaRPr lang="en-US" altLang="ja-JP" sz="2400" dirty="0">
              <a:latin typeface="HGP創英角ｺﾞｼｯｸUB" panose="020B0900000000000000" pitchFamily="50" charset="-128"/>
              <a:ea typeface="HGP創英角ｺﾞｼｯｸUB" panose="020B0900000000000000" pitchFamily="50" charset="-128"/>
            </a:endParaRPr>
          </a:p>
        </p:txBody>
      </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1685" y="1188883"/>
            <a:ext cx="6262301" cy="3162779"/>
          </a:xfrm>
          <a:prstGeom prst="rect">
            <a:avLst/>
          </a:prstGeom>
        </p:spPr>
      </p:pic>
      <p:sp>
        <p:nvSpPr>
          <p:cNvPr id="6" name="円/楕円 5"/>
          <p:cNvSpPr/>
          <p:nvPr/>
        </p:nvSpPr>
        <p:spPr>
          <a:xfrm>
            <a:off x="2580007" y="2315044"/>
            <a:ext cx="447870" cy="401216"/>
          </a:xfrm>
          <a:prstGeom prst="ellipse">
            <a:avLst/>
          </a:prstGeom>
          <a:noFill/>
          <a:ln>
            <a:solidFill>
              <a:srgbClr val="FF0000"/>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a:latin typeface="HGP創英角ｺﾞｼｯｸUB" panose="020B0900000000000000" pitchFamily="50" charset="-128"/>
              <a:ea typeface="HGP創英角ｺﾞｼｯｸUB" panose="020B0900000000000000" pitchFamily="50" charset="-128"/>
            </a:endParaRPr>
          </a:p>
        </p:txBody>
      </p:sp>
      <p:sp>
        <p:nvSpPr>
          <p:cNvPr id="7" name="円/楕円 6"/>
          <p:cNvSpPr/>
          <p:nvPr/>
        </p:nvSpPr>
        <p:spPr>
          <a:xfrm>
            <a:off x="5892190" y="2169366"/>
            <a:ext cx="447870" cy="401216"/>
          </a:xfrm>
          <a:prstGeom prst="ellipse">
            <a:avLst/>
          </a:prstGeom>
          <a:noFill/>
          <a:ln>
            <a:solidFill>
              <a:srgbClr val="FF0000"/>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a:latin typeface="HGP創英角ｺﾞｼｯｸUB" panose="020B0900000000000000" pitchFamily="50" charset="-128"/>
              <a:ea typeface="HGP創英角ｺﾞｼｯｸUB" panose="020B0900000000000000" pitchFamily="50" charset="-128"/>
            </a:endParaRPr>
          </a:p>
        </p:txBody>
      </p:sp>
      <p:sp>
        <p:nvSpPr>
          <p:cNvPr id="8" name="右矢印 7"/>
          <p:cNvSpPr/>
          <p:nvPr/>
        </p:nvSpPr>
        <p:spPr>
          <a:xfrm>
            <a:off x="4133724" y="3109327"/>
            <a:ext cx="752169" cy="621377"/>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latin typeface="HGP創英角ｺﾞｼｯｸUB" panose="020B0900000000000000" pitchFamily="50" charset="-128"/>
              <a:ea typeface="HGP創英角ｺﾞｼｯｸUB" panose="020B0900000000000000" pitchFamily="50" charset="-128"/>
            </a:endParaRPr>
          </a:p>
        </p:txBody>
      </p:sp>
      <p:sp>
        <p:nvSpPr>
          <p:cNvPr id="9" name="スライド番号プレースホルダー 3">
            <a:extLst>
              <a:ext uri="{FF2B5EF4-FFF2-40B4-BE49-F238E27FC236}">
                <a16:creationId xmlns:a16="http://schemas.microsoft.com/office/drawing/2014/main" id="{6F409086-3F2F-4737-95F8-6E4EF283EF20}"/>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57</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5228728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2"/>
          <p:cNvSpPr>
            <a:spLocks noGrp="1"/>
          </p:cNvSpPr>
          <p:nvPr>
            <p:ph type="title"/>
          </p:nvPr>
        </p:nvSpPr>
        <p:spPr>
          <a:xfrm>
            <a:off x="1634708" y="0"/>
            <a:ext cx="6370366" cy="837530"/>
          </a:xfrm>
        </p:spPr>
        <p:txBody>
          <a:bodyPr>
            <a:noAutofit/>
          </a:bodyPr>
          <a:lstStyle/>
          <a:p>
            <a:r>
              <a:rPr kumimoji="1" lang="ja-JP" altLang="en-US" sz="3200" dirty="0">
                <a:latin typeface="HGP創英角ｺﾞｼｯｸUB" panose="020B0900000000000000" pitchFamily="50" charset="-128"/>
                <a:ea typeface="HGP創英角ｺﾞｼｯｸUB" panose="020B0900000000000000" pitchFamily="50" charset="-128"/>
              </a:rPr>
              <a:t>人工呼吸</a:t>
            </a:r>
          </a:p>
        </p:txBody>
      </p:sp>
      <p:pic>
        <p:nvPicPr>
          <p:cNvPr id="6146" name="Picture 2" descr="\\JLA-STATION2\share2\★共通　写真記録　大会＆イベント\20111219　G2010ガイドライン\一般人Ver\Resized\IMG_353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31362" y="837530"/>
            <a:ext cx="3086717" cy="2957330"/>
          </a:xfrm>
          <a:prstGeom prst="rect">
            <a:avLst/>
          </a:prstGeom>
          <a:noFill/>
          <a:extLst>
            <a:ext uri="{909E8E84-426E-40DD-AFC4-6F175D3DCCD1}">
              <a14:hiddenFill xmlns:a14="http://schemas.microsoft.com/office/drawing/2010/main">
                <a:solidFill>
                  <a:srgbClr val="FFFFFF"/>
                </a:solidFill>
              </a14:hiddenFill>
            </a:ext>
          </a:extLst>
        </p:spPr>
      </p:pic>
      <p:sp>
        <p:nvSpPr>
          <p:cNvPr id="9" name="スライド番号プレースホルダー 3"/>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58</a:t>
            </a:fld>
            <a:endParaRPr kumimoji="1" lang="ja-JP" altLang="en-US">
              <a:latin typeface="HGP創英角ｺﾞｼｯｸUB" panose="020B0900000000000000" pitchFamily="50" charset="-128"/>
              <a:ea typeface="HGP創英角ｺﾞｼｯｸUB" panose="020B0900000000000000" pitchFamily="50" charset="-128"/>
            </a:endParaRPr>
          </a:p>
        </p:txBody>
      </p:sp>
      <p:sp>
        <p:nvSpPr>
          <p:cNvPr id="10" name="正方形/長方形 9"/>
          <p:cNvSpPr/>
          <p:nvPr/>
        </p:nvSpPr>
        <p:spPr>
          <a:xfrm>
            <a:off x="514418" y="3357370"/>
            <a:ext cx="8610946" cy="2308324"/>
          </a:xfrm>
          <a:prstGeom prst="rect">
            <a:avLst/>
          </a:prstGeom>
        </p:spPr>
        <p:txBody>
          <a:bodyPr wrap="square">
            <a:spAutoFit/>
          </a:bodyPr>
          <a:lstStyle/>
          <a:p>
            <a:pPr>
              <a:buClr>
                <a:srgbClr val="FF0000"/>
              </a:buClr>
            </a:pPr>
            <a:endParaRPr lang="en-US" altLang="ja-JP" sz="2400" dirty="0">
              <a:latin typeface="HGP創英角ｺﾞｼｯｸUB" panose="020B0900000000000000" pitchFamily="50" charset="-128"/>
              <a:ea typeface="HGP創英角ｺﾞｼｯｸUB" panose="020B0900000000000000" pitchFamily="50" charset="-128"/>
            </a:endParaRPr>
          </a:p>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気道確保を行い、すぐに</a:t>
            </a:r>
            <a:r>
              <a:rPr lang="en-US" altLang="ja-JP" sz="2400" dirty="0">
                <a:latin typeface="HGP創英角ｺﾞｼｯｸUB" panose="020B0900000000000000" pitchFamily="50" charset="-128"/>
                <a:ea typeface="HGP創英角ｺﾞｼｯｸUB" panose="020B0900000000000000" pitchFamily="50" charset="-128"/>
              </a:rPr>
              <a:t>2</a:t>
            </a:r>
            <a:r>
              <a:rPr lang="ja-JP" altLang="en-US" sz="2400" dirty="0">
                <a:latin typeface="HGP創英角ｺﾞｼｯｸUB" panose="020B0900000000000000" pitchFamily="50" charset="-128"/>
                <a:ea typeface="HGP創英角ｺﾞｼｯｸUB" panose="020B0900000000000000" pitchFamily="50" charset="-128"/>
              </a:rPr>
              <a:t>回の吹き込みを行う。</a:t>
            </a:r>
            <a:endParaRPr lang="en-US" altLang="ja-JP" sz="2400" dirty="0">
              <a:latin typeface="HGP創英角ｺﾞｼｯｸUB" panose="020B0900000000000000" pitchFamily="50" charset="-128"/>
              <a:ea typeface="HGP創英角ｺﾞｼｯｸUB" panose="020B0900000000000000" pitchFamily="50" charset="-128"/>
            </a:endParaRPr>
          </a:p>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胸が上がるのが見える程度。</a:t>
            </a:r>
            <a:endParaRPr lang="en-US" altLang="ja-JP" sz="2400" dirty="0">
              <a:latin typeface="HGP創英角ｺﾞｼｯｸUB" panose="020B0900000000000000" pitchFamily="50" charset="-128"/>
              <a:ea typeface="HGP創英角ｺﾞｼｯｸUB" panose="020B0900000000000000" pitchFamily="50" charset="-128"/>
            </a:endParaRPr>
          </a:p>
          <a:p>
            <a:pPr marL="457200" indent="-457200">
              <a:buFont typeface="Arial" panose="020B0604020202020204" pitchFamily="34" charset="0"/>
              <a:buChar char="•"/>
            </a:pPr>
            <a:r>
              <a:rPr lang="en-US" altLang="ja-JP" sz="2400" dirty="0">
                <a:latin typeface="HGP創英角ｺﾞｼｯｸUB" panose="020B0900000000000000" pitchFamily="50" charset="-128"/>
                <a:ea typeface="HGP創英角ｺﾞｼｯｸUB" panose="020B0900000000000000" pitchFamily="50" charset="-128"/>
              </a:rPr>
              <a:t>1</a:t>
            </a:r>
            <a:r>
              <a:rPr lang="ja-JP" altLang="en-US" sz="2400" dirty="0">
                <a:latin typeface="HGP創英角ｺﾞｼｯｸUB" panose="020B0900000000000000" pitchFamily="50" charset="-128"/>
                <a:ea typeface="HGP創英角ｺﾞｼｯｸUB" panose="020B0900000000000000" pitchFamily="50" charset="-128"/>
              </a:rPr>
              <a:t>回の吹き込みは約</a:t>
            </a:r>
            <a:r>
              <a:rPr lang="en-US" altLang="ja-JP" sz="2400" dirty="0">
                <a:latin typeface="HGP創英角ｺﾞｼｯｸUB" panose="020B0900000000000000" pitchFamily="50" charset="-128"/>
                <a:ea typeface="HGP創英角ｺﾞｼｯｸUB" panose="020B0900000000000000" pitchFamily="50" charset="-128"/>
              </a:rPr>
              <a:t>1</a:t>
            </a:r>
            <a:r>
              <a:rPr lang="ja-JP" altLang="en-US" sz="2400" dirty="0">
                <a:latin typeface="HGP創英角ｺﾞｼｯｸUB" panose="020B0900000000000000" pitchFamily="50" charset="-128"/>
                <a:ea typeface="HGP創英角ｺﾞｼｯｸUB" panose="020B0900000000000000" pitchFamily="50" charset="-128"/>
              </a:rPr>
              <a:t>秒かけて行う。</a:t>
            </a:r>
            <a:endParaRPr lang="en-US" altLang="ja-JP" sz="2400" dirty="0">
              <a:latin typeface="HGP創英角ｺﾞｼｯｸUB" panose="020B0900000000000000" pitchFamily="50" charset="-128"/>
              <a:ea typeface="HGP創英角ｺﾞｼｯｸUB" panose="020B0900000000000000" pitchFamily="50" charset="-128"/>
            </a:endParaRPr>
          </a:p>
          <a:p>
            <a:pPr marL="457200" indent="-457200">
              <a:buFont typeface="Arial" panose="020B0604020202020204" pitchFamily="34" charset="0"/>
              <a:buChar char="•"/>
            </a:pPr>
            <a:r>
              <a:rPr lang="en-US" altLang="ja-JP" sz="2400" dirty="0">
                <a:latin typeface="HGP創英角ｺﾞｼｯｸUB" panose="020B0900000000000000" pitchFamily="50" charset="-128"/>
                <a:ea typeface="HGP創英角ｺﾞｼｯｸUB" panose="020B0900000000000000" pitchFamily="50" charset="-128"/>
              </a:rPr>
              <a:t>2</a:t>
            </a:r>
            <a:r>
              <a:rPr lang="ja-JP" altLang="en-US" sz="2400" dirty="0">
                <a:latin typeface="HGP創英角ｺﾞｼｯｸUB" panose="020B0900000000000000" pitchFamily="50" charset="-128"/>
                <a:ea typeface="HGP創英角ｺﾞｼｯｸUB" panose="020B0900000000000000" pitchFamily="50" charset="-128"/>
              </a:rPr>
              <a:t>回連続して実施する。（上手くいかなくても吹込みは</a:t>
            </a:r>
            <a:r>
              <a:rPr lang="en-US" altLang="ja-JP" sz="2400" dirty="0">
                <a:latin typeface="HGP創英角ｺﾞｼｯｸUB" panose="020B0900000000000000" pitchFamily="50" charset="-128"/>
                <a:ea typeface="HGP創英角ｺﾞｼｯｸUB" panose="020B0900000000000000" pitchFamily="50" charset="-128"/>
              </a:rPr>
              <a:t>2</a:t>
            </a:r>
            <a:r>
              <a:rPr lang="ja-JP" altLang="en-US" sz="2400" dirty="0">
                <a:latin typeface="HGP創英角ｺﾞｼｯｸUB" panose="020B0900000000000000" pitchFamily="50" charset="-128"/>
                <a:ea typeface="HGP創英角ｺﾞｼｯｸUB" panose="020B0900000000000000" pitchFamily="50" charset="-128"/>
              </a:rPr>
              <a:t>回まで）</a:t>
            </a:r>
            <a:endParaRPr lang="en-US" altLang="ja-JP" sz="2400" dirty="0">
              <a:latin typeface="HGP創英角ｺﾞｼｯｸUB" panose="020B0900000000000000" pitchFamily="50" charset="-128"/>
              <a:ea typeface="HGP創英角ｺﾞｼｯｸUB" panose="020B0900000000000000" pitchFamily="50" charset="-128"/>
            </a:endParaRPr>
          </a:p>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胸骨圧迫の中断は</a:t>
            </a:r>
            <a:r>
              <a:rPr lang="en-US" altLang="ja-JP" sz="2400" dirty="0">
                <a:latin typeface="HGP創英角ｺﾞｼｯｸUB" panose="020B0900000000000000" pitchFamily="50" charset="-128"/>
                <a:ea typeface="HGP創英角ｺﾞｼｯｸUB" panose="020B0900000000000000" pitchFamily="50" charset="-128"/>
              </a:rPr>
              <a:t>10</a:t>
            </a:r>
            <a:r>
              <a:rPr lang="ja-JP" altLang="en-US" sz="2400" dirty="0">
                <a:latin typeface="HGP創英角ｺﾞｼｯｸUB" panose="020B0900000000000000" pitchFamily="50" charset="-128"/>
                <a:ea typeface="HGP創英角ｺﾞｼｯｸUB" panose="020B0900000000000000" pitchFamily="50" charset="-128"/>
              </a:rPr>
              <a:t>秒未満とする。</a:t>
            </a:r>
            <a:endParaRPr lang="en-US" altLang="ja-JP" sz="2400" dirty="0">
              <a:latin typeface="HGP創英角ｺﾞｼｯｸUB" panose="020B0900000000000000" pitchFamily="50" charset="-128"/>
              <a:ea typeface="HGP創英角ｺﾞｼｯｸUB" panose="020B0900000000000000" pitchFamily="50" charset="-128"/>
            </a:endParaRPr>
          </a:p>
        </p:txBody>
      </p:sp>
      <p:sp>
        <p:nvSpPr>
          <p:cNvPr id="6" name="テキスト ボックス 5"/>
          <p:cNvSpPr txBox="1"/>
          <p:nvPr/>
        </p:nvSpPr>
        <p:spPr>
          <a:xfrm>
            <a:off x="1199591" y="5675654"/>
            <a:ext cx="6950257" cy="107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sz="3200" dirty="0">
                <a:latin typeface="HGP創英角ｺﾞｼｯｸUB" panose="020B0900000000000000" pitchFamily="50" charset="-128"/>
                <a:ea typeface="HGP創英角ｺﾞｼｯｸUB" panose="020B0900000000000000" pitchFamily="50" charset="-128"/>
              </a:rPr>
              <a:t>２回の吹き込みの後</a:t>
            </a:r>
            <a:r>
              <a:rPr lang="ja-JP" altLang="en-US" sz="3200" dirty="0">
                <a:latin typeface="HGP創英角ｺﾞｼｯｸUB" panose="020B0900000000000000" pitchFamily="50" charset="-128"/>
                <a:ea typeface="HGP創英角ｺﾞｼｯｸUB" panose="020B0900000000000000" pitchFamily="50" charset="-128"/>
              </a:rPr>
              <a:t>、</a:t>
            </a:r>
            <a:endParaRPr lang="en-US" altLang="ja-JP" sz="3200" dirty="0">
              <a:latin typeface="HGP創英角ｺﾞｼｯｸUB" panose="020B0900000000000000" pitchFamily="50" charset="-128"/>
              <a:ea typeface="HGP創英角ｺﾞｼｯｸUB" panose="020B0900000000000000" pitchFamily="50" charset="-128"/>
            </a:endParaRPr>
          </a:p>
          <a:p>
            <a:pPr algn="ctr"/>
            <a:r>
              <a:rPr lang="ja-JP" altLang="en-US" sz="3200" dirty="0">
                <a:latin typeface="HGP創英角ｺﾞｼｯｸUB" panose="020B0900000000000000" pitchFamily="50" charset="-128"/>
                <a:ea typeface="HGP創英角ｺﾞｼｯｸUB" panose="020B0900000000000000" pitchFamily="50" charset="-128"/>
              </a:rPr>
              <a:t>再び胸骨圧迫３０回＋吹き込み２回！　　　　　　　　　　　</a:t>
            </a:r>
            <a:endParaRPr lang="en-US" altLang="ja-JP" sz="32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967072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2"/>
          <p:cNvSpPr>
            <a:spLocks noGrp="1"/>
          </p:cNvSpPr>
          <p:nvPr>
            <p:ph type="title"/>
          </p:nvPr>
        </p:nvSpPr>
        <p:spPr>
          <a:xfrm>
            <a:off x="1634708" y="0"/>
            <a:ext cx="6370366" cy="837530"/>
          </a:xfrm>
        </p:spPr>
        <p:txBody>
          <a:bodyPr>
            <a:noAutofit/>
          </a:bodyPr>
          <a:lstStyle/>
          <a:p>
            <a:r>
              <a:rPr kumimoji="1" lang="ja-JP" altLang="en-US" sz="3200" dirty="0">
                <a:latin typeface="HGP創英角ｺﾞｼｯｸUB" panose="020B0900000000000000" pitchFamily="50" charset="-128"/>
                <a:ea typeface="HGP創英角ｺﾞｼｯｸUB" panose="020B0900000000000000" pitchFamily="50" charset="-128"/>
              </a:rPr>
              <a:t>人工呼吸</a:t>
            </a:r>
          </a:p>
        </p:txBody>
      </p:sp>
      <p:pic>
        <p:nvPicPr>
          <p:cNvPr id="6146" name="Picture 2" descr="\\JLA-STATION2\share2\★共通　写真記録　大会＆イベント\20111219　G2010ガイドライン\一般人Ver\Resized\IMG_353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31362" y="837530"/>
            <a:ext cx="3086717" cy="2957330"/>
          </a:xfrm>
          <a:prstGeom prst="rect">
            <a:avLst/>
          </a:prstGeom>
          <a:noFill/>
          <a:extLst>
            <a:ext uri="{909E8E84-426E-40DD-AFC4-6F175D3DCCD1}">
              <a14:hiddenFill xmlns:a14="http://schemas.microsoft.com/office/drawing/2010/main">
                <a:solidFill>
                  <a:srgbClr val="FFFFFF"/>
                </a:solidFill>
              </a14:hiddenFill>
            </a:ext>
          </a:extLst>
        </p:spPr>
      </p:pic>
      <p:sp>
        <p:nvSpPr>
          <p:cNvPr id="9" name="スライド番号プレースホルダー 3"/>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59</a:t>
            </a:fld>
            <a:endParaRPr kumimoji="1" lang="ja-JP" altLang="en-US">
              <a:latin typeface="HGP創英角ｺﾞｼｯｸUB" panose="020B0900000000000000" pitchFamily="50" charset="-128"/>
              <a:ea typeface="HGP創英角ｺﾞｼｯｸUB" panose="020B0900000000000000" pitchFamily="50" charset="-128"/>
            </a:endParaRPr>
          </a:p>
        </p:txBody>
      </p:sp>
      <p:sp>
        <p:nvSpPr>
          <p:cNvPr id="10" name="正方形/長方形 9"/>
          <p:cNvSpPr/>
          <p:nvPr/>
        </p:nvSpPr>
        <p:spPr>
          <a:xfrm>
            <a:off x="369247" y="4095635"/>
            <a:ext cx="8610946" cy="2677656"/>
          </a:xfrm>
          <a:prstGeom prst="rect">
            <a:avLst/>
          </a:prstGeom>
        </p:spPr>
        <p:txBody>
          <a:bodyPr wrap="square">
            <a:spAutoFit/>
          </a:bodyPr>
          <a:lstStyle/>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額を押さえている方の手の親指人差し指で鼻をつまむ。</a:t>
            </a:r>
          </a:p>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自分の口を大きく開き、口全体を覆って密着させる。</a:t>
            </a:r>
            <a:endParaRPr lang="en-US" altLang="ja-JP" sz="2400" dirty="0">
              <a:latin typeface="HGP創英角ｺﾞｼｯｸUB" panose="020B0900000000000000" pitchFamily="50" charset="-128"/>
              <a:ea typeface="HGP創英角ｺﾞｼｯｸUB" panose="020B0900000000000000" pitchFamily="50" charset="-128"/>
            </a:endParaRPr>
          </a:p>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息を吹き込んだら、一回づつ口と鼻のつまみを離す。</a:t>
            </a:r>
            <a:endParaRPr lang="en-US" altLang="ja-JP" sz="2400" dirty="0">
              <a:latin typeface="HGP創英角ｺﾞｼｯｸUB" panose="020B0900000000000000" pitchFamily="50" charset="-128"/>
              <a:ea typeface="HGP創英角ｺﾞｼｯｸUB" panose="020B0900000000000000" pitchFamily="50" charset="-128"/>
            </a:endParaRPr>
          </a:p>
          <a:p>
            <a:endParaRPr lang="en-US" altLang="ja-JP" sz="2400" dirty="0">
              <a:latin typeface="HGP創英角ｺﾞｼｯｸUB" panose="020B0900000000000000" pitchFamily="50" charset="-128"/>
              <a:ea typeface="HGP創英角ｺﾞｼｯｸUB" panose="020B0900000000000000" pitchFamily="50" charset="-128"/>
            </a:endParaRPr>
          </a:p>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気道が確実に確保されていない。吹き込む量が多すぎる。吹き込む勢いが強い場合。</a:t>
            </a:r>
            <a:endParaRPr lang="en-US" altLang="ja-JP" sz="2400" dirty="0">
              <a:latin typeface="HGP創英角ｺﾞｼｯｸUB" panose="020B0900000000000000" pitchFamily="50" charset="-128"/>
              <a:ea typeface="HGP創英角ｺﾞｼｯｸUB" panose="020B0900000000000000" pitchFamily="50" charset="-128"/>
            </a:endParaRPr>
          </a:p>
          <a:p>
            <a:pPr>
              <a:buClr>
                <a:srgbClr val="FF0000"/>
              </a:buClr>
            </a:pPr>
            <a:r>
              <a:rPr lang="ja-JP" altLang="en-US" sz="2400" dirty="0">
                <a:latin typeface="HGP創英角ｺﾞｼｯｸUB" panose="020B0900000000000000" pitchFamily="50" charset="-128"/>
                <a:ea typeface="HGP創英角ｺﾞｼｯｸUB" panose="020B0900000000000000" pitchFamily="50" charset="-128"/>
              </a:rPr>
              <a:t>　　⇒息が食道・胃へ流れ込む。 ⇒胃の内容物が逆流。</a:t>
            </a:r>
          </a:p>
        </p:txBody>
      </p:sp>
    </p:spTree>
    <p:extLst>
      <p:ext uri="{BB962C8B-B14F-4D97-AF65-F5344CB8AC3E}">
        <p14:creationId xmlns:p14="http://schemas.microsoft.com/office/powerpoint/2010/main" val="2879486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LA-STATION2\share2\★共通　写真　大会＆イベント\■20160812　パトロール風景写真（勝浦）\Resized\4.監視（タワー）\SHS11738.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47569" y="2327490"/>
            <a:ext cx="3665628" cy="244279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88B27D48-DE7C-4BF8-8EAE-57FFF443F869}"/>
              </a:ext>
            </a:extLst>
          </p:cNvPr>
          <p:cNvSpPr>
            <a:spLocks noGrp="1" noChangeArrowheads="1"/>
          </p:cNvSpPr>
          <p:nvPr>
            <p:ph type="title"/>
          </p:nvPr>
        </p:nvSpPr>
        <p:spPr bwMode="auto">
          <a:xfrm>
            <a:off x="1537694" y="0"/>
            <a:ext cx="6702922"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eaLnBrk="1" hangingPunct="1">
              <a:spcBef>
                <a:spcPct val="20000"/>
              </a:spcBef>
            </a:pPr>
            <a:r>
              <a:rPr lang="ja-JP" altLang="en-US" sz="3200" dirty="0">
                <a:latin typeface="HGS創英角ｺﾞｼｯｸUB" pitchFamily="50" charset="-128"/>
                <a:ea typeface="HGS創英角ｺﾞｼｯｸUB" pitchFamily="50" charset="-128"/>
              </a:rPr>
              <a:t>ライフセービングとは？</a:t>
            </a:r>
            <a:endParaRPr lang="en-US" altLang="ja-JP" sz="3200" dirty="0">
              <a:latin typeface="HGS創英角ｺﾞｼｯｸUB" pitchFamily="50" charset="-128"/>
              <a:ea typeface="HGS創英角ｺﾞｼｯｸUB" pitchFamily="50" charset="-128"/>
            </a:endParaRPr>
          </a:p>
        </p:txBody>
      </p:sp>
      <p:sp>
        <p:nvSpPr>
          <p:cNvPr id="11" name="Rectangle 12">
            <a:extLst>
              <a:ext uri="{FF2B5EF4-FFF2-40B4-BE49-F238E27FC236}">
                <a16:creationId xmlns:a16="http://schemas.microsoft.com/office/drawing/2014/main" id="{FBB6E703-625E-4233-987A-C79A38C9C53E}"/>
              </a:ext>
            </a:extLst>
          </p:cNvPr>
          <p:cNvSpPr txBox="1">
            <a:spLocks noChangeArrowheads="1"/>
          </p:cNvSpPr>
          <p:nvPr/>
        </p:nvSpPr>
        <p:spPr bwMode="auto">
          <a:xfrm>
            <a:off x="106015" y="979568"/>
            <a:ext cx="8748736" cy="146505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ja-JP" altLang="en-US" sz="2400" dirty="0">
                <a:latin typeface="HGS創英角ｺﾞｼｯｸUB" pitchFamily="50" charset="-128"/>
                <a:ea typeface="HGS創英角ｺﾞｼｯｸUB" pitchFamily="50" charset="-128"/>
              </a:rPr>
              <a:t>ライフセービング→人命救助（直訳）</a:t>
            </a:r>
          </a:p>
          <a:p>
            <a:r>
              <a:rPr lang="ja-JP" altLang="en-US" sz="2400" dirty="0">
                <a:latin typeface="HGS創英角ｺﾞｼｯｸUB" pitchFamily="50" charset="-128"/>
                <a:ea typeface="HGS創英角ｺﾞｼｯｸUB" pitchFamily="50" charset="-128"/>
              </a:rPr>
              <a:t>ライフセービングは「人命救助を本旨とした社会活動を意味し、</a:t>
            </a:r>
            <a:r>
              <a:rPr lang="ja-JP" altLang="en-US" sz="2400" dirty="0">
                <a:solidFill>
                  <a:srgbClr val="FF0000"/>
                </a:solidFill>
                <a:latin typeface="HGS創英角ｺﾞｼｯｸUB" pitchFamily="50" charset="-128"/>
                <a:ea typeface="HGS創英角ｺﾞｼｯｸUB" pitchFamily="50" charset="-128"/>
              </a:rPr>
              <a:t>水辺の事故防止</a:t>
            </a:r>
            <a:r>
              <a:rPr lang="ja-JP" altLang="en-US" sz="2400" dirty="0">
                <a:latin typeface="HGS創英角ｺﾞｼｯｸUB" pitchFamily="50" charset="-128"/>
                <a:ea typeface="HGS創英角ｺﾞｼｯｸUB" pitchFamily="50" charset="-128"/>
              </a:rPr>
              <a:t>のための</a:t>
            </a:r>
            <a:r>
              <a:rPr lang="ja-JP" altLang="en-US" sz="2400" dirty="0">
                <a:solidFill>
                  <a:srgbClr val="FF0000"/>
                </a:solidFill>
                <a:latin typeface="HGS創英角ｺﾞｼｯｸUB" pitchFamily="50" charset="-128"/>
                <a:ea typeface="HGS創英角ｺﾞｼｯｸUB" pitchFamily="50" charset="-128"/>
              </a:rPr>
              <a:t>実践活動</a:t>
            </a:r>
            <a:r>
              <a:rPr lang="ja-JP" altLang="en-US" sz="2400" dirty="0">
                <a:latin typeface="HGS創英角ｺﾞｼｯｸUB" pitchFamily="50" charset="-128"/>
                <a:ea typeface="HGS創英角ｺﾞｼｯｸUB" pitchFamily="50" charset="-128"/>
              </a:rPr>
              <a:t>のこと」を指す</a:t>
            </a:r>
          </a:p>
        </p:txBody>
      </p:sp>
      <p:sp>
        <p:nvSpPr>
          <p:cNvPr id="12" name="Rectangle 12">
            <a:extLst>
              <a:ext uri="{FF2B5EF4-FFF2-40B4-BE49-F238E27FC236}">
                <a16:creationId xmlns:a16="http://schemas.microsoft.com/office/drawing/2014/main" id="{6FCB26C3-5221-470C-A1C8-D5EDFF3C9B54}"/>
              </a:ext>
            </a:extLst>
          </p:cNvPr>
          <p:cNvSpPr txBox="1">
            <a:spLocks noChangeArrowheads="1"/>
          </p:cNvSpPr>
          <p:nvPr/>
        </p:nvSpPr>
        <p:spPr bwMode="auto">
          <a:xfrm>
            <a:off x="-159659" y="5913775"/>
            <a:ext cx="8459487" cy="60137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lnSpcReduction="1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ctr">
              <a:buNone/>
            </a:pPr>
            <a:r>
              <a:rPr lang="ja-JP" altLang="en-US" sz="3600" dirty="0">
                <a:solidFill>
                  <a:srgbClr val="FF0000"/>
                </a:solidFill>
                <a:latin typeface="HGS創英角ｺﾞｼｯｸUB" pitchFamily="50" charset="-128"/>
                <a:ea typeface="HGS創英角ｺﾞｼｯｸUB" pitchFamily="50" charset="-128"/>
              </a:rPr>
              <a:t>「事故を未然に防ぐ」</a:t>
            </a:r>
            <a:r>
              <a:rPr lang="ja-JP" altLang="en-US" sz="2400" dirty="0">
                <a:latin typeface="HGS創英角ｺﾞｼｯｸUB" pitchFamily="50" charset="-128"/>
                <a:ea typeface="HGS創英角ｺﾞｼｯｸUB" pitchFamily="50" charset="-128"/>
              </a:rPr>
              <a:t>ことが最も重要である</a:t>
            </a:r>
          </a:p>
        </p:txBody>
      </p:sp>
      <p:sp>
        <p:nvSpPr>
          <p:cNvPr id="7" name="スライド番号プレースホルダー 3">
            <a:extLst>
              <a:ext uri="{FF2B5EF4-FFF2-40B4-BE49-F238E27FC236}">
                <a16:creationId xmlns:a16="http://schemas.microsoft.com/office/drawing/2014/main" id="{B54D11F5-A6BB-4496-BA2C-AAA8D988549B}"/>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solidFill>
                  <a:schemeClr val="bg1">
                    <a:lumMod val="65000"/>
                  </a:schemeClr>
                </a:solidFill>
                <a:latin typeface="HGP創英角ｺﾞｼｯｸUB" panose="020B0900000000000000" pitchFamily="50" charset="-128"/>
                <a:ea typeface="HGP創英角ｺﾞｼｯｸUB" panose="020B0900000000000000" pitchFamily="50" charset="-128"/>
              </a:rPr>
              <a:t>6</a:t>
            </a:fld>
            <a:endParaRPr kumimoji="1" lang="ja-JP" altLang="en-US" dirty="0">
              <a:solidFill>
                <a:schemeClr val="bg1">
                  <a:lumMod val="65000"/>
                </a:schemeClr>
              </a:solidFill>
              <a:latin typeface="HGP創英角ｺﾞｼｯｸUB" panose="020B0900000000000000" pitchFamily="50" charset="-128"/>
              <a:ea typeface="HGP創英角ｺﾞｼｯｸUB" panose="020B0900000000000000" pitchFamily="50" charset="-128"/>
            </a:endParaRPr>
          </a:p>
        </p:txBody>
      </p:sp>
      <p:sp>
        <p:nvSpPr>
          <p:cNvPr id="8" name="Rectangle 12">
            <a:extLst>
              <a:ext uri="{FF2B5EF4-FFF2-40B4-BE49-F238E27FC236}">
                <a16:creationId xmlns:a16="http://schemas.microsoft.com/office/drawing/2014/main" id="{642B492E-83DE-4B19-AB73-947650775067}"/>
              </a:ext>
            </a:extLst>
          </p:cNvPr>
          <p:cNvSpPr txBox="1">
            <a:spLocks noChangeArrowheads="1"/>
          </p:cNvSpPr>
          <p:nvPr/>
        </p:nvSpPr>
        <p:spPr bwMode="auto">
          <a:xfrm>
            <a:off x="250639" y="5064578"/>
            <a:ext cx="8459487" cy="60137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ctr">
              <a:buNone/>
            </a:pPr>
            <a:r>
              <a:rPr lang="ja-JP" altLang="en-US" sz="1800" dirty="0">
                <a:latin typeface="HGS創英角ｺﾞｼｯｸUB" pitchFamily="50" charset="-128"/>
                <a:ea typeface="HGS創英角ｺﾞｼｯｸUB" pitchFamily="50" charset="-128"/>
              </a:rPr>
              <a:t>救助活動だけでなく、溺れない安心な環境をマネジメントすること、</a:t>
            </a:r>
            <a:endParaRPr lang="en-US" altLang="ja-JP" sz="1800" dirty="0">
              <a:latin typeface="HGS創英角ｺﾞｼｯｸUB" pitchFamily="50" charset="-128"/>
              <a:ea typeface="HGS創英角ｺﾞｼｯｸUB" pitchFamily="50" charset="-128"/>
            </a:endParaRPr>
          </a:p>
          <a:p>
            <a:pPr marL="0" indent="0" algn="ctr">
              <a:buNone/>
            </a:pPr>
            <a:r>
              <a:rPr lang="ja-JP" altLang="en-US" sz="1800" dirty="0">
                <a:latin typeface="HGS創英角ｺﾞｼｯｸUB" pitchFamily="50" charset="-128"/>
                <a:ea typeface="HGS創英角ｺﾞｼｯｸUB" pitchFamily="50" charset="-128"/>
              </a:rPr>
              <a:t>さらに</a:t>
            </a:r>
            <a:r>
              <a:rPr lang="ja-JP" altLang="en-US" sz="1800" dirty="0">
                <a:solidFill>
                  <a:srgbClr val="FF0000"/>
                </a:solidFill>
                <a:latin typeface="HGS創英角ｺﾞｼｯｸUB" pitchFamily="50" charset="-128"/>
                <a:ea typeface="HGS創英角ｺﾞｼｯｸUB" pitchFamily="50" charset="-128"/>
              </a:rPr>
              <a:t>日常生活の危機管理</a:t>
            </a:r>
            <a:r>
              <a:rPr lang="ja-JP" altLang="en-US" sz="1800" dirty="0">
                <a:latin typeface="HGS創英角ｺﾞｼｯｸUB" pitchFamily="50" charset="-128"/>
                <a:ea typeface="HGS創英角ｺﾞｼｯｸUB" pitchFamily="50" charset="-128"/>
              </a:rPr>
              <a:t>も含めて、</a:t>
            </a:r>
            <a:r>
              <a:rPr lang="ja-JP" altLang="en-US" sz="1800" dirty="0">
                <a:solidFill>
                  <a:srgbClr val="FF0000"/>
                </a:solidFill>
                <a:latin typeface="HGS創英角ｺﾞｼｯｸUB" pitchFamily="50" charset="-128"/>
                <a:ea typeface="HGS創英角ｺﾞｼｯｸUB" pitchFamily="50" charset="-128"/>
              </a:rPr>
              <a:t>総合的に安全を提供</a:t>
            </a:r>
            <a:r>
              <a:rPr lang="ja-JP" altLang="en-US" sz="1800" dirty="0">
                <a:latin typeface="HGS創英角ｺﾞｼｯｸUB" pitchFamily="50" charset="-128"/>
                <a:ea typeface="HGS創英角ｺﾞｼｯｸUB" pitchFamily="50" charset="-128"/>
              </a:rPr>
              <a:t>する活動</a:t>
            </a:r>
            <a:endParaRPr lang="en-US" altLang="ja-JP" sz="1800" dirty="0">
              <a:latin typeface="HGS創英角ｺﾞｼｯｸUB" pitchFamily="50" charset="-128"/>
              <a:ea typeface="HGS創英角ｺﾞｼｯｸUB" pitchFamily="50" charset="-128"/>
            </a:endParaRPr>
          </a:p>
        </p:txBody>
      </p:sp>
    </p:spTree>
    <p:extLst>
      <p:ext uri="{BB962C8B-B14F-4D97-AF65-F5344CB8AC3E}">
        <p14:creationId xmlns:p14="http://schemas.microsoft.com/office/powerpoint/2010/main" val="20392339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60867" y="5724362"/>
            <a:ext cx="8834360" cy="830997"/>
          </a:xfrm>
          <a:prstGeom prst="rect">
            <a:avLst/>
          </a:prstGeom>
        </p:spPr>
        <p:txBody>
          <a:bodyPr wrap="square">
            <a:spAutoFit/>
          </a:bodyPr>
          <a:lstStyle/>
          <a:p>
            <a:pPr marL="457200" indent="-4572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人工呼吸では感染予防のために可能な限り、</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感染防護具</a:t>
            </a:r>
            <a:r>
              <a:rPr lang="ja-JP" altLang="en-US" sz="2400" dirty="0">
                <a:latin typeface="HGP創英角ｺﾞｼｯｸUB" panose="020B0900000000000000" pitchFamily="50" charset="-128"/>
                <a:ea typeface="HGP創英角ｺﾞｼｯｸUB" panose="020B0900000000000000" pitchFamily="50" charset="-128"/>
              </a:rPr>
              <a:t>を使用する。</a:t>
            </a:r>
            <a:endParaRPr lang="en-US" altLang="ja-JP" sz="2400" dirty="0">
              <a:latin typeface="HGP創英角ｺﾞｼｯｸUB" panose="020B0900000000000000" pitchFamily="50" charset="-128"/>
              <a:ea typeface="HGP創英角ｺﾞｼｯｸUB" panose="020B0900000000000000" pitchFamily="50" charset="-128"/>
            </a:endParaRPr>
          </a:p>
        </p:txBody>
      </p:sp>
      <p:sp>
        <p:nvSpPr>
          <p:cNvPr id="5" name="タイトル 1"/>
          <p:cNvSpPr txBox="1">
            <a:spLocks/>
          </p:cNvSpPr>
          <p:nvPr/>
        </p:nvSpPr>
        <p:spPr>
          <a:xfrm>
            <a:off x="1499213" y="102843"/>
            <a:ext cx="5915140" cy="726696"/>
          </a:xfrm>
          <a:prstGeom prst="rect">
            <a:avLst/>
          </a:prstGeom>
        </p:spPr>
        <p:txBody>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P創英角ｺﾞｼｯｸUB" panose="020B0900000000000000" pitchFamily="50" charset="-128"/>
                <a:ea typeface="HGP創英角ｺﾞｼｯｸUB" panose="020B0900000000000000" pitchFamily="50" charset="-128"/>
              </a:rPr>
              <a:t>　人工呼吸</a:t>
            </a:r>
          </a:p>
        </p:txBody>
      </p:sp>
      <p:sp>
        <p:nvSpPr>
          <p:cNvPr id="7" name="スライド番号プレースホルダー 3">
            <a:extLst>
              <a:ext uri="{FF2B5EF4-FFF2-40B4-BE49-F238E27FC236}">
                <a16:creationId xmlns:a16="http://schemas.microsoft.com/office/drawing/2014/main" id="{D56685A4-A149-42DC-AF38-844206989547}"/>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60</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8" name="テキスト ボックス 7">
            <a:extLst>
              <a:ext uri="{FF2B5EF4-FFF2-40B4-BE49-F238E27FC236}">
                <a16:creationId xmlns:a16="http://schemas.microsoft.com/office/drawing/2014/main" id="{C0C43352-44C3-4C9D-B4DE-0D12BBF22EA1}"/>
              </a:ext>
            </a:extLst>
          </p:cNvPr>
          <p:cNvSpPr txBox="1"/>
          <p:nvPr/>
        </p:nvSpPr>
        <p:spPr>
          <a:xfrm>
            <a:off x="2909577" y="5340847"/>
            <a:ext cx="3416789" cy="276999"/>
          </a:xfrm>
          <a:prstGeom prst="rect">
            <a:avLst/>
          </a:prstGeom>
          <a:noFill/>
          <a:ln>
            <a:noFill/>
          </a:ln>
        </p:spPr>
        <p:txBody>
          <a:bodyPr wrap="square" rtlCol="0">
            <a:spAutoFit/>
          </a:bodyPr>
          <a:lstStyle/>
          <a:p>
            <a:pPr algn="ctr"/>
            <a:r>
              <a:rPr kumimoji="1" lang="ja-JP" altLang="en-US" sz="1200" dirty="0">
                <a:latin typeface="HG創英角ｺﾞｼｯｸUB" panose="020B0909000000000000" pitchFamily="49" charset="-128"/>
                <a:ea typeface="HG創英角ｺﾞｼｯｸUB" panose="020B0909000000000000" pitchFamily="49" charset="-128"/>
              </a:rPr>
              <a:t>左：フェイスマスク　右：フェイスシールド</a:t>
            </a:r>
            <a:endParaRPr kumimoji="1" lang="en-US" altLang="ja-JP" sz="1200" dirty="0">
              <a:latin typeface="HG創英角ｺﾞｼｯｸUB" panose="020B0909000000000000" pitchFamily="49" charset="-128"/>
              <a:ea typeface="HG創英角ｺﾞｼｯｸUB" panose="020B0909000000000000" pitchFamily="49" charset="-128"/>
            </a:endParaRPr>
          </a:p>
        </p:txBody>
      </p:sp>
      <p:pic>
        <p:nvPicPr>
          <p:cNvPr id="10" name="図 9">
            <a:extLst>
              <a:ext uri="{FF2B5EF4-FFF2-40B4-BE49-F238E27FC236}">
                <a16:creationId xmlns:a16="http://schemas.microsoft.com/office/drawing/2014/main" id="{D85948A7-FC2A-4845-95A4-CA9F74B02417}"/>
              </a:ext>
            </a:extLst>
          </p:cNvPr>
          <p:cNvPicPr>
            <a:picLocks noChangeAspect="1"/>
          </p:cNvPicPr>
          <p:nvPr/>
        </p:nvPicPr>
        <p:blipFill>
          <a:blip r:embed="rId2"/>
          <a:stretch>
            <a:fillRect/>
          </a:stretch>
        </p:blipFill>
        <p:spPr>
          <a:xfrm>
            <a:off x="2097203" y="813537"/>
            <a:ext cx="4912659" cy="4518212"/>
          </a:xfrm>
          <a:prstGeom prst="rect">
            <a:avLst/>
          </a:prstGeom>
        </p:spPr>
      </p:pic>
    </p:spTree>
    <p:extLst>
      <p:ext uri="{BB962C8B-B14F-4D97-AF65-F5344CB8AC3E}">
        <p14:creationId xmlns:p14="http://schemas.microsoft.com/office/powerpoint/2010/main" val="8242169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08848" y="1055423"/>
            <a:ext cx="9035152" cy="1534390"/>
          </a:xfrm>
        </p:spPr>
        <p:txBody>
          <a:bodyPr>
            <a:noAutofit/>
          </a:bodyPr>
          <a:lstStyle/>
          <a:p>
            <a:pPr>
              <a:buClr>
                <a:schemeClr val="tx1">
                  <a:lumMod val="95000"/>
                  <a:lumOff val="5000"/>
                </a:schemeClr>
              </a:buClr>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心臓のけいれん（細動）を取り除くための機械。</a:t>
            </a:r>
            <a:endParaRPr lang="en-US" altLang="ja-JP" sz="2400" dirty="0">
              <a:latin typeface="HGP創英角ｺﾞｼｯｸUB" panose="020B0900000000000000" pitchFamily="50" charset="-128"/>
              <a:ea typeface="HGP創英角ｺﾞｼｯｸUB" panose="020B0900000000000000" pitchFamily="50" charset="-128"/>
            </a:endParaRPr>
          </a:p>
          <a:p>
            <a:pPr>
              <a:buClr>
                <a:schemeClr val="tx1">
                  <a:lumMod val="95000"/>
                  <a:lumOff val="5000"/>
                </a:schemeClr>
              </a:buClr>
              <a:buFont typeface="Arial" panose="020B0604020202020204" pitchFamily="34" charset="0"/>
              <a:buChar char="•"/>
            </a:pPr>
            <a:r>
              <a:rPr kumimoji="1" lang="ja-JP" altLang="en-US" sz="2400" dirty="0">
                <a:solidFill>
                  <a:srgbClr val="FF0000"/>
                </a:solidFill>
                <a:latin typeface="HGP創英角ｺﾞｼｯｸUB" panose="020B0900000000000000" pitchFamily="50" charset="-128"/>
                <a:ea typeface="HGP創英角ｺﾞｼｯｸUB" panose="020B0900000000000000" pitchFamily="50" charset="-128"/>
              </a:rPr>
              <a:t>心静止している心臓を動かすためのものではない。</a:t>
            </a:r>
            <a:endParaRPr lang="en-US" altLang="ja-JP" sz="2400" dirty="0">
              <a:latin typeface="HGP創英角ｺﾞｼｯｸUB" panose="020B0900000000000000" pitchFamily="50" charset="-128"/>
              <a:ea typeface="HGP創英角ｺﾞｼｯｸUB" panose="020B0900000000000000" pitchFamily="50" charset="-128"/>
            </a:endParaRPr>
          </a:p>
          <a:p>
            <a:pPr>
              <a:buClr>
                <a:schemeClr val="tx1">
                  <a:lumMod val="95000"/>
                  <a:lumOff val="5000"/>
                </a:schemeClr>
              </a:buClr>
              <a:buFont typeface="Arial" panose="020B0604020202020204" pitchFamily="34" charset="0"/>
              <a:buChar char="•"/>
            </a:pPr>
            <a:r>
              <a:rPr kumimoji="1" lang="ja-JP" altLang="en-US" sz="2400" dirty="0">
                <a:latin typeface="HGP創英角ｺﾞｼｯｸUB" panose="020B0900000000000000" pitchFamily="50" charset="-128"/>
                <a:ea typeface="HGP創英角ｺﾞｼｯｸUB" panose="020B0900000000000000" pitchFamily="50" charset="-128"/>
              </a:rPr>
              <a:t>心臓の</a:t>
            </a:r>
            <a:r>
              <a:rPr lang="ja-JP" altLang="en-US" sz="2400" dirty="0">
                <a:latin typeface="HGP創英角ｺﾞｼｯｸUB" panose="020B0900000000000000" pitchFamily="50" charset="-128"/>
                <a:ea typeface="HGP創英角ｺﾞｼｯｸUB" panose="020B0900000000000000" pitchFamily="50" charset="-128"/>
              </a:rPr>
              <a:t>けいれん（細動）</a:t>
            </a:r>
            <a:r>
              <a:rPr kumimoji="1" lang="ja-JP" altLang="en-US" sz="2400" dirty="0">
                <a:latin typeface="HGP創英角ｺﾞｼｯｸUB" panose="020B0900000000000000" pitchFamily="50" charset="-128"/>
                <a:ea typeface="HGP創英角ｺﾞｼｯｸUB" panose="020B0900000000000000" pitchFamily="50" charset="-128"/>
              </a:rPr>
              <a:t>を取り除き、正常に動かすための準備をする。</a:t>
            </a:r>
            <a:endParaRPr lang="en-US" altLang="ja-JP" sz="2400" dirty="0">
              <a:latin typeface="HGP創英角ｺﾞｼｯｸUB" panose="020B0900000000000000" pitchFamily="50" charset="-128"/>
              <a:ea typeface="HGP創英角ｺﾞｼｯｸUB" panose="020B0900000000000000" pitchFamily="50" charset="-128"/>
            </a:endParaRPr>
          </a:p>
        </p:txBody>
      </p:sp>
      <p:sp>
        <p:nvSpPr>
          <p:cNvPr id="6" name="コンテンツ プレースホルダー 2">
            <a:extLst>
              <a:ext uri="{FF2B5EF4-FFF2-40B4-BE49-F238E27FC236}">
                <a16:creationId xmlns:a16="http://schemas.microsoft.com/office/drawing/2014/main" id="{503FA0B5-781A-402E-8244-2C6F31BAE12C}"/>
              </a:ext>
            </a:extLst>
          </p:cNvPr>
          <p:cNvSpPr txBox="1">
            <a:spLocks/>
          </p:cNvSpPr>
          <p:nvPr/>
        </p:nvSpPr>
        <p:spPr>
          <a:xfrm>
            <a:off x="706665" y="2766370"/>
            <a:ext cx="8437335" cy="8687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r>
              <a:rPr lang="ja-JP" altLang="en-US" sz="1800" dirty="0">
                <a:latin typeface="HGP創英角ｺﾞｼｯｸUB" panose="020B0900000000000000" pitchFamily="50" charset="-128"/>
                <a:ea typeface="HGP創英角ｺﾞｼｯｸUB" panose="020B0900000000000000" pitchFamily="50" charset="-128"/>
              </a:rPr>
              <a:t>⇒正常に動かすためには、</a:t>
            </a:r>
            <a:r>
              <a:rPr lang="ja-JP" altLang="en-US" sz="1800" dirty="0">
                <a:solidFill>
                  <a:srgbClr val="FF0000"/>
                </a:solidFill>
                <a:latin typeface="HGP創英角ｺﾞｼｯｸUB" panose="020B0900000000000000" pitchFamily="50" charset="-128"/>
                <a:ea typeface="HGP創英角ｺﾞｼｯｸUB" panose="020B0900000000000000" pitchFamily="50" charset="-128"/>
              </a:rPr>
              <a:t>正しい胸骨圧迫</a:t>
            </a:r>
            <a:r>
              <a:rPr lang="ja-JP" altLang="en-US" sz="1800" dirty="0">
                <a:latin typeface="HGP創英角ｺﾞｼｯｸUB" panose="020B0900000000000000" pitchFamily="50" charset="-128"/>
                <a:ea typeface="HGP創英角ｺﾞｼｯｸUB" panose="020B0900000000000000" pitchFamily="50" charset="-128"/>
              </a:rPr>
              <a:t>が求められる。  </a:t>
            </a:r>
            <a:endParaRPr lang="en-US" altLang="ja-JP" sz="1800" dirty="0">
              <a:latin typeface="HGP創英角ｺﾞｼｯｸUB" panose="020B0900000000000000" pitchFamily="50" charset="-128"/>
              <a:ea typeface="HGP創英角ｺﾞｼｯｸUB" panose="020B0900000000000000" pitchFamily="50" charset="-128"/>
            </a:endParaRPr>
          </a:p>
          <a:p>
            <a:pPr marL="0" indent="0">
              <a:buFont typeface="Arial"/>
              <a:buNone/>
            </a:pPr>
            <a:r>
              <a:rPr lang="ja-JP" altLang="en-US" sz="1800" dirty="0">
                <a:latin typeface="HGP創英角ｺﾞｼｯｸUB" panose="020B0900000000000000" pitchFamily="50" charset="-128"/>
                <a:ea typeface="HGP創英角ｺﾞｼｯｸUB" panose="020B0900000000000000" pitchFamily="50" charset="-128"/>
              </a:rPr>
              <a:t>⇒けいれん（細動）を取り除かなければ正常に動かすことはできない。</a:t>
            </a:r>
            <a:r>
              <a:rPr lang="en-US" altLang="ja-JP" sz="1800" dirty="0">
                <a:latin typeface="HGP創英角ｺﾞｼｯｸUB" panose="020B0900000000000000" pitchFamily="50" charset="-128"/>
                <a:ea typeface="HGP創英角ｺﾞｼｯｸUB" panose="020B0900000000000000" pitchFamily="50" charset="-128"/>
              </a:rPr>
              <a:t>  </a:t>
            </a:r>
            <a:endParaRPr lang="ja-JP" altLang="en-US" sz="1800" dirty="0">
              <a:latin typeface="HGP創英角ｺﾞｼｯｸUB" panose="020B0900000000000000" pitchFamily="50" charset="-128"/>
              <a:ea typeface="HGP創英角ｺﾞｼｯｸUB" panose="020B0900000000000000" pitchFamily="50" charset="-128"/>
            </a:endParaRPr>
          </a:p>
        </p:txBody>
      </p:sp>
      <p:sp>
        <p:nvSpPr>
          <p:cNvPr id="7" name="スライド番号プレースホルダー 3">
            <a:extLst>
              <a:ext uri="{FF2B5EF4-FFF2-40B4-BE49-F238E27FC236}">
                <a16:creationId xmlns:a16="http://schemas.microsoft.com/office/drawing/2014/main" id="{6AEBD787-99E9-481F-9938-9E4441237426}"/>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61</a:t>
            </a:fld>
            <a:endParaRPr kumimoji="1" lang="ja-JP" altLang="en-US" dirty="0">
              <a:latin typeface="HGP創英角ｺﾞｼｯｸUB" panose="020B0900000000000000" pitchFamily="50" charset="-128"/>
              <a:ea typeface="HGP創英角ｺﾞｼｯｸUB" panose="020B0900000000000000" pitchFamily="50" charset="-128"/>
            </a:endParaRPr>
          </a:p>
        </p:txBody>
      </p:sp>
      <p:pic>
        <p:nvPicPr>
          <p:cNvPr id="8" name="図 7">
            <a:extLst>
              <a:ext uri="{FF2B5EF4-FFF2-40B4-BE49-F238E27FC236}">
                <a16:creationId xmlns:a16="http://schemas.microsoft.com/office/drawing/2014/main" id="{D76B939B-DB12-493F-BC02-DC2AE1402A60}"/>
              </a:ext>
            </a:extLst>
          </p:cNvPr>
          <p:cNvPicPr>
            <a:picLocks noChangeAspect="1"/>
          </p:cNvPicPr>
          <p:nvPr/>
        </p:nvPicPr>
        <p:blipFill>
          <a:blip r:embed="rId2"/>
          <a:stretch>
            <a:fillRect/>
          </a:stretch>
        </p:blipFill>
        <p:spPr>
          <a:xfrm>
            <a:off x="313120" y="3935934"/>
            <a:ext cx="2844688" cy="2288140"/>
          </a:xfrm>
          <a:prstGeom prst="rect">
            <a:avLst/>
          </a:prstGeom>
        </p:spPr>
      </p:pic>
      <p:pic>
        <p:nvPicPr>
          <p:cNvPr id="9" name="図 8">
            <a:extLst>
              <a:ext uri="{FF2B5EF4-FFF2-40B4-BE49-F238E27FC236}">
                <a16:creationId xmlns:a16="http://schemas.microsoft.com/office/drawing/2014/main" id="{8F4CEA85-FA92-478E-91BB-4EC49047CA99}"/>
              </a:ext>
            </a:extLst>
          </p:cNvPr>
          <p:cNvPicPr>
            <a:picLocks noChangeAspect="1"/>
          </p:cNvPicPr>
          <p:nvPr/>
        </p:nvPicPr>
        <p:blipFill>
          <a:blip r:embed="rId3"/>
          <a:stretch>
            <a:fillRect/>
          </a:stretch>
        </p:blipFill>
        <p:spPr>
          <a:xfrm>
            <a:off x="6111852" y="3511180"/>
            <a:ext cx="2617694" cy="3137647"/>
          </a:xfrm>
          <a:prstGeom prst="rect">
            <a:avLst/>
          </a:prstGeom>
        </p:spPr>
      </p:pic>
      <p:pic>
        <p:nvPicPr>
          <p:cNvPr id="10" name="図 9">
            <a:extLst>
              <a:ext uri="{FF2B5EF4-FFF2-40B4-BE49-F238E27FC236}">
                <a16:creationId xmlns:a16="http://schemas.microsoft.com/office/drawing/2014/main" id="{8E583170-B647-49EB-8B2B-4B0A1434ED1A}"/>
              </a:ext>
            </a:extLst>
          </p:cNvPr>
          <p:cNvPicPr>
            <a:picLocks noChangeAspect="1"/>
          </p:cNvPicPr>
          <p:nvPr/>
        </p:nvPicPr>
        <p:blipFill>
          <a:blip r:embed="rId4"/>
          <a:stretch>
            <a:fillRect/>
          </a:stretch>
        </p:blipFill>
        <p:spPr>
          <a:xfrm>
            <a:off x="3602138" y="3708394"/>
            <a:ext cx="1936376" cy="3119718"/>
          </a:xfrm>
          <a:prstGeom prst="rect">
            <a:avLst/>
          </a:prstGeom>
        </p:spPr>
      </p:pic>
      <p:sp>
        <p:nvSpPr>
          <p:cNvPr id="11" name="タイトル 4">
            <a:extLst>
              <a:ext uri="{FF2B5EF4-FFF2-40B4-BE49-F238E27FC236}">
                <a16:creationId xmlns:a16="http://schemas.microsoft.com/office/drawing/2014/main" id="{A0D7D59F-EF2A-4947-956B-1D82E81DC96D}"/>
              </a:ext>
            </a:extLst>
          </p:cNvPr>
          <p:cNvSpPr txBox="1">
            <a:spLocks/>
          </p:cNvSpPr>
          <p:nvPr/>
        </p:nvSpPr>
        <p:spPr>
          <a:xfrm>
            <a:off x="1657290" y="29888"/>
            <a:ext cx="6680447" cy="73356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en-US" altLang="ja-JP" sz="3200" dirty="0">
                <a:latin typeface="HGP創英角ｺﾞｼｯｸUB" panose="020B0900000000000000" pitchFamily="50" charset="-128"/>
                <a:ea typeface="HGP創英角ｺﾞｼｯｸUB" panose="020B0900000000000000" pitchFamily="50" charset="-128"/>
              </a:rPr>
              <a:t>AED</a:t>
            </a:r>
            <a:r>
              <a:rPr lang="ja-JP" altLang="en-US" sz="3200" dirty="0">
                <a:latin typeface="HGP創英角ｺﾞｼｯｸUB" panose="020B0900000000000000" pitchFamily="50" charset="-128"/>
                <a:ea typeface="HGP創英角ｺﾞｼｯｸUB" panose="020B0900000000000000" pitchFamily="50" charset="-128"/>
              </a:rPr>
              <a:t>の使用</a:t>
            </a:r>
          </a:p>
        </p:txBody>
      </p:sp>
    </p:spTree>
    <p:extLst>
      <p:ext uri="{BB962C8B-B14F-4D97-AF65-F5344CB8AC3E}">
        <p14:creationId xmlns:p14="http://schemas.microsoft.com/office/powerpoint/2010/main" val="9485942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344588C2-6CDF-4712-8E26-D2BE08814362}"/>
              </a:ext>
            </a:extLst>
          </p:cNvPr>
          <p:cNvSpPr txBox="1">
            <a:spLocks/>
          </p:cNvSpPr>
          <p:nvPr/>
        </p:nvSpPr>
        <p:spPr>
          <a:xfrm>
            <a:off x="1657290" y="29888"/>
            <a:ext cx="6680447" cy="73356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en-US" altLang="ja-JP" sz="3200" dirty="0">
                <a:latin typeface="HGP創英角ｺﾞｼｯｸUB" panose="020B0900000000000000" pitchFamily="50" charset="-128"/>
                <a:ea typeface="HGP創英角ｺﾞｼｯｸUB" panose="020B0900000000000000" pitchFamily="50" charset="-128"/>
              </a:rPr>
              <a:t>AED</a:t>
            </a:r>
            <a:r>
              <a:rPr lang="ja-JP" altLang="en-US" sz="3200" dirty="0">
                <a:latin typeface="HGP創英角ｺﾞｼｯｸUB" panose="020B0900000000000000" pitchFamily="50" charset="-128"/>
                <a:ea typeface="HGP創英角ｺﾞｼｯｸUB" panose="020B0900000000000000" pitchFamily="50" charset="-128"/>
              </a:rPr>
              <a:t>の使用</a:t>
            </a:r>
          </a:p>
        </p:txBody>
      </p:sp>
      <p:sp>
        <p:nvSpPr>
          <p:cNvPr id="6" name="正方形/長方形 5">
            <a:extLst>
              <a:ext uri="{FF2B5EF4-FFF2-40B4-BE49-F238E27FC236}">
                <a16:creationId xmlns:a16="http://schemas.microsoft.com/office/drawing/2014/main" id="{7459AD75-A1F8-489F-AD37-4B1861D1ECFF}"/>
              </a:ext>
            </a:extLst>
          </p:cNvPr>
          <p:cNvSpPr/>
          <p:nvPr/>
        </p:nvSpPr>
        <p:spPr>
          <a:xfrm>
            <a:off x="108848" y="4096149"/>
            <a:ext cx="8926304" cy="2215991"/>
          </a:xfrm>
          <a:prstGeom prst="rect">
            <a:avLst/>
          </a:prstGeom>
        </p:spPr>
        <p:txBody>
          <a:bodyPr wrap="square">
            <a:spAutoFit/>
          </a:bodyPr>
          <a:lstStyle/>
          <a:p>
            <a:pPr marL="342900" indent="-342900">
              <a:buFont typeface="Arial" panose="020B0604020202020204" pitchFamily="34" charset="0"/>
              <a:buChar char="•"/>
            </a:pPr>
            <a:r>
              <a:rPr lang="en-US" altLang="ja-JP" sz="2400" dirty="0">
                <a:latin typeface="HGP創英角ｺﾞｼｯｸUB" panose="020B0900000000000000" pitchFamily="50" charset="-128"/>
                <a:ea typeface="HGP創英角ｺﾞｼｯｸUB" panose="020B0900000000000000" pitchFamily="50" charset="-128"/>
              </a:rPr>
              <a:t>AED</a:t>
            </a:r>
            <a:r>
              <a:rPr lang="ja-JP" altLang="en-US" sz="2400" dirty="0">
                <a:latin typeface="HGP創英角ｺﾞｼｯｸUB" panose="020B0900000000000000" pitchFamily="50" charset="-128"/>
                <a:ea typeface="HGP創英角ｺﾞｼｯｸUB" panose="020B0900000000000000" pitchFamily="50" charset="-128"/>
              </a:rPr>
              <a:t>到着後はすぐに</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電源</a:t>
            </a:r>
            <a:r>
              <a:rPr lang="ja-JP" altLang="en-US" sz="2400" dirty="0">
                <a:latin typeface="HGP創英角ｺﾞｼｯｸUB" panose="020B0900000000000000" pitchFamily="50" charset="-128"/>
                <a:ea typeface="HGP創英角ｺﾞｼｯｸUB" panose="020B0900000000000000" pitchFamily="50" charset="-128"/>
              </a:rPr>
              <a:t>を入れる。</a:t>
            </a:r>
            <a:endParaRPr lang="en-US" altLang="ja-JP" sz="2400" dirty="0">
              <a:latin typeface="HGP創英角ｺﾞｼｯｸUB" panose="020B0900000000000000" pitchFamily="50" charset="-128"/>
              <a:ea typeface="HGP創英角ｺﾞｼｯｸUB" panose="020B0900000000000000" pitchFamily="50" charset="-128"/>
            </a:endParaRPr>
          </a:p>
          <a:p>
            <a:pPr>
              <a:buClr>
                <a:srgbClr val="FF0000"/>
              </a:buClr>
            </a:pPr>
            <a:r>
              <a:rPr lang="ja-JP" altLang="en-US" sz="2400" dirty="0">
                <a:latin typeface="HGP創英角ｺﾞｼｯｸUB" panose="020B0900000000000000" pitchFamily="50" charset="-128"/>
                <a:ea typeface="HGP創英角ｺﾞｼｯｸUB" panose="020B0900000000000000" pitchFamily="50" charset="-128"/>
              </a:rPr>
              <a:t>　≪電源の入れ方≫　大別すると</a:t>
            </a:r>
            <a:r>
              <a:rPr lang="en-US" altLang="ja-JP" sz="2400" dirty="0">
                <a:latin typeface="HGP創英角ｺﾞｼｯｸUB" panose="020B0900000000000000" pitchFamily="50" charset="-128"/>
                <a:ea typeface="HGP創英角ｺﾞｼｯｸUB" panose="020B0900000000000000" pitchFamily="50" charset="-128"/>
              </a:rPr>
              <a:t>2</a:t>
            </a:r>
            <a:r>
              <a:rPr lang="ja-JP" altLang="en-US" sz="2400" dirty="0">
                <a:latin typeface="HGP創英角ｺﾞｼｯｸUB" panose="020B0900000000000000" pitchFamily="50" charset="-128"/>
                <a:ea typeface="HGP創英角ｺﾞｼｯｸUB" panose="020B0900000000000000" pitchFamily="50" charset="-128"/>
              </a:rPr>
              <a:t>つにタイプがある。</a:t>
            </a:r>
            <a:endParaRPr lang="en-US" altLang="ja-JP" sz="2400" dirty="0">
              <a:latin typeface="HGP創英角ｺﾞｼｯｸUB" panose="020B0900000000000000" pitchFamily="50" charset="-128"/>
              <a:ea typeface="HGP創英角ｺﾞｼｯｸUB" panose="020B0900000000000000" pitchFamily="50" charset="-128"/>
            </a:endParaRPr>
          </a:p>
          <a:p>
            <a:pPr>
              <a:buClr>
                <a:srgbClr val="FF0000"/>
              </a:buClr>
            </a:pPr>
            <a:r>
              <a:rPr lang="en-US" altLang="ja-JP" sz="2400" dirty="0">
                <a:latin typeface="HGP創英角ｺﾞｼｯｸUB" panose="020B0900000000000000" pitchFamily="50" charset="-128"/>
                <a:ea typeface="HGP創英角ｺﾞｼｯｸUB" panose="020B0900000000000000" pitchFamily="50" charset="-128"/>
              </a:rPr>
              <a:t>	</a:t>
            </a:r>
            <a:r>
              <a:rPr lang="en-US" altLang="ja-JP" dirty="0">
                <a:latin typeface="HGP創英角ｺﾞｼｯｸUB" panose="020B0900000000000000" pitchFamily="50" charset="-128"/>
                <a:ea typeface="HGP創英角ｺﾞｼｯｸUB" panose="020B0900000000000000" pitchFamily="50" charset="-128"/>
              </a:rPr>
              <a:t>A</a:t>
            </a:r>
            <a:r>
              <a:rPr lang="ja-JP" altLang="en-US" dirty="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AED</a:t>
            </a:r>
            <a:r>
              <a:rPr lang="ja-JP" altLang="en-US" dirty="0">
                <a:latin typeface="HGP創英角ｺﾞｼｯｸUB" panose="020B0900000000000000" pitchFamily="50" charset="-128"/>
                <a:ea typeface="HGP創英角ｺﾞｼｯｸUB" panose="020B0900000000000000" pitchFamily="50" charset="-128"/>
              </a:rPr>
              <a:t>本体の電源ボタンを押す（左側）。</a:t>
            </a:r>
            <a:endParaRPr lang="en-US" altLang="ja-JP" dirty="0">
              <a:latin typeface="HGP創英角ｺﾞｼｯｸUB" panose="020B0900000000000000" pitchFamily="50" charset="-128"/>
              <a:ea typeface="HGP創英角ｺﾞｼｯｸUB" panose="020B0900000000000000" pitchFamily="50" charset="-128"/>
            </a:endParaRPr>
          </a:p>
          <a:p>
            <a:pPr>
              <a:buClr>
                <a:srgbClr val="FF0000"/>
              </a:buClr>
            </a:pPr>
            <a:r>
              <a:rPr lang="ja-JP" altLang="en-US" dirty="0">
                <a:latin typeface="HGP創英角ｺﾞｼｯｸUB" panose="020B0900000000000000" pitchFamily="50" charset="-128"/>
                <a:ea typeface="HGP創英角ｺﾞｼｯｸUB" panose="020B0900000000000000" pitchFamily="50" charset="-128"/>
              </a:rPr>
              <a:t>　　　</a:t>
            </a:r>
            <a:r>
              <a:rPr lang="en-US" altLang="ja-JP" dirty="0">
                <a:latin typeface="HGP創英角ｺﾞｼｯｸUB" panose="020B0900000000000000" pitchFamily="50" charset="-128"/>
                <a:ea typeface="HGP創英角ｺﾞｼｯｸUB" panose="020B0900000000000000" pitchFamily="50" charset="-128"/>
              </a:rPr>
              <a:t>B</a:t>
            </a:r>
            <a:r>
              <a:rPr lang="ja-JP" altLang="en-US" dirty="0">
                <a:latin typeface="HGP創英角ｺﾞｼｯｸUB" panose="020B0900000000000000" pitchFamily="50" charset="-128"/>
                <a:ea typeface="HGP創英角ｺﾞｼｯｸUB" panose="020B0900000000000000" pitchFamily="50" charset="-128"/>
              </a:rPr>
              <a:t>：ふたを開けると自動的に電源が入る（右側）。</a:t>
            </a:r>
            <a:endParaRPr lang="en-US" altLang="ja-JP" dirty="0">
              <a:latin typeface="HGP創英角ｺﾞｼｯｸUB" panose="020B0900000000000000" pitchFamily="50" charset="-128"/>
              <a:ea typeface="HGP創英角ｺﾞｼｯｸUB" panose="020B0900000000000000" pitchFamily="50" charset="-128"/>
            </a:endParaRPr>
          </a:p>
          <a:p>
            <a:pPr>
              <a:buClr>
                <a:srgbClr val="FF0000"/>
              </a:buClr>
            </a:pPr>
            <a:endParaRPr lang="en-US" altLang="ja-JP" sz="2400" dirty="0">
              <a:latin typeface="HGP創英角ｺﾞｼｯｸUB" panose="020B0900000000000000" pitchFamily="50" charset="-128"/>
              <a:ea typeface="HGP創英角ｺﾞｼｯｸUB" panose="020B0900000000000000" pitchFamily="50" charset="-128"/>
            </a:endParaRPr>
          </a:p>
          <a:p>
            <a:pPr marL="342900" lvl="0" indent="-342900">
              <a:buClr>
                <a:schemeClr val="tx1">
                  <a:lumMod val="95000"/>
                  <a:lumOff val="5000"/>
                </a:schemeClr>
              </a:buClr>
              <a:buFont typeface="Arial" panose="020B0604020202020204" pitchFamily="34" charset="0"/>
              <a:buChar char="•"/>
            </a:pP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電源</a:t>
            </a: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を入れたら</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音声メッセージ</a:t>
            </a: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に従って進める。</a:t>
            </a:r>
            <a:endParaRPr lang="en-US" altLang="ja-JP" sz="2400" dirty="0">
              <a:solidFill>
                <a:prstClr val="black"/>
              </a:solidFill>
              <a:latin typeface="HGP創英角ｺﾞｼｯｸUB" panose="020B0900000000000000" pitchFamily="50" charset="-128"/>
              <a:ea typeface="HGP創英角ｺﾞｼｯｸUB" panose="020B0900000000000000" pitchFamily="50" charset="-128"/>
            </a:endParaRPr>
          </a:p>
        </p:txBody>
      </p:sp>
      <p:pic>
        <p:nvPicPr>
          <p:cNvPr id="4" name="図 3" descr="手に持った携帯電話&#10;&#10;自動的に生成された説明">
            <a:extLst>
              <a:ext uri="{FF2B5EF4-FFF2-40B4-BE49-F238E27FC236}">
                <a16:creationId xmlns:a16="http://schemas.microsoft.com/office/drawing/2014/main" id="{291A68CF-0D1E-4302-9CBF-C7DFC50DD316}"/>
              </a:ext>
            </a:extLst>
          </p:cNvPr>
          <p:cNvPicPr>
            <a:picLocks noChangeAspect="1"/>
          </p:cNvPicPr>
          <p:nvPr/>
        </p:nvPicPr>
        <p:blipFill>
          <a:blip r:embed="rId2"/>
          <a:stretch>
            <a:fillRect/>
          </a:stretch>
        </p:blipFill>
        <p:spPr>
          <a:xfrm>
            <a:off x="486322" y="779898"/>
            <a:ext cx="3298680" cy="3077241"/>
          </a:xfrm>
          <a:prstGeom prst="rect">
            <a:avLst/>
          </a:prstGeom>
        </p:spPr>
      </p:pic>
      <p:pic>
        <p:nvPicPr>
          <p:cNvPr id="9" name="図 8" descr="人, 持つ, テーブル, 携帯電話 が含まれている画像&#10;&#10;自動的に生成された説明">
            <a:extLst>
              <a:ext uri="{FF2B5EF4-FFF2-40B4-BE49-F238E27FC236}">
                <a16:creationId xmlns:a16="http://schemas.microsoft.com/office/drawing/2014/main" id="{1709C7B4-4524-4B0C-A502-0FC44CDC5C2D}"/>
              </a:ext>
            </a:extLst>
          </p:cNvPr>
          <p:cNvPicPr>
            <a:picLocks noChangeAspect="1"/>
          </p:cNvPicPr>
          <p:nvPr/>
        </p:nvPicPr>
        <p:blipFill>
          <a:blip r:embed="rId3"/>
          <a:stretch>
            <a:fillRect/>
          </a:stretch>
        </p:blipFill>
        <p:spPr>
          <a:xfrm>
            <a:off x="4142239" y="779897"/>
            <a:ext cx="4617665" cy="3077241"/>
          </a:xfrm>
          <a:prstGeom prst="rect">
            <a:avLst/>
          </a:prstGeom>
        </p:spPr>
      </p:pic>
      <p:sp>
        <p:nvSpPr>
          <p:cNvPr id="10" name="スライド番号プレースホルダー 3">
            <a:extLst>
              <a:ext uri="{FF2B5EF4-FFF2-40B4-BE49-F238E27FC236}">
                <a16:creationId xmlns:a16="http://schemas.microsoft.com/office/drawing/2014/main" id="{5A587220-90ED-430B-9A33-C385737AAFD3}"/>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62</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2810250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674924" y="46278"/>
            <a:ext cx="8229600" cy="756301"/>
          </a:xfrm>
        </p:spPr>
        <p:txBody>
          <a:bodyPr>
            <a:normAutofit/>
          </a:bodyPr>
          <a:lstStyle/>
          <a:p>
            <a:r>
              <a:rPr lang="ja-JP" altLang="en-US" sz="3200" dirty="0">
                <a:latin typeface="HGP創英角ｺﾞｼｯｸUB" panose="020B0900000000000000" pitchFamily="50" charset="-128"/>
                <a:ea typeface="HGP創英角ｺﾞｼｯｸUB" panose="020B0900000000000000" pitchFamily="50" charset="-128"/>
              </a:rPr>
              <a:t>電極パッド貼り付け時の注意</a:t>
            </a:r>
          </a:p>
        </p:txBody>
      </p:sp>
      <p:sp>
        <p:nvSpPr>
          <p:cNvPr id="4" name="スライド番号プレースホルダー 3"/>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63</a:t>
            </a:fld>
            <a:endParaRPr kumimoji="1" lang="ja-JP" altLang="en-US">
              <a:latin typeface="HGP創英角ｺﾞｼｯｸUB" panose="020B0900000000000000" pitchFamily="50" charset="-128"/>
              <a:ea typeface="HGP創英角ｺﾞｼｯｸUB" panose="020B0900000000000000" pitchFamily="50" charset="-128"/>
            </a:endParaRPr>
          </a:p>
        </p:txBody>
      </p:sp>
      <p:pic>
        <p:nvPicPr>
          <p:cNvPr id="7" name="図 6">
            <a:extLst>
              <a:ext uri="{FF2B5EF4-FFF2-40B4-BE49-F238E27FC236}">
                <a16:creationId xmlns:a16="http://schemas.microsoft.com/office/drawing/2014/main" id="{DD687F29-4349-4AFA-990C-98ACDC6ACE9D}"/>
              </a:ext>
            </a:extLst>
          </p:cNvPr>
          <p:cNvPicPr>
            <a:picLocks noChangeAspect="1"/>
          </p:cNvPicPr>
          <p:nvPr/>
        </p:nvPicPr>
        <p:blipFill>
          <a:blip r:embed="rId2"/>
          <a:stretch>
            <a:fillRect/>
          </a:stretch>
        </p:blipFill>
        <p:spPr>
          <a:xfrm>
            <a:off x="2115670" y="802579"/>
            <a:ext cx="4912659" cy="2940424"/>
          </a:xfrm>
          <a:prstGeom prst="rect">
            <a:avLst/>
          </a:prstGeom>
        </p:spPr>
      </p:pic>
      <p:sp>
        <p:nvSpPr>
          <p:cNvPr id="10" name="正方形/長方形 9">
            <a:extLst>
              <a:ext uri="{FF2B5EF4-FFF2-40B4-BE49-F238E27FC236}">
                <a16:creationId xmlns:a16="http://schemas.microsoft.com/office/drawing/2014/main" id="{0BC38C95-9FF2-48E1-AAA0-AC8BC73829EA}"/>
              </a:ext>
            </a:extLst>
          </p:cNvPr>
          <p:cNvSpPr/>
          <p:nvPr/>
        </p:nvSpPr>
        <p:spPr>
          <a:xfrm>
            <a:off x="108847" y="4499304"/>
            <a:ext cx="8926304" cy="1569660"/>
          </a:xfrm>
          <a:prstGeom prst="rect">
            <a:avLst/>
          </a:prstGeom>
        </p:spPr>
        <p:txBody>
          <a:bodyPr wrap="square">
            <a:spAutoFit/>
          </a:bodyPr>
          <a:lstStyle/>
          <a:p>
            <a:pPr marL="342900" indent="-342900">
              <a:buFont typeface="Arial" panose="020B0604020202020204" pitchFamily="34" charset="0"/>
              <a:buChar char="•"/>
            </a:pPr>
            <a:r>
              <a:rPr lang="en-US" altLang="ja-JP" sz="2400" dirty="0">
                <a:latin typeface="HGP創英角ｺﾞｼｯｸUB" panose="020B0900000000000000" pitchFamily="50" charset="-128"/>
                <a:ea typeface="HGP創英角ｺﾞｼｯｸUB" panose="020B0900000000000000" pitchFamily="50" charset="-128"/>
              </a:rPr>
              <a:t>AED</a:t>
            </a:r>
            <a:r>
              <a:rPr lang="ja-JP" altLang="en-US" sz="2400" dirty="0">
                <a:latin typeface="HGP創英角ｺﾞｼｯｸUB" panose="020B0900000000000000" pitchFamily="50" charset="-128"/>
                <a:ea typeface="HGP創英角ｺﾞｼｯｸUB" panose="020B0900000000000000" pitchFamily="50" charset="-128"/>
              </a:rPr>
              <a:t>のケースに入っている電極パッドを取り出す。</a:t>
            </a:r>
            <a:endParaRPr lang="en-US" altLang="ja-JP" sz="2400" dirty="0">
              <a:latin typeface="HGP創英角ｺﾞｼｯｸUB" panose="020B0900000000000000" pitchFamily="50" charset="-128"/>
              <a:ea typeface="HGP創英角ｺﾞｼｯｸUB" panose="020B0900000000000000" pitchFamily="50" charset="-128"/>
            </a:endParaRPr>
          </a:p>
          <a:p>
            <a:pPr marL="342900" indent="-3429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電極パッドは、心臓を右上から左下方向へはなむように装着する。</a:t>
            </a:r>
            <a:endParaRPr lang="en-US" altLang="ja-JP" sz="2400" dirty="0">
              <a:latin typeface="HGP創英角ｺﾞｼｯｸUB" panose="020B0900000000000000" pitchFamily="50" charset="-128"/>
              <a:ea typeface="HGP創英角ｺﾞｼｯｸUB" panose="020B0900000000000000" pitchFamily="50" charset="-128"/>
            </a:endParaRPr>
          </a:p>
          <a:p>
            <a:pPr marL="342900" indent="-342900">
              <a:buFont typeface="Arial" panose="020B0604020202020204" pitchFamily="34" charset="0"/>
              <a:buChar char="•"/>
            </a:pPr>
            <a:r>
              <a:rPr lang="en-US" altLang="ja-JP" sz="2400" dirty="0">
                <a:latin typeface="HGP創英角ｺﾞｼｯｸUB" panose="020B0900000000000000" pitchFamily="50" charset="-128"/>
                <a:ea typeface="HGP創英角ｺﾞｼｯｸUB" panose="020B0900000000000000" pitchFamily="50" charset="-128"/>
              </a:rPr>
              <a:t>1</a:t>
            </a:r>
            <a:r>
              <a:rPr lang="ja-JP" altLang="en-US" sz="2400" dirty="0">
                <a:latin typeface="HGP創英角ｺﾞｼｯｸUB" panose="020B0900000000000000" pitchFamily="50" charset="-128"/>
                <a:ea typeface="HGP創英角ｺﾞｼｯｸUB" panose="020B0900000000000000" pitchFamily="50" charset="-128"/>
              </a:rPr>
              <a:t>枚は胸の右上（鎖骨の下で胸骨の右）、もう</a:t>
            </a:r>
            <a:r>
              <a:rPr lang="en-US" altLang="ja-JP" sz="2400" dirty="0">
                <a:latin typeface="HGP創英角ｺﾞｼｯｸUB" panose="020B0900000000000000" pitchFamily="50" charset="-128"/>
                <a:ea typeface="HGP創英角ｺﾞｼｯｸUB" panose="020B0900000000000000" pitchFamily="50" charset="-128"/>
              </a:rPr>
              <a:t>1</a:t>
            </a:r>
            <a:r>
              <a:rPr lang="ja-JP" altLang="en-US" sz="2400" dirty="0">
                <a:latin typeface="HGP創英角ｺﾞｼｯｸUB" panose="020B0900000000000000" pitchFamily="50" charset="-128"/>
                <a:ea typeface="HGP創英角ｺﾞｼｯｸUB" panose="020B0900000000000000" pitchFamily="50" charset="-128"/>
              </a:rPr>
              <a:t>枚は胸の左下側（脇の下</a:t>
            </a:r>
            <a:r>
              <a:rPr lang="en-US" altLang="ja-JP" sz="2400" dirty="0">
                <a:latin typeface="HGP創英角ｺﾞｼｯｸUB" panose="020B0900000000000000" pitchFamily="50" charset="-128"/>
                <a:ea typeface="HGP創英角ｺﾞｼｯｸUB" panose="020B0900000000000000" pitchFamily="50" charset="-128"/>
              </a:rPr>
              <a:t>5</a:t>
            </a:r>
            <a:r>
              <a:rPr lang="ja-JP" altLang="en-US" sz="2400" dirty="0">
                <a:latin typeface="HGP創英角ｺﾞｼｯｸUB" panose="020B0900000000000000" pitchFamily="50" charset="-128"/>
                <a:ea typeface="HGP創英角ｺﾞｼｯｸUB" panose="020B0900000000000000" pitchFamily="50" charset="-128"/>
              </a:rPr>
              <a:t>～</a:t>
            </a:r>
            <a:r>
              <a:rPr lang="en-US" altLang="ja-JP" sz="2400" dirty="0">
                <a:latin typeface="HGP創英角ｺﾞｼｯｸUB" panose="020B0900000000000000" pitchFamily="50" charset="-128"/>
                <a:ea typeface="HGP創英角ｺﾞｼｯｸUB" panose="020B0900000000000000" pitchFamily="50" charset="-128"/>
              </a:rPr>
              <a:t>8cm</a:t>
            </a:r>
            <a:r>
              <a:rPr lang="ja-JP" altLang="en-US" sz="2400" dirty="0">
                <a:latin typeface="HGP創英角ｺﾞｼｯｸUB" panose="020B0900000000000000" pitchFamily="50" charset="-128"/>
                <a:ea typeface="HGP創英角ｺﾞｼｯｸUB" panose="020B0900000000000000" pitchFamily="50" charset="-128"/>
              </a:rPr>
              <a:t>下、乳頭の左斜め下）に装着する。</a:t>
            </a:r>
            <a:endParaRPr lang="en-US" altLang="ja-JP" sz="24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7262337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 5"/>
          <p:cNvSpPr>
            <a:spLocks noGrp="1"/>
          </p:cNvSpPr>
          <p:nvPr>
            <p:ph idx="1"/>
          </p:nvPr>
        </p:nvSpPr>
        <p:spPr>
          <a:xfrm>
            <a:off x="108848" y="4161803"/>
            <a:ext cx="8715456" cy="2574130"/>
          </a:xfrm>
        </p:spPr>
        <p:txBody>
          <a:bodyPr>
            <a:normAutofit/>
          </a:bodyPr>
          <a:lstStyle/>
          <a:p>
            <a:pPr>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傷病者の胸が濡れている場合</a:t>
            </a:r>
            <a:endParaRPr lang="en-US" altLang="ja-JP" sz="2400" dirty="0">
              <a:latin typeface="HGP創英角ｺﾞｼｯｸUB" panose="020B0900000000000000" pitchFamily="50" charset="-128"/>
              <a:ea typeface="HGP創英角ｺﾞｼｯｸUB" panose="020B0900000000000000" pitchFamily="50" charset="-128"/>
            </a:endParaRPr>
          </a:p>
          <a:p>
            <a:pPr lvl="1">
              <a:buFont typeface="Arial" panose="020B0604020202020204" pitchFamily="34" charset="0"/>
              <a:buChar char="•"/>
            </a:pPr>
            <a:r>
              <a:rPr lang="ja-JP" altLang="en-US" sz="1800" dirty="0">
                <a:latin typeface="HGP創英角ｺﾞｼｯｸUB" panose="020B0900000000000000" pitchFamily="50" charset="-128"/>
                <a:ea typeface="HGP創英角ｺﾞｼｯｸUB" panose="020B0900000000000000" pitchFamily="50" charset="-128"/>
              </a:rPr>
              <a:t>乾いた布やタオルで胸を拭いてからパッドを貼り付ける。</a:t>
            </a:r>
            <a:endParaRPr lang="en-US" altLang="ja-JP" sz="1800" dirty="0">
              <a:latin typeface="HGP創英角ｺﾞｼｯｸUB" panose="020B0900000000000000" pitchFamily="50" charset="-128"/>
              <a:ea typeface="HGP創英角ｺﾞｼｯｸUB" panose="020B0900000000000000" pitchFamily="50" charset="-128"/>
            </a:endParaRPr>
          </a:p>
          <a:p>
            <a:pPr>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貼り薬がある場合</a:t>
            </a:r>
            <a:endParaRPr lang="en-US" altLang="ja-JP" sz="2400" dirty="0">
              <a:latin typeface="HGP創英角ｺﾞｼｯｸUB" panose="020B0900000000000000" pitchFamily="50" charset="-128"/>
              <a:ea typeface="HGP創英角ｺﾞｼｯｸUB" panose="020B0900000000000000" pitchFamily="50" charset="-128"/>
            </a:endParaRPr>
          </a:p>
          <a:p>
            <a:pPr lvl="1">
              <a:buFont typeface="Arial" panose="020B0604020202020204" pitchFamily="34" charset="0"/>
              <a:buChar char="•"/>
            </a:pPr>
            <a:r>
              <a:rPr lang="ja-JP" altLang="en-US" sz="1800" dirty="0">
                <a:latin typeface="HGP創英角ｺﾞｼｯｸUB" panose="020B0900000000000000" pitchFamily="50" charset="-128"/>
                <a:ea typeface="HGP創英角ｺﾞｼｯｸUB" panose="020B0900000000000000" pitchFamily="50" charset="-128"/>
              </a:rPr>
              <a:t>湿布薬などが貼られている場合は、剥がして拭き取ってからパッドを貼る。　</a:t>
            </a:r>
            <a:endParaRPr lang="en-US" altLang="ja-JP" sz="1800" dirty="0">
              <a:latin typeface="HGP創英角ｺﾞｼｯｸUB" panose="020B0900000000000000" pitchFamily="50" charset="-128"/>
              <a:ea typeface="HGP創英角ｺﾞｼｯｸUB" panose="020B0900000000000000" pitchFamily="50" charset="-128"/>
            </a:endParaRPr>
          </a:p>
          <a:p>
            <a:pPr>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医療器具（ペースメーカーなど）が胸に植込まれている場合</a:t>
            </a:r>
            <a:endParaRPr lang="en-US" altLang="ja-JP" sz="2400" dirty="0">
              <a:latin typeface="HGP創英角ｺﾞｼｯｸUB" panose="020B0900000000000000" pitchFamily="50" charset="-128"/>
              <a:ea typeface="HGP創英角ｺﾞｼｯｸUB" panose="020B0900000000000000" pitchFamily="50" charset="-128"/>
            </a:endParaRPr>
          </a:p>
          <a:p>
            <a:pPr lvl="1">
              <a:buFont typeface="Arial" panose="020B0604020202020204" pitchFamily="34" charset="0"/>
              <a:buChar char="•"/>
            </a:pPr>
            <a:r>
              <a:rPr lang="ja-JP" altLang="en-US" sz="1800" dirty="0">
                <a:latin typeface="HGP創英角ｺﾞｼｯｸUB" panose="020B0900000000000000" pitchFamily="50" charset="-128"/>
                <a:ea typeface="HGP創英角ｺﾞｼｯｸUB" panose="020B0900000000000000" pitchFamily="50" charset="-128"/>
              </a:rPr>
              <a:t>胸にこぶのような出っ張りがあるためこれを避けてパッドを貼る。</a:t>
            </a:r>
            <a:endParaRPr lang="en-US" altLang="ja-JP" sz="1800" dirty="0">
              <a:latin typeface="HGP創英角ｺﾞｼｯｸUB" panose="020B0900000000000000" pitchFamily="50" charset="-128"/>
              <a:ea typeface="HGP創英角ｺﾞｼｯｸUB" panose="020B0900000000000000" pitchFamily="50" charset="-128"/>
            </a:endParaRPr>
          </a:p>
        </p:txBody>
      </p:sp>
      <p:sp>
        <p:nvSpPr>
          <p:cNvPr id="5" name="タイトル 4"/>
          <p:cNvSpPr>
            <a:spLocks noGrp="1"/>
          </p:cNvSpPr>
          <p:nvPr>
            <p:ph type="title"/>
          </p:nvPr>
        </p:nvSpPr>
        <p:spPr>
          <a:xfrm>
            <a:off x="674924" y="46278"/>
            <a:ext cx="8229600" cy="756301"/>
          </a:xfrm>
        </p:spPr>
        <p:txBody>
          <a:bodyPr>
            <a:normAutofit/>
          </a:bodyPr>
          <a:lstStyle/>
          <a:p>
            <a:r>
              <a:rPr lang="ja-JP" altLang="en-US" sz="3200" dirty="0">
                <a:latin typeface="HGP創英角ｺﾞｼｯｸUB" panose="020B0900000000000000" pitchFamily="50" charset="-128"/>
                <a:ea typeface="HGP創英角ｺﾞｼｯｸUB" panose="020B0900000000000000" pitchFamily="50" charset="-128"/>
              </a:rPr>
              <a:t>電極パッド貼り付け時の注意</a:t>
            </a:r>
          </a:p>
        </p:txBody>
      </p:sp>
      <p:sp>
        <p:nvSpPr>
          <p:cNvPr id="4" name="スライド番号プレースホルダー 3"/>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64</a:t>
            </a:fld>
            <a:endParaRPr kumimoji="1" lang="ja-JP" altLang="en-US">
              <a:latin typeface="HGP創英角ｺﾞｼｯｸUB" panose="020B0900000000000000" pitchFamily="50" charset="-128"/>
              <a:ea typeface="HGP創英角ｺﾞｼｯｸUB" panose="020B0900000000000000" pitchFamily="50" charset="-128"/>
            </a:endParaRPr>
          </a:p>
        </p:txBody>
      </p:sp>
      <p:pic>
        <p:nvPicPr>
          <p:cNvPr id="8" name="図 7" descr="ダイアグラム, 設計図&#10;&#10;自動的に生成された説明">
            <a:extLst>
              <a:ext uri="{FF2B5EF4-FFF2-40B4-BE49-F238E27FC236}">
                <a16:creationId xmlns:a16="http://schemas.microsoft.com/office/drawing/2014/main" id="{0F60BB54-D994-4F4D-881C-585B81036D81}"/>
              </a:ext>
            </a:extLst>
          </p:cNvPr>
          <p:cNvPicPr>
            <a:picLocks noChangeAspect="1"/>
          </p:cNvPicPr>
          <p:nvPr/>
        </p:nvPicPr>
        <p:blipFill>
          <a:blip r:embed="rId2"/>
          <a:stretch>
            <a:fillRect/>
          </a:stretch>
        </p:blipFill>
        <p:spPr>
          <a:xfrm>
            <a:off x="1246634" y="654476"/>
            <a:ext cx="6439884" cy="3404449"/>
          </a:xfrm>
          <a:prstGeom prst="rect">
            <a:avLst/>
          </a:prstGeom>
        </p:spPr>
      </p:pic>
      <p:sp>
        <p:nvSpPr>
          <p:cNvPr id="9" name="楕円 8">
            <a:extLst>
              <a:ext uri="{FF2B5EF4-FFF2-40B4-BE49-F238E27FC236}">
                <a16:creationId xmlns:a16="http://schemas.microsoft.com/office/drawing/2014/main" id="{8F75327A-4832-4A8E-9522-49511FE9C960}"/>
              </a:ext>
            </a:extLst>
          </p:cNvPr>
          <p:cNvSpPr/>
          <p:nvPr/>
        </p:nvSpPr>
        <p:spPr>
          <a:xfrm>
            <a:off x="3970603" y="1729749"/>
            <a:ext cx="669303" cy="4901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A2C115-0F02-4602-9BFB-1A22C24A3CDA}"/>
              </a:ext>
            </a:extLst>
          </p:cNvPr>
          <p:cNvSpPr txBox="1">
            <a:spLocks/>
          </p:cNvSpPr>
          <p:nvPr/>
        </p:nvSpPr>
        <p:spPr>
          <a:xfrm>
            <a:off x="1047521" y="-11017"/>
            <a:ext cx="6774455" cy="857747"/>
          </a:xfrm>
          <a:prstGeom prst="rect">
            <a:avLst/>
          </a:prstGeom>
        </p:spPr>
        <p:txBody>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endParaRPr lang="ja-JP" altLang="en-US" sz="3600" dirty="0">
              <a:latin typeface="HGSSoeiKakugothicUB" panose="020B0900000000000000" pitchFamily="34" charset="-128"/>
              <a:ea typeface="HGSSoeiKakugothicUB" panose="020B0900000000000000" pitchFamily="34" charset="-128"/>
            </a:endParaRPr>
          </a:p>
        </p:txBody>
      </p:sp>
      <p:sp>
        <p:nvSpPr>
          <p:cNvPr id="8" name="テキスト ボックス 7">
            <a:extLst>
              <a:ext uri="{FF2B5EF4-FFF2-40B4-BE49-F238E27FC236}">
                <a16:creationId xmlns:a16="http://schemas.microsoft.com/office/drawing/2014/main" id="{08347177-62BA-40FB-BD90-BBFF822D974B}"/>
              </a:ext>
            </a:extLst>
          </p:cNvPr>
          <p:cNvSpPr txBox="1"/>
          <p:nvPr/>
        </p:nvSpPr>
        <p:spPr>
          <a:xfrm>
            <a:off x="1234369" y="43799"/>
            <a:ext cx="7128395" cy="523220"/>
          </a:xfrm>
          <a:prstGeom prst="rect">
            <a:avLst/>
          </a:prstGeom>
          <a:noFill/>
        </p:spPr>
        <p:txBody>
          <a:bodyPr wrap="square">
            <a:spAutoFit/>
          </a:bodyPr>
          <a:lstStyle/>
          <a:p>
            <a:pPr algn="ctr"/>
            <a:r>
              <a:rPr lang="ja-JP" altLang="en-US" sz="2800" dirty="0">
                <a:latin typeface="HGS創英角ｺﾞｼｯｸUB" panose="020B0900000000000000" pitchFamily="50" charset="-128"/>
                <a:ea typeface="HGS創英角ｺﾞｼｯｸUB" panose="020B0900000000000000" pitchFamily="50" charset="-128"/>
              </a:rPr>
              <a:t>女性に配慮した</a:t>
            </a:r>
            <a:r>
              <a:rPr lang="en-US" altLang="ja-JP" sz="2800" dirty="0">
                <a:latin typeface="HGS創英角ｺﾞｼｯｸUB" panose="020B0900000000000000" pitchFamily="50" charset="-128"/>
                <a:ea typeface="HGS創英角ｺﾞｼｯｸUB" panose="020B0900000000000000" pitchFamily="50" charset="-128"/>
              </a:rPr>
              <a:t>AED</a:t>
            </a:r>
            <a:r>
              <a:rPr lang="ja-JP" altLang="en-US" sz="2800" dirty="0">
                <a:latin typeface="HGS創英角ｺﾞｼｯｸUB" panose="020B0900000000000000" pitchFamily="50" charset="-128"/>
                <a:ea typeface="HGS創英角ｺﾞｼｯｸUB" panose="020B0900000000000000" pitchFamily="50" charset="-128"/>
              </a:rPr>
              <a:t>の使い方</a:t>
            </a:r>
          </a:p>
        </p:txBody>
      </p:sp>
      <p:pic>
        <p:nvPicPr>
          <p:cNvPr id="10" name="図 9">
            <a:extLst>
              <a:ext uri="{FF2B5EF4-FFF2-40B4-BE49-F238E27FC236}">
                <a16:creationId xmlns:a16="http://schemas.microsoft.com/office/drawing/2014/main" id="{EE6ED8BF-2360-4723-B5D4-D42E355E2C33}"/>
              </a:ext>
            </a:extLst>
          </p:cNvPr>
          <p:cNvPicPr>
            <a:picLocks noChangeAspect="1"/>
          </p:cNvPicPr>
          <p:nvPr/>
        </p:nvPicPr>
        <p:blipFill>
          <a:blip r:embed="rId2"/>
          <a:stretch>
            <a:fillRect/>
          </a:stretch>
        </p:blipFill>
        <p:spPr>
          <a:xfrm>
            <a:off x="510653" y="649689"/>
            <a:ext cx="7940889" cy="5558622"/>
          </a:xfrm>
          <a:prstGeom prst="rect">
            <a:avLst/>
          </a:prstGeom>
        </p:spPr>
      </p:pic>
      <p:sp>
        <p:nvSpPr>
          <p:cNvPr id="12" name="テキスト ボックス 11">
            <a:extLst>
              <a:ext uri="{FF2B5EF4-FFF2-40B4-BE49-F238E27FC236}">
                <a16:creationId xmlns:a16="http://schemas.microsoft.com/office/drawing/2014/main" id="{545E9B02-3743-49F9-9229-D51A4DB8F06C}"/>
              </a:ext>
            </a:extLst>
          </p:cNvPr>
          <p:cNvSpPr txBox="1"/>
          <p:nvPr/>
        </p:nvSpPr>
        <p:spPr>
          <a:xfrm>
            <a:off x="3812959" y="6474738"/>
            <a:ext cx="5331041" cy="307777"/>
          </a:xfrm>
          <a:prstGeom prst="rect">
            <a:avLst/>
          </a:prstGeom>
          <a:noFill/>
        </p:spPr>
        <p:txBody>
          <a:bodyPr wrap="square">
            <a:spAutoFit/>
          </a:bodyPr>
          <a:lstStyle/>
          <a:p>
            <a:pPr algn="r"/>
            <a:r>
              <a:rPr lang="ja-JP" altLang="en-US" sz="1400" dirty="0">
                <a:latin typeface="HGS創英角ｺﾞｼｯｸUB" panose="020B0900000000000000" pitchFamily="50" charset="-128"/>
                <a:ea typeface="HGS創英角ｺﾞｼｯｸUB" panose="020B0900000000000000" pitchFamily="50" charset="-128"/>
              </a:rPr>
              <a:t>出典：東京都</a:t>
            </a:r>
            <a:r>
              <a:rPr lang="zh-TW" altLang="en-US" sz="1400" dirty="0">
                <a:latin typeface="HGS創英角ｺﾞｼｯｸUB" panose="020B0900000000000000" pitchFamily="50" charset="-128"/>
                <a:ea typeface="HGS創英角ｺﾞｼｯｸUB" panose="020B0900000000000000" pitchFamily="50" charset="-128"/>
              </a:rPr>
              <a:t>多摩府中保健所 生活環境安全課 薬事指導担当</a:t>
            </a:r>
            <a:endParaRPr lang="ja-JP" altLang="en-US" sz="1400" dirty="0">
              <a:latin typeface="HGS創英角ｺﾞｼｯｸUB" panose="020B0900000000000000" pitchFamily="50" charset="-128"/>
              <a:ea typeface="HGS創英角ｺﾞｼｯｸUB" panose="020B0900000000000000" pitchFamily="50" charset="-128"/>
            </a:endParaRPr>
          </a:p>
        </p:txBody>
      </p:sp>
      <p:sp>
        <p:nvSpPr>
          <p:cNvPr id="9" name="テキスト ボックス 8">
            <a:extLst>
              <a:ext uri="{FF2B5EF4-FFF2-40B4-BE49-F238E27FC236}">
                <a16:creationId xmlns:a16="http://schemas.microsoft.com/office/drawing/2014/main" id="{4FB1F6AA-6813-416D-8744-41DB02C62BBD}"/>
              </a:ext>
            </a:extLst>
          </p:cNvPr>
          <p:cNvSpPr txBox="1"/>
          <p:nvPr/>
        </p:nvSpPr>
        <p:spPr>
          <a:xfrm>
            <a:off x="810705" y="6133529"/>
            <a:ext cx="7822642" cy="646331"/>
          </a:xfrm>
          <a:prstGeom prst="rect">
            <a:avLst/>
          </a:prstGeom>
          <a:noFill/>
        </p:spPr>
        <p:txBody>
          <a:bodyPr wrap="square">
            <a:spAutoFit/>
          </a:bodyPr>
          <a:lstStyle/>
          <a:p>
            <a:r>
              <a:rPr lang="en-US" altLang="ja-JP" dirty="0">
                <a:hlinkClick r:id="rId3"/>
              </a:rPr>
              <a:t>https://www.fukushihoken.metro.tokyo.lg.jp/tamafuchu/yakuji/aed_shiyo.html</a:t>
            </a:r>
            <a:endParaRPr lang="en-US" altLang="ja-JP" dirty="0"/>
          </a:p>
          <a:p>
            <a:endParaRPr lang="ja-JP" altLang="en-US" dirty="0"/>
          </a:p>
        </p:txBody>
      </p:sp>
    </p:spTree>
    <p:extLst>
      <p:ext uri="{BB962C8B-B14F-4D97-AF65-F5344CB8AC3E}">
        <p14:creationId xmlns:p14="http://schemas.microsoft.com/office/powerpoint/2010/main" val="29660222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A2C115-0F02-4602-9BFB-1A22C24A3CDA}"/>
              </a:ext>
            </a:extLst>
          </p:cNvPr>
          <p:cNvSpPr txBox="1">
            <a:spLocks/>
          </p:cNvSpPr>
          <p:nvPr/>
        </p:nvSpPr>
        <p:spPr>
          <a:xfrm>
            <a:off x="1047521" y="-11017"/>
            <a:ext cx="6774455" cy="857747"/>
          </a:xfrm>
          <a:prstGeom prst="rect">
            <a:avLst/>
          </a:prstGeom>
        </p:spPr>
        <p:txBody>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endParaRPr lang="ja-JP" altLang="en-US" sz="3600" dirty="0">
              <a:latin typeface="HGSSoeiKakugothicUB" panose="020B0900000000000000" pitchFamily="34" charset="-128"/>
              <a:ea typeface="HGSSoeiKakugothicUB" panose="020B0900000000000000" pitchFamily="34" charset="-128"/>
            </a:endParaRPr>
          </a:p>
        </p:txBody>
      </p:sp>
      <p:sp>
        <p:nvSpPr>
          <p:cNvPr id="8" name="テキスト ボックス 7">
            <a:extLst>
              <a:ext uri="{FF2B5EF4-FFF2-40B4-BE49-F238E27FC236}">
                <a16:creationId xmlns:a16="http://schemas.microsoft.com/office/drawing/2014/main" id="{08347177-62BA-40FB-BD90-BBFF822D974B}"/>
              </a:ext>
            </a:extLst>
          </p:cNvPr>
          <p:cNvSpPr txBox="1"/>
          <p:nvPr/>
        </p:nvSpPr>
        <p:spPr>
          <a:xfrm>
            <a:off x="1234369" y="43799"/>
            <a:ext cx="7128395" cy="523220"/>
          </a:xfrm>
          <a:prstGeom prst="rect">
            <a:avLst/>
          </a:prstGeom>
          <a:noFill/>
        </p:spPr>
        <p:txBody>
          <a:bodyPr wrap="square">
            <a:spAutoFit/>
          </a:bodyPr>
          <a:lstStyle/>
          <a:p>
            <a:pPr algn="ctr"/>
            <a:r>
              <a:rPr lang="ja-JP" altLang="en-US" sz="2800" dirty="0">
                <a:latin typeface="HGS創英角ｺﾞｼｯｸUB" panose="020B0900000000000000" pitchFamily="50" charset="-128"/>
                <a:ea typeface="HGS創英角ｺﾞｼｯｸUB" panose="020B0900000000000000" pitchFamily="50" charset="-128"/>
              </a:rPr>
              <a:t>女性に配慮した</a:t>
            </a:r>
            <a:r>
              <a:rPr lang="en-US" altLang="ja-JP" sz="2800" dirty="0">
                <a:latin typeface="HGS創英角ｺﾞｼｯｸUB" panose="020B0900000000000000" pitchFamily="50" charset="-128"/>
                <a:ea typeface="HGS創英角ｺﾞｼｯｸUB" panose="020B0900000000000000" pitchFamily="50" charset="-128"/>
              </a:rPr>
              <a:t>AED</a:t>
            </a:r>
            <a:r>
              <a:rPr lang="ja-JP" altLang="en-US" sz="2800" dirty="0">
                <a:latin typeface="HGS創英角ｺﾞｼｯｸUB" panose="020B0900000000000000" pitchFamily="50" charset="-128"/>
                <a:ea typeface="HGS創英角ｺﾞｼｯｸUB" panose="020B0900000000000000" pitchFamily="50" charset="-128"/>
              </a:rPr>
              <a:t>の使い方</a:t>
            </a:r>
          </a:p>
        </p:txBody>
      </p:sp>
      <p:pic>
        <p:nvPicPr>
          <p:cNvPr id="10" name="図 9">
            <a:extLst>
              <a:ext uri="{FF2B5EF4-FFF2-40B4-BE49-F238E27FC236}">
                <a16:creationId xmlns:a16="http://schemas.microsoft.com/office/drawing/2014/main" id="{EE6ED8BF-2360-4723-B5D4-D42E355E2C33}"/>
              </a:ext>
            </a:extLst>
          </p:cNvPr>
          <p:cNvPicPr>
            <a:picLocks noChangeAspect="1"/>
          </p:cNvPicPr>
          <p:nvPr/>
        </p:nvPicPr>
        <p:blipFill>
          <a:blip r:embed="rId2"/>
          <a:stretch>
            <a:fillRect/>
          </a:stretch>
        </p:blipFill>
        <p:spPr>
          <a:xfrm>
            <a:off x="510653" y="649689"/>
            <a:ext cx="7940889" cy="5558622"/>
          </a:xfrm>
          <a:prstGeom prst="rect">
            <a:avLst/>
          </a:prstGeom>
        </p:spPr>
      </p:pic>
      <p:sp>
        <p:nvSpPr>
          <p:cNvPr id="12" name="テキスト ボックス 11">
            <a:extLst>
              <a:ext uri="{FF2B5EF4-FFF2-40B4-BE49-F238E27FC236}">
                <a16:creationId xmlns:a16="http://schemas.microsoft.com/office/drawing/2014/main" id="{545E9B02-3743-49F9-9229-D51A4DB8F06C}"/>
              </a:ext>
            </a:extLst>
          </p:cNvPr>
          <p:cNvSpPr txBox="1"/>
          <p:nvPr/>
        </p:nvSpPr>
        <p:spPr>
          <a:xfrm>
            <a:off x="3812959" y="6474738"/>
            <a:ext cx="5331041" cy="307777"/>
          </a:xfrm>
          <a:prstGeom prst="rect">
            <a:avLst/>
          </a:prstGeom>
          <a:noFill/>
        </p:spPr>
        <p:txBody>
          <a:bodyPr wrap="square">
            <a:spAutoFit/>
          </a:bodyPr>
          <a:lstStyle/>
          <a:p>
            <a:pPr algn="r"/>
            <a:r>
              <a:rPr lang="ja-JP" altLang="en-US" sz="1400" dirty="0">
                <a:latin typeface="HGS創英角ｺﾞｼｯｸUB" panose="020B0900000000000000" pitchFamily="50" charset="-128"/>
                <a:ea typeface="HGS創英角ｺﾞｼｯｸUB" panose="020B0900000000000000" pitchFamily="50" charset="-128"/>
              </a:rPr>
              <a:t>出典：東京都</a:t>
            </a:r>
            <a:r>
              <a:rPr lang="zh-TW" altLang="en-US" sz="1400" dirty="0">
                <a:latin typeface="HGS創英角ｺﾞｼｯｸUB" panose="020B0900000000000000" pitchFamily="50" charset="-128"/>
                <a:ea typeface="HGS創英角ｺﾞｼｯｸUB" panose="020B0900000000000000" pitchFamily="50" charset="-128"/>
              </a:rPr>
              <a:t>多摩府中保健所 生活環境安全課 薬事指導担当</a:t>
            </a:r>
            <a:endParaRPr lang="ja-JP" altLang="en-US" sz="1400" dirty="0">
              <a:latin typeface="HGS創英角ｺﾞｼｯｸUB" panose="020B0900000000000000" pitchFamily="50" charset="-128"/>
              <a:ea typeface="HGS創英角ｺﾞｼｯｸUB" panose="020B0900000000000000" pitchFamily="50" charset="-128"/>
            </a:endParaRPr>
          </a:p>
        </p:txBody>
      </p:sp>
      <p:sp>
        <p:nvSpPr>
          <p:cNvPr id="7" name="タイトル 1">
            <a:extLst>
              <a:ext uri="{FF2B5EF4-FFF2-40B4-BE49-F238E27FC236}">
                <a16:creationId xmlns:a16="http://schemas.microsoft.com/office/drawing/2014/main" id="{72695380-166B-4C4A-86C4-C4AA6AA74F99}"/>
              </a:ext>
            </a:extLst>
          </p:cNvPr>
          <p:cNvSpPr txBox="1">
            <a:spLocks/>
          </p:cNvSpPr>
          <p:nvPr/>
        </p:nvSpPr>
        <p:spPr>
          <a:xfrm>
            <a:off x="1184772" y="2891981"/>
            <a:ext cx="6774455" cy="857747"/>
          </a:xfrm>
          <a:prstGeom prst="rect">
            <a:avLst/>
          </a:prstGeom>
          <a:solidFill>
            <a:schemeClr val="bg1"/>
          </a:solidFill>
        </p:spPr>
        <p:txBody>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lvl="1"/>
            <a:r>
              <a:rPr lang="ja-JP" altLang="en-US" sz="3600" dirty="0">
                <a:latin typeface="HGS創英角ｺﾞｼｯｸUB" panose="020B0900000000000000" pitchFamily="50" charset="-128"/>
                <a:ea typeface="HGS創英角ｺﾞｼｯｸUB" panose="020B0900000000000000" pitchFamily="50" charset="-128"/>
              </a:rPr>
              <a:t>妊婦さんに</a:t>
            </a:r>
            <a:r>
              <a:rPr lang="en-US" altLang="ja-JP" sz="3600" dirty="0">
                <a:latin typeface="HGS創英角ｺﾞｼｯｸUB" panose="020B0900000000000000" pitchFamily="50" charset="-128"/>
                <a:ea typeface="HGS創英角ｺﾞｼｯｸUB" panose="020B0900000000000000" pitchFamily="50" charset="-128"/>
              </a:rPr>
              <a:t>AED</a:t>
            </a:r>
            <a:r>
              <a:rPr lang="ja-JP" altLang="en-US" sz="3600" dirty="0">
                <a:latin typeface="HGS創英角ｺﾞｼｯｸUB" panose="020B0900000000000000" pitchFamily="50" charset="-128"/>
                <a:ea typeface="HGS創英角ｺﾞｼｯｸUB" panose="020B0900000000000000" pitchFamily="50" charset="-128"/>
              </a:rPr>
              <a:t>は使える？</a:t>
            </a:r>
          </a:p>
        </p:txBody>
      </p:sp>
      <p:sp>
        <p:nvSpPr>
          <p:cNvPr id="9" name="テキスト ボックス 8">
            <a:extLst>
              <a:ext uri="{FF2B5EF4-FFF2-40B4-BE49-F238E27FC236}">
                <a16:creationId xmlns:a16="http://schemas.microsoft.com/office/drawing/2014/main" id="{4FB1F6AA-6813-416D-8744-41DB02C62BBD}"/>
              </a:ext>
            </a:extLst>
          </p:cNvPr>
          <p:cNvSpPr txBox="1"/>
          <p:nvPr/>
        </p:nvSpPr>
        <p:spPr>
          <a:xfrm>
            <a:off x="810705" y="6133529"/>
            <a:ext cx="7822642" cy="646331"/>
          </a:xfrm>
          <a:prstGeom prst="rect">
            <a:avLst/>
          </a:prstGeom>
          <a:noFill/>
        </p:spPr>
        <p:txBody>
          <a:bodyPr wrap="square">
            <a:spAutoFit/>
          </a:bodyPr>
          <a:lstStyle/>
          <a:p>
            <a:r>
              <a:rPr lang="en-US" altLang="ja-JP" dirty="0">
                <a:hlinkClick r:id="rId3"/>
              </a:rPr>
              <a:t>https://www.fukushihoken.metro.tokyo.lg.jp/tamafuchu/yakuji/aed_shiyo.html</a:t>
            </a:r>
            <a:endParaRPr lang="en-US" altLang="ja-JP" dirty="0"/>
          </a:p>
          <a:p>
            <a:endParaRPr lang="ja-JP" altLang="en-US" dirty="0"/>
          </a:p>
        </p:txBody>
      </p:sp>
    </p:spTree>
    <p:extLst>
      <p:ext uri="{BB962C8B-B14F-4D97-AF65-F5344CB8AC3E}">
        <p14:creationId xmlns:p14="http://schemas.microsoft.com/office/powerpoint/2010/main" val="320208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572610" y="26063"/>
            <a:ext cx="8229600" cy="830997"/>
          </a:xfrm>
        </p:spPr>
        <p:txBody>
          <a:bodyPr>
            <a:normAutofit/>
          </a:bodyPr>
          <a:lstStyle/>
          <a:p>
            <a:r>
              <a:rPr lang="en-US" altLang="ja-JP" sz="3200" dirty="0">
                <a:latin typeface="HGP創英角ｺﾞｼｯｸUB" panose="020B0900000000000000" pitchFamily="50" charset="-128"/>
                <a:ea typeface="HGP創英角ｺﾞｼｯｸUB" panose="020B0900000000000000" pitchFamily="50" charset="-128"/>
              </a:rPr>
              <a:t>AED</a:t>
            </a:r>
            <a:r>
              <a:rPr lang="ja-JP" altLang="en-US" sz="3200" dirty="0">
                <a:latin typeface="HGP創英角ｺﾞｼｯｸUB" panose="020B0900000000000000" pitchFamily="50" charset="-128"/>
                <a:ea typeface="HGP創英角ｺﾞｼｯｸUB" panose="020B0900000000000000" pitchFamily="50" charset="-128"/>
              </a:rPr>
              <a:t>による心電図解析</a:t>
            </a:r>
          </a:p>
        </p:txBody>
      </p:sp>
      <p:sp>
        <p:nvSpPr>
          <p:cNvPr id="6" name="コンテンツ プレースホルダ 5"/>
          <p:cNvSpPr>
            <a:spLocks noGrp="1"/>
          </p:cNvSpPr>
          <p:nvPr>
            <p:ph sz="half" idx="2"/>
          </p:nvPr>
        </p:nvSpPr>
        <p:spPr>
          <a:xfrm>
            <a:off x="3753789" y="1713281"/>
            <a:ext cx="5281363" cy="2788603"/>
          </a:xfrm>
        </p:spPr>
        <p:txBody>
          <a:bodyPr>
            <a:normAutofit/>
          </a:bodyPr>
          <a:lstStyle/>
          <a:p>
            <a:pPr>
              <a:buNone/>
            </a:pPr>
            <a:r>
              <a:rPr lang="ja-JP" altLang="en-US" sz="2400" i="1" dirty="0">
                <a:solidFill>
                  <a:srgbClr val="FF6600"/>
                </a:solidFill>
                <a:latin typeface="HGP創英角ｺﾞｼｯｸUB" panose="020B0900000000000000" pitchFamily="50" charset="-128"/>
                <a:ea typeface="HGP創英角ｺﾞｼｯｸUB" panose="020B0900000000000000" pitchFamily="50" charset="-128"/>
              </a:rPr>
              <a:t>　　心電図ヲ解析中デス！</a:t>
            </a:r>
            <a:endParaRPr lang="en-US" altLang="ja-JP" sz="2400" i="1" dirty="0">
              <a:solidFill>
                <a:srgbClr val="FF6600"/>
              </a:solidFill>
              <a:latin typeface="HGP創英角ｺﾞｼｯｸUB" panose="020B0900000000000000" pitchFamily="50" charset="-128"/>
              <a:ea typeface="HGP創英角ｺﾞｼｯｸUB" panose="020B0900000000000000" pitchFamily="50" charset="-128"/>
            </a:endParaRPr>
          </a:p>
          <a:p>
            <a:pPr>
              <a:buNone/>
            </a:pPr>
            <a:r>
              <a:rPr lang="ja-JP" altLang="en-US" sz="2400" dirty="0">
                <a:solidFill>
                  <a:srgbClr val="00B0F0"/>
                </a:solidFill>
                <a:latin typeface="HGP創英角ｺﾞｼｯｸUB" panose="020B0900000000000000" pitchFamily="50" charset="-128"/>
                <a:ea typeface="HGP創英角ｺﾞｼｯｸUB" panose="020B0900000000000000" pitchFamily="50" charset="-128"/>
              </a:rPr>
              <a:t>「心肺蘇生を中断してください！」</a:t>
            </a:r>
            <a:endParaRPr lang="en-US" altLang="ja-JP" sz="2400" dirty="0">
              <a:solidFill>
                <a:srgbClr val="00B0F0"/>
              </a:solidFill>
              <a:latin typeface="HGP創英角ｺﾞｼｯｸUB" panose="020B0900000000000000" pitchFamily="50" charset="-128"/>
              <a:ea typeface="HGP創英角ｺﾞｼｯｸUB" panose="020B0900000000000000" pitchFamily="50" charset="-128"/>
            </a:endParaRPr>
          </a:p>
          <a:p>
            <a:pPr>
              <a:buNone/>
            </a:pPr>
            <a:endParaRPr lang="en-US" altLang="ja-JP" sz="2400" i="1" dirty="0">
              <a:solidFill>
                <a:srgbClr val="00B0F0"/>
              </a:solidFill>
              <a:latin typeface="HGP創英角ｺﾞｼｯｸUB" panose="020B0900000000000000" pitchFamily="50" charset="-128"/>
              <a:ea typeface="HGP創英角ｺﾞｼｯｸUB" panose="020B0900000000000000" pitchFamily="50" charset="-128"/>
            </a:endParaRPr>
          </a:p>
          <a:p>
            <a:pPr>
              <a:buNone/>
            </a:pPr>
            <a:r>
              <a:rPr lang="ja-JP" altLang="en-US" sz="2400" i="1" dirty="0">
                <a:solidFill>
                  <a:srgbClr val="FF6600"/>
                </a:solidFill>
                <a:latin typeface="HGP創英角ｺﾞｼｯｸUB" panose="020B0900000000000000" pitchFamily="50" charset="-128"/>
                <a:ea typeface="HGP創英角ｺﾞｼｯｸUB" panose="020B0900000000000000" pitchFamily="50" charset="-128"/>
              </a:rPr>
              <a:t>　　カラダカラ離レテクダサイ！</a:t>
            </a:r>
            <a:endParaRPr lang="en-US" altLang="ja-JP" sz="2400" i="1" dirty="0">
              <a:solidFill>
                <a:srgbClr val="FF6600"/>
              </a:solidFill>
              <a:latin typeface="HGP創英角ｺﾞｼｯｸUB" panose="020B0900000000000000" pitchFamily="50" charset="-128"/>
              <a:ea typeface="HGP創英角ｺﾞｼｯｸUB" panose="020B0900000000000000" pitchFamily="50" charset="-128"/>
            </a:endParaRPr>
          </a:p>
          <a:p>
            <a:pPr>
              <a:buNone/>
            </a:pPr>
            <a:r>
              <a:rPr lang="ja-JP" altLang="en-US" sz="2400" dirty="0">
                <a:latin typeface="HGP創英角ｺﾞｼｯｸUB" panose="020B0900000000000000" pitchFamily="50" charset="-128"/>
                <a:ea typeface="HGP創英角ｺﾞｼｯｸUB" panose="020B0900000000000000" pitchFamily="50" charset="-128"/>
              </a:rPr>
              <a:t>　</a:t>
            </a:r>
            <a:r>
              <a:rPr lang="ja-JP" altLang="en-US" sz="2400" dirty="0">
                <a:solidFill>
                  <a:srgbClr val="00B0F0"/>
                </a:solidFill>
                <a:latin typeface="HGP創英角ｺﾞｼｯｸUB" panose="020B0900000000000000" pitchFamily="50" charset="-128"/>
                <a:ea typeface="HGP創英角ｺﾞｼｯｸUB" panose="020B0900000000000000" pitchFamily="50" charset="-128"/>
              </a:rPr>
              <a:t>　「みんな離れてください！」</a:t>
            </a:r>
          </a:p>
        </p:txBody>
      </p:sp>
      <p:sp>
        <p:nvSpPr>
          <p:cNvPr id="8" name="テキスト ボックス 7"/>
          <p:cNvSpPr txBox="1"/>
          <p:nvPr/>
        </p:nvSpPr>
        <p:spPr>
          <a:xfrm>
            <a:off x="199505" y="5399198"/>
            <a:ext cx="8944495" cy="830997"/>
          </a:xfrm>
          <a:prstGeom prst="rect">
            <a:avLst/>
          </a:prstGeom>
          <a:noFill/>
        </p:spPr>
        <p:txBody>
          <a:bodyPr wrap="square" rtlCol="0">
            <a:spAutoFit/>
          </a:bodyPr>
          <a:lstStyle/>
          <a:p>
            <a:r>
              <a:rPr kumimoji="1" lang="en-US" altLang="ja-JP" sz="2400" dirty="0">
                <a:latin typeface="HGP創英角ｺﾞｼｯｸUB" panose="020B0900000000000000" pitchFamily="50" charset="-128"/>
                <a:ea typeface="HGP創英角ｺﾞｼｯｸUB" panose="020B0900000000000000" pitchFamily="50" charset="-128"/>
              </a:rPr>
              <a:t>AED</a:t>
            </a:r>
            <a:r>
              <a:rPr kumimoji="1" lang="ja-JP" altLang="en-US" sz="2400" dirty="0">
                <a:latin typeface="HGP創英角ｺﾞｼｯｸUB" panose="020B0900000000000000" pitchFamily="50" charset="-128"/>
                <a:ea typeface="HGP創英角ｺﾞｼｯｸUB" panose="020B0900000000000000" pitchFamily="50" charset="-128"/>
              </a:rPr>
              <a:t>が心電図の解析を開始したら、解析のさまたげにならぬように</a:t>
            </a:r>
            <a:endParaRPr kumimoji="1" lang="en-US" altLang="ja-JP" sz="2400" dirty="0">
              <a:latin typeface="HGP創英角ｺﾞｼｯｸUB" panose="020B0900000000000000" pitchFamily="50" charset="-128"/>
              <a:ea typeface="HGP創英角ｺﾞｼｯｸUB" panose="020B0900000000000000" pitchFamily="50" charset="-128"/>
            </a:endParaRPr>
          </a:p>
          <a:p>
            <a:r>
              <a:rPr kumimoji="1" lang="ja-JP" altLang="en-US" sz="2400" dirty="0">
                <a:latin typeface="HGP創英角ｺﾞｼｯｸUB" panose="020B0900000000000000" pitchFamily="50" charset="-128"/>
                <a:ea typeface="HGP創英角ｺﾞｼｯｸUB" panose="020B0900000000000000" pitchFamily="50" charset="-128"/>
              </a:rPr>
              <a:t>すぐに心肺蘇生を中断、傷病者から離れる。</a:t>
            </a:r>
          </a:p>
        </p:txBody>
      </p:sp>
      <p:sp>
        <p:nvSpPr>
          <p:cNvPr id="9" name="スライド番号プレースホルダー 3"/>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67</a:t>
            </a:fld>
            <a:endParaRPr kumimoji="1" lang="ja-JP" altLang="en-US">
              <a:latin typeface="HGP創英角ｺﾞｼｯｸUB" panose="020B0900000000000000" pitchFamily="50" charset="-128"/>
              <a:ea typeface="HGP創英角ｺﾞｼｯｸUB" panose="020B0900000000000000" pitchFamily="50" charset="-128"/>
            </a:endParaRPr>
          </a:p>
        </p:txBody>
      </p:sp>
      <p:pic>
        <p:nvPicPr>
          <p:cNvPr id="10" name="コンテンツ プレースホルダ 6" descr="IMG_3381.JPG">
            <a:extLst>
              <a:ext uri="{FF2B5EF4-FFF2-40B4-BE49-F238E27FC236}">
                <a16:creationId xmlns:a16="http://schemas.microsoft.com/office/drawing/2014/main" id="{1F396A68-44F8-41EF-8F50-6D54CCCAE6B0}"/>
              </a:ext>
            </a:extLst>
          </p:cNvPr>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t="304" b="961"/>
          <a:stretch/>
        </p:blipFill>
        <p:spPr>
          <a:xfrm>
            <a:off x="455597" y="1924328"/>
            <a:ext cx="2814222" cy="2073058"/>
          </a:xfrm>
        </p:spPr>
      </p:pic>
      <p:sp>
        <p:nvSpPr>
          <p:cNvPr id="11" name="AutoShape 3">
            <a:extLst>
              <a:ext uri="{FF2B5EF4-FFF2-40B4-BE49-F238E27FC236}">
                <a16:creationId xmlns:a16="http://schemas.microsoft.com/office/drawing/2014/main" id="{2E01D91A-7C9A-42E9-A28C-D86FF47FF257}"/>
              </a:ext>
            </a:extLst>
          </p:cNvPr>
          <p:cNvSpPr>
            <a:spLocks noChangeArrowheads="1"/>
          </p:cNvSpPr>
          <p:nvPr/>
        </p:nvSpPr>
        <p:spPr bwMode="auto">
          <a:xfrm>
            <a:off x="1514058" y="1589785"/>
            <a:ext cx="1859456" cy="416689"/>
          </a:xfrm>
          <a:prstGeom prst="wedgeRoundRectCallout">
            <a:avLst>
              <a:gd name="adj1" fmla="val -46181"/>
              <a:gd name="adj2" fmla="val 115229"/>
              <a:gd name="adj3" fmla="val 16667"/>
            </a:avLst>
          </a:prstGeom>
          <a:solidFill>
            <a:srgbClr val="FFFFFF"/>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R="0" lvl="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rPr>
              <a:t>離れてください！</a:t>
            </a: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2392" y="0"/>
            <a:ext cx="8229600" cy="894927"/>
          </a:xfrm>
        </p:spPr>
        <p:txBody>
          <a:bodyPr>
            <a:normAutofit/>
          </a:bodyPr>
          <a:lstStyle/>
          <a:p>
            <a:r>
              <a:rPr lang="en-US" altLang="ja-JP" sz="3200" dirty="0">
                <a:latin typeface="HGP創英角ｺﾞｼｯｸUB" panose="020B0900000000000000" pitchFamily="50" charset="-128"/>
                <a:ea typeface="HGP創英角ｺﾞｼｯｸUB" panose="020B0900000000000000" pitchFamily="50" charset="-128"/>
              </a:rPr>
              <a:t>AED</a:t>
            </a:r>
            <a:r>
              <a:rPr lang="ja-JP" altLang="en-US" sz="3200" dirty="0">
                <a:latin typeface="HGP創英角ｺﾞｼｯｸUB" panose="020B0900000000000000" pitchFamily="50" charset="-128"/>
                <a:ea typeface="HGP創英角ｺﾞｼｯｸUB" panose="020B0900000000000000" pitchFamily="50" charset="-128"/>
              </a:rPr>
              <a:t>による電気ショック</a:t>
            </a:r>
            <a:r>
              <a:rPr lang="en-US" altLang="ja-JP" sz="3200" dirty="0">
                <a:latin typeface="HGP創英角ｺﾞｼｯｸUB" panose="020B0900000000000000" pitchFamily="50" charset="-128"/>
                <a:ea typeface="HGP創英角ｺﾞｼｯｸUB" panose="020B0900000000000000" pitchFamily="50" charset="-128"/>
              </a:rPr>
              <a:t>1</a:t>
            </a:r>
            <a:r>
              <a:rPr lang="ja-JP" altLang="en-US" sz="3200" dirty="0">
                <a:latin typeface="HGP創英角ｺﾞｼｯｸUB" panose="020B0900000000000000" pitchFamily="50" charset="-128"/>
                <a:ea typeface="HGP創英角ｺﾞｼｯｸUB" panose="020B0900000000000000" pitchFamily="50" charset="-128"/>
              </a:rPr>
              <a:t>回</a:t>
            </a:r>
          </a:p>
        </p:txBody>
      </p:sp>
      <p:sp>
        <p:nvSpPr>
          <p:cNvPr id="4" name="コンテンツ プレースホルダ 3"/>
          <p:cNvSpPr>
            <a:spLocks noGrp="1"/>
          </p:cNvSpPr>
          <p:nvPr>
            <p:ph sz="half" idx="2"/>
          </p:nvPr>
        </p:nvSpPr>
        <p:spPr>
          <a:xfrm>
            <a:off x="4337064" y="1600200"/>
            <a:ext cx="4534928" cy="4525963"/>
          </a:xfrm>
        </p:spPr>
        <p:txBody>
          <a:bodyPr/>
          <a:lstStyle/>
          <a:p>
            <a:pPr>
              <a:buNone/>
            </a:pPr>
            <a:r>
              <a:rPr lang="ja-JP" altLang="en-US" i="1" dirty="0">
                <a:solidFill>
                  <a:srgbClr val="FF6600"/>
                </a:solidFill>
                <a:latin typeface="HGP創英角ｺﾞｼｯｸUB" panose="020B0900000000000000" pitchFamily="50" charset="-128"/>
                <a:ea typeface="HGP創英角ｺﾞｼｯｸUB" panose="020B0900000000000000" pitchFamily="50" charset="-128"/>
              </a:rPr>
              <a:t>　　　</a:t>
            </a:r>
            <a:r>
              <a:rPr lang="ja-JP" altLang="en-US" sz="2400" i="1" dirty="0">
                <a:solidFill>
                  <a:srgbClr val="FF6600"/>
                </a:solidFill>
                <a:latin typeface="HGP創英角ｺﾞｼｯｸUB" panose="020B0900000000000000" pitchFamily="50" charset="-128"/>
                <a:ea typeface="HGP創英角ｺﾞｼｯｸUB" panose="020B0900000000000000" pitchFamily="50" charset="-128"/>
              </a:rPr>
              <a:t>ショックガ必要デス</a:t>
            </a:r>
            <a:endParaRPr lang="en-US" altLang="ja-JP" sz="2400" i="1" dirty="0">
              <a:solidFill>
                <a:srgbClr val="FF6600"/>
              </a:solidFill>
              <a:latin typeface="HGP創英角ｺﾞｼｯｸUB" panose="020B0900000000000000" pitchFamily="50" charset="-128"/>
              <a:ea typeface="HGP創英角ｺﾞｼｯｸUB" panose="020B0900000000000000" pitchFamily="50" charset="-128"/>
            </a:endParaRPr>
          </a:p>
          <a:p>
            <a:pPr>
              <a:buNone/>
            </a:pPr>
            <a:r>
              <a:rPr lang="ja-JP" altLang="en-US" sz="2400" i="1" dirty="0">
                <a:solidFill>
                  <a:srgbClr val="FF6600"/>
                </a:solidFill>
                <a:latin typeface="HGP創英角ｺﾞｼｯｸUB" panose="020B0900000000000000" pitchFamily="50" charset="-128"/>
                <a:ea typeface="HGP創英角ｺﾞｼｯｸUB" panose="020B0900000000000000" pitchFamily="50" charset="-128"/>
              </a:rPr>
              <a:t>　　　　　充電中デス</a:t>
            </a:r>
            <a:endParaRPr lang="en-US" altLang="ja-JP" sz="2400" i="1" dirty="0">
              <a:solidFill>
                <a:srgbClr val="FF6600"/>
              </a:solidFill>
              <a:latin typeface="HGP創英角ｺﾞｼｯｸUB" panose="020B0900000000000000" pitchFamily="50" charset="-128"/>
              <a:ea typeface="HGP創英角ｺﾞｼｯｸUB" panose="020B0900000000000000" pitchFamily="50" charset="-128"/>
            </a:endParaRPr>
          </a:p>
          <a:p>
            <a:pPr>
              <a:buNone/>
            </a:pPr>
            <a:r>
              <a:rPr lang="ja-JP" altLang="en-US" sz="2400" i="1" dirty="0">
                <a:solidFill>
                  <a:srgbClr val="FF6600"/>
                </a:solidFill>
                <a:latin typeface="HGP創英角ｺﾞｼｯｸUB" panose="020B0900000000000000" pitchFamily="50" charset="-128"/>
                <a:ea typeface="HGP創英角ｺﾞｼｯｸUB" panose="020B0900000000000000" pitchFamily="50" charset="-128"/>
              </a:rPr>
              <a:t>　　体カラ離レテクダサイ！</a:t>
            </a:r>
            <a:endParaRPr lang="en-US" altLang="ja-JP" sz="2400" i="1" dirty="0">
              <a:solidFill>
                <a:srgbClr val="FF6600"/>
              </a:solidFill>
              <a:latin typeface="HGP創英角ｺﾞｼｯｸUB" panose="020B0900000000000000" pitchFamily="50" charset="-128"/>
              <a:ea typeface="HGP創英角ｺﾞｼｯｸUB" panose="020B0900000000000000" pitchFamily="50" charset="-128"/>
            </a:endParaRPr>
          </a:p>
          <a:p>
            <a:pPr>
              <a:buNone/>
            </a:pPr>
            <a:r>
              <a:rPr lang="ja-JP" altLang="en-US" sz="2400" dirty="0">
                <a:solidFill>
                  <a:srgbClr val="000090"/>
                </a:solidFill>
                <a:latin typeface="HGP創英角ｺﾞｼｯｸUB" panose="020B0900000000000000" pitchFamily="50" charset="-128"/>
                <a:ea typeface="HGP創英角ｺﾞｼｯｸUB" panose="020B0900000000000000" pitchFamily="50" charset="-128"/>
              </a:rPr>
              <a:t>　</a:t>
            </a:r>
            <a:r>
              <a:rPr lang="ja-JP" altLang="en-US" sz="2400" dirty="0">
                <a:solidFill>
                  <a:srgbClr val="00B0F0"/>
                </a:solidFill>
                <a:latin typeface="HGP創英角ｺﾞｼｯｸUB" panose="020B0900000000000000" pitchFamily="50" charset="-128"/>
                <a:ea typeface="HGP創英角ｺﾞｼｯｸUB" panose="020B0900000000000000" pitchFamily="50" charset="-128"/>
              </a:rPr>
              <a:t>「みんな離れてください！」</a:t>
            </a:r>
            <a:endParaRPr lang="en-US" altLang="ja-JP" sz="2400" dirty="0">
              <a:solidFill>
                <a:srgbClr val="00B0F0"/>
              </a:solidFill>
              <a:latin typeface="HGP創英角ｺﾞｼｯｸUB" panose="020B0900000000000000" pitchFamily="50" charset="-128"/>
              <a:ea typeface="HGP創英角ｺﾞｼｯｸUB" panose="020B0900000000000000" pitchFamily="50" charset="-128"/>
            </a:endParaRPr>
          </a:p>
          <a:p>
            <a:pPr>
              <a:buNone/>
            </a:pPr>
            <a:endParaRPr lang="en-US" altLang="ja-JP" sz="2400" i="1" dirty="0">
              <a:solidFill>
                <a:srgbClr val="000090"/>
              </a:solidFill>
              <a:latin typeface="HGP創英角ｺﾞｼｯｸUB" panose="020B0900000000000000" pitchFamily="50" charset="-128"/>
              <a:ea typeface="HGP創英角ｺﾞｼｯｸUB" panose="020B0900000000000000" pitchFamily="50" charset="-128"/>
            </a:endParaRPr>
          </a:p>
          <a:p>
            <a:pPr>
              <a:buNone/>
            </a:pPr>
            <a:r>
              <a:rPr lang="ja-JP" altLang="en-US" sz="2400" i="1" dirty="0">
                <a:solidFill>
                  <a:srgbClr val="FF6600"/>
                </a:solidFill>
                <a:latin typeface="HGP創英角ｺﾞｼｯｸUB" panose="020B0900000000000000" pitchFamily="50" charset="-128"/>
                <a:ea typeface="HGP創英角ｺﾞｼｯｸUB" panose="020B0900000000000000" pitchFamily="50" charset="-128"/>
              </a:rPr>
              <a:t>　　　点滅ボタンヲ押シ</a:t>
            </a:r>
            <a:endParaRPr lang="en-US" altLang="ja-JP" sz="2400" i="1" dirty="0">
              <a:solidFill>
                <a:srgbClr val="FF6600"/>
              </a:solidFill>
              <a:latin typeface="HGP創英角ｺﾞｼｯｸUB" panose="020B0900000000000000" pitchFamily="50" charset="-128"/>
              <a:ea typeface="HGP創英角ｺﾞｼｯｸUB" panose="020B0900000000000000" pitchFamily="50" charset="-128"/>
            </a:endParaRPr>
          </a:p>
          <a:p>
            <a:pPr>
              <a:buNone/>
            </a:pPr>
            <a:r>
              <a:rPr lang="ja-JP" altLang="en-US" sz="2400" i="1" dirty="0">
                <a:solidFill>
                  <a:srgbClr val="FF6600"/>
                </a:solidFill>
                <a:latin typeface="HGP創英角ｺﾞｼｯｸUB" panose="020B0900000000000000" pitchFamily="50" charset="-128"/>
                <a:ea typeface="HGP創英角ｺﾞｼｯｸUB" panose="020B0900000000000000" pitchFamily="50" charset="-128"/>
              </a:rPr>
              <a:t>ショックヲ実効シテクダサイ！</a:t>
            </a:r>
            <a:endParaRPr lang="en-US" altLang="ja-JP" sz="2400" i="1" dirty="0">
              <a:solidFill>
                <a:srgbClr val="FF6600"/>
              </a:solidFill>
              <a:latin typeface="HGP創英角ｺﾞｼｯｸUB" panose="020B0900000000000000" pitchFamily="50" charset="-128"/>
              <a:ea typeface="HGP創英角ｺﾞｼｯｸUB" panose="020B0900000000000000" pitchFamily="50" charset="-128"/>
            </a:endParaRPr>
          </a:p>
          <a:p>
            <a:pPr>
              <a:buNone/>
            </a:pPr>
            <a:r>
              <a:rPr lang="ja-JP" altLang="en-US" sz="2400" dirty="0">
                <a:solidFill>
                  <a:srgbClr val="00B0F0"/>
                </a:solidFill>
                <a:latin typeface="HGP創英角ｺﾞｼｯｸUB" panose="020B0900000000000000" pitchFamily="50" charset="-128"/>
                <a:ea typeface="HGP創英角ｺﾞｼｯｸUB" panose="020B0900000000000000" pitchFamily="50" charset="-128"/>
              </a:rPr>
              <a:t>　　</a:t>
            </a:r>
            <a:r>
              <a:rPr lang="en-US" altLang="ja-JP" sz="2400" dirty="0">
                <a:solidFill>
                  <a:srgbClr val="00B0F0"/>
                </a:solidFill>
                <a:latin typeface="HGP創英角ｺﾞｼｯｸUB" panose="020B0900000000000000" pitchFamily="50" charset="-128"/>
                <a:ea typeface="HGP創英角ｺﾞｼｯｸUB" panose="020B0900000000000000" pitchFamily="50" charset="-128"/>
              </a:rPr>
              <a:t> </a:t>
            </a:r>
            <a:r>
              <a:rPr lang="ja-JP" altLang="en-US" sz="2400" dirty="0">
                <a:solidFill>
                  <a:srgbClr val="00B0F0"/>
                </a:solidFill>
                <a:latin typeface="HGP創英角ｺﾞｼｯｸUB" panose="020B0900000000000000" pitchFamily="50" charset="-128"/>
                <a:ea typeface="HGP創英角ｺﾞｼｯｸUB" panose="020B0900000000000000" pitchFamily="50" charset="-128"/>
              </a:rPr>
              <a:t>「ボタンを押します！」</a:t>
            </a:r>
            <a:endParaRPr lang="en-US" altLang="ja-JP" sz="2400" dirty="0">
              <a:solidFill>
                <a:srgbClr val="00B0F0"/>
              </a:solidFill>
              <a:latin typeface="HGP創英角ｺﾞｼｯｸUB" panose="020B0900000000000000" pitchFamily="50" charset="-128"/>
              <a:ea typeface="HGP創英角ｺﾞｼｯｸUB" panose="020B0900000000000000" pitchFamily="50" charset="-128"/>
            </a:endParaRPr>
          </a:p>
        </p:txBody>
      </p:sp>
      <p:sp>
        <p:nvSpPr>
          <p:cNvPr id="7" name="テキスト ボックス 6"/>
          <p:cNvSpPr txBox="1"/>
          <p:nvPr/>
        </p:nvSpPr>
        <p:spPr>
          <a:xfrm>
            <a:off x="496961" y="5817477"/>
            <a:ext cx="8375031" cy="830997"/>
          </a:xfrm>
          <a:prstGeom prst="rect">
            <a:avLst/>
          </a:prstGeom>
          <a:noFill/>
        </p:spPr>
        <p:txBody>
          <a:bodyPr wrap="squar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誰も傷病者に触れていないことを、声を出しながら確認する。</a:t>
            </a:r>
            <a:endParaRPr kumimoji="1" lang="en-US" altLang="ja-JP" sz="2400" dirty="0">
              <a:latin typeface="HGP創英角ｺﾞｼｯｸUB" panose="020B0900000000000000" pitchFamily="50" charset="-128"/>
              <a:ea typeface="HGP創英角ｺﾞｼｯｸUB" panose="020B0900000000000000" pitchFamily="50" charset="-128"/>
            </a:endParaRPr>
          </a:p>
          <a:p>
            <a:r>
              <a:rPr kumimoji="1" lang="ja-JP" altLang="en-US" sz="2400" dirty="0">
                <a:latin typeface="HGP創英角ｺﾞｼｯｸUB" panose="020B0900000000000000" pitchFamily="50" charset="-128"/>
                <a:ea typeface="HGP創英角ｺﾞｼｯｸUB" panose="020B0900000000000000" pitchFamily="50" charset="-128"/>
              </a:rPr>
              <a:t>誰も触れていないことを確認した上でショックボタンを押す。</a:t>
            </a:r>
          </a:p>
        </p:txBody>
      </p:sp>
      <p:sp>
        <p:nvSpPr>
          <p:cNvPr id="8" name="スライド番号プレースホルダー 3"/>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68</a:t>
            </a:fld>
            <a:endParaRPr kumimoji="1" lang="ja-JP" altLang="en-US">
              <a:latin typeface="HGP創英角ｺﾞｼｯｸUB" panose="020B0900000000000000" pitchFamily="50" charset="-128"/>
              <a:ea typeface="HGP創英角ｺﾞｼｯｸUB" panose="020B0900000000000000" pitchFamily="50" charset="-128"/>
            </a:endParaRPr>
          </a:p>
        </p:txBody>
      </p:sp>
      <p:pic>
        <p:nvPicPr>
          <p:cNvPr id="9" name="コンテンツ プレースホルダ 4" descr="IMG_3370.JPG">
            <a:extLst>
              <a:ext uri="{FF2B5EF4-FFF2-40B4-BE49-F238E27FC236}">
                <a16:creationId xmlns:a16="http://schemas.microsoft.com/office/drawing/2014/main" id="{342DE196-DA9A-45DE-BE59-99513B3D11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501" b="756"/>
          <a:stretch/>
        </p:blipFill>
        <p:spPr>
          <a:xfrm>
            <a:off x="298464" y="1600200"/>
            <a:ext cx="4038600" cy="2685531"/>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2392" y="0"/>
            <a:ext cx="8229600" cy="894927"/>
          </a:xfrm>
        </p:spPr>
        <p:txBody>
          <a:bodyPr>
            <a:normAutofit/>
          </a:bodyPr>
          <a:lstStyle/>
          <a:p>
            <a:r>
              <a:rPr lang="ja-JP" altLang="en-US" sz="3200" dirty="0">
                <a:latin typeface="HGP創英角ｺﾞｼｯｸUB" panose="020B0900000000000000" pitchFamily="50" charset="-128"/>
                <a:ea typeface="HGP創英角ｺﾞｼｯｸUB" panose="020B0900000000000000" pitchFamily="50" charset="-128"/>
              </a:rPr>
              <a:t>オートショック</a:t>
            </a:r>
            <a:r>
              <a:rPr lang="en-US" altLang="ja-JP" sz="3200" dirty="0">
                <a:latin typeface="HGP創英角ｺﾞｼｯｸUB" panose="020B0900000000000000" pitchFamily="50" charset="-128"/>
                <a:ea typeface="HGP創英角ｺﾞｼｯｸUB" panose="020B0900000000000000" pitchFamily="50" charset="-128"/>
              </a:rPr>
              <a:t>AED</a:t>
            </a:r>
            <a:endParaRPr lang="ja-JP" altLang="en-US" sz="3200" dirty="0">
              <a:latin typeface="HGP創英角ｺﾞｼｯｸUB" panose="020B0900000000000000" pitchFamily="50" charset="-128"/>
              <a:ea typeface="HGP創英角ｺﾞｼｯｸUB" panose="020B0900000000000000" pitchFamily="50" charset="-128"/>
            </a:endParaRPr>
          </a:p>
        </p:txBody>
      </p:sp>
      <p:sp>
        <p:nvSpPr>
          <p:cNvPr id="7" name="テキスト ボックス 6"/>
          <p:cNvSpPr txBox="1"/>
          <p:nvPr/>
        </p:nvSpPr>
        <p:spPr>
          <a:xfrm>
            <a:off x="0" y="4501943"/>
            <a:ext cx="9144000" cy="2308324"/>
          </a:xfrm>
          <a:prstGeom prst="rect">
            <a:avLst/>
          </a:prstGeom>
          <a:noFill/>
        </p:spPr>
        <p:txBody>
          <a:bodyPr wrap="square" rtlCol="0">
            <a:spAutoFit/>
          </a:bodyPr>
          <a:lstStyle/>
          <a:p>
            <a:pPr marL="342900" indent="-3429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電気ショックが必要な場合、ショックボタンを押さなくても自動的に電気が流れる機種（オートショック</a:t>
            </a:r>
            <a:r>
              <a:rPr lang="en-US" altLang="ja-JP" sz="2400" dirty="0">
                <a:latin typeface="HGP創英角ｺﾞｼｯｸUB" panose="020B0900000000000000" pitchFamily="50" charset="-128"/>
                <a:ea typeface="HGP創英角ｺﾞｼｯｸUB" panose="020B0900000000000000" pitchFamily="50" charset="-128"/>
              </a:rPr>
              <a:t>AED</a:t>
            </a:r>
            <a:r>
              <a:rPr lang="ja-JP" altLang="en-US" sz="2400" dirty="0">
                <a:latin typeface="HGP創英角ｺﾞｼｯｸUB" panose="020B0900000000000000" pitchFamily="50" charset="-128"/>
                <a:ea typeface="HGP創英角ｺﾞｼｯｸUB" panose="020B0900000000000000" pitchFamily="50" charset="-128"/>
              </a:rPr>
              <a:t>）もある。</a:t>
            </a:r>
            <a:endParaRPr lang="en-US" altLang="ja-JP" sz="2400" dirty="0">
              <a:latin typeface="HGP創英角ｺﾞｼｯｸUB" panose="020B0900000000000000" pitchFamily="50" charset="-128"/>
              <a:ea typeface="HGP創英角ｺﾞｼｯｸUB" panose="020B0900000000000000" pitchFamily="50" charset="-128"/>
            </a:endParaRPr>
          </a:p>
          <a:p>
            <a:pPr marL="342900" indent="-342900">
              <a:buFont typeface="Arial" panose="020B0604020202020204" pitchFamily="34" charset="0"/>
              <a:buChar char="•"/>
            </a:pPr>
            <a:r>
              <a:rPr kumimoji="1" lang="ja-JP" altLang="en-US" sz="2400" dirty="0">
                <a:latin typeface="HGP創英角ｺﾞｼｯｸUB" panose="020B0900000000000000" pitchFamily="50" charset="-128"/>
                <a:ea typeface="HGP創英角ｺﾞｼｯｸUB" panose="020B0900000000000000" pitchFamily="50" charset="-128"/>
              </a:rPr>
              <a:t>音声メッセージに従い、傷病者から離れる。</a:t>
            </a:r>
            <a:endParaRPr kumimoji="1" lang="en-US" altLang="ja-JP" sz="2400" dirty="0">
              <a:latin typeface="HGP創英角ｺﾞｼｯｸUB" panose="020B0900000000000000" pitchFamily="50" charset="-128"/>
              <a:ea typeface="HGP創英角ｺﾞｼｯｸUB" panose="020B0900000000000000" pitchFamily="50" charset="-128"/>
            </a:endParaRPr>
          </a:p>
          <a:p>
            <a:pPr marL="342900" indent="-342900">
              <a:buFont typeface="Arial" panose="020B0604020202020204" pitchFamily="34" charset="0"/>
              <a:buChar char="•"/>
            </a:pPr>
            <a:r>
              <a:rPr kumimoji="1" lang="ja-JP" altLang="en-US" sz="2400" dirty="0">
                <a:latin typeface="HGP創英角ｺﾞｼｯｸUB" panose="020B0900000000000000" pitchFamily="50" charset="-128"/>
                <a:ea typeface="HGP創英角ｺﾞｼｯｸUB" panose="020B0900000000000000" pitchFamily="50" charset="-128"/>
              </a:rPr>
              <a:t>「ショックが必要です」の音声メッセージから約</a:t>
            </a:r>
            <a:r>
              <a:rPr kumimoji="1" lang="en-US" altLang="ja-JP" sz="2400" dirty="0">
                <a:latin typeface="HGP創英角ｺﾞｼｯｸUB" panose="020B0900000000000000" pitchFamily="50" charset="-128"/>
                <a:ea typeface="HGP創英角ｺﾞｼｯｸUB" panose="020B0900000000000000" pitchFamily="50" charset="-128"/>
              </a:rPr>
              <a:t>5</a:t>
            </a:r>
            <a:r>
              <a:rPr kumimoji="1" lang="ja-JP" altLang="en-US" sz="2400" dirty="0">
                <a:latin typeface="HGP創英角ｺﾞｼｯｸUB" panose="020B0900000000000000" pitchFamily="50" charset="-128"/>
                <a:ea typeface="HGP創英角ｺﾞｼｯｸUB" panose="020B0900000000000000" pitchFamily="50" charset="-128"/>
              </a:rPr>
              <a:t>秒後に自動で電気ショックが行われる。</a:t>
            </a:r>
            <a:endParaRPr kumimoji="1" lang="en-US" altLang="ja-JP" sz="2400" dirty="0">
              <a:latin typeface="HGP創英角ｺﾞｼｯｸUB" panose="020B0900000000000000" pitchFamily="50" charset="-128"/>
              <a:ea typeface="HGP創英角ｺﾞｼｯｸUB" panose="020B0900000000000000" pitchFamily="50" charset="-128"/>
            </a:endParaRPr>
          </a:p>
          <a:p>
            <a:pPr marL="342900" indent="-3429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オートショック</a:t>
            </a:r>
            <a:r>
              <a:rPr lang="en-US" altLang="ja-JP" sz="2400" dirty="0">
                <a:latin typeface="HGP創英角ｺﾞｼｯｸUB" panose="020B0900000000000000" pitchFamily="50" charset="-128"/>
                <a:ea typeface="HGP創英角ｺﾞｼｯｸUB" panose="020B0900000000000000" pitchFamily="50" charset="-128"/>
              </a:rPr>
              <a:t>AED</a:t>
            </a:r>
            <a:r>
              <a:rPr lang="ja-JP" altLang="en-US" sz="2400" dirty="0">
                <a:latin typeface="HGP創英角ｺﾞｼｯｸUB" panose="020B0900000000000000" pitchFamily="50" charset="-128"/>
                <a:ea typeface="HGP創英角ｺﾞｼｯｸUB" panose="020B0900000000000000" pitchFamily="50" charset="-128"/>
              </a:rPr>
              <a:t>には、ロゴマークが張ってある。</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
        <p:nvSpPr>
          <p:cNvPr id="8" name="スライド番号プレースホルダー 3"/>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69</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12" name="テキスト ボックス 11">
            <a:extLst>
              <a:ext uri="{FF2B5EF4-FFF2-40B4-BE49-F238E27FC236}">
                <a16:creationId xmlns:a16="http://schemas.microsoft.com/office/drawing/2014/main" id="{C9B10D60-9A16-42C6-B82A-CAC7E455ABBD}"/>
              </a:ext>
            </a:extLst>
          </p:cNvPr>
          <p:cNvSpPr txBox="1"/>
          <p:nvPr/>
        </p:nvSpPr>
        <p:spPr>
          <a:xfrm>
            <a:off x="5895713" y="3852680"/>
            <a:ext cx="2435488" cy="276999"/>
          </a:xfrm>
          <a:prstGeom prst="rect">
            <a:avLst/>
          </a:prstGeom>
          <a:noFill/>
          <a:ln>
            <a:noFill/>
          </a:ln>
        </p:spPr>
        <p:txBody>
          <a:bodyPr wrap="square" rtlCol="0">
            <a:spAutoFit/>
          </a:bodyPr>
          <a:lstStyle/>
          <a:p>
            <a:r>
              <a:rPr lang="ja-JP" altLang="en-US" sz="1200" dirty="0">
                <a:latin typeface="HG創英角ｺﾞｼｯｸUB" panose="020B0909000000000000" pitchFamily="49" charset="-128"/>
                <a:ea typeface="HG創英角ｺﾞｼｯｸUB" panose="020B0909000000000000" pitchFamily="49" charset="-128"/>
              </a:rPr>
              <a:t>画像提供：日本光電工業（株）</a:t>
            </a:r>
            <a:endParaRPr kumimoji="1" lang="en-US" altLang="ja-JP" sz="1200" dirty="0">
              <a:latin typeface="HG創英角ｺﾞｼｯｸUB" panose="020B0909000000000000" pitchFamily="49" charset="-128"/>
              <a:ea typeface="HG創英角ｺﾞｼｯｸUB" panose="020B0909000000000000" pitchFamily="49" charset="-128"/>
            </a:endParaRPr>
          </a:p>
        </p:txBody>
      </p:sp>
      <p:pic>
        <p:nvPicPr>
          <p:cNvPr id="4" name="図 3" descr="グラフィカル ユーザー インターフェイス&#10;&#10;自動的に生成された説明">
            <a:extLst>
              <a:ext uri="{FF2B5EF4-FFF2-40B4-BE49-F238E27FC236}">
                <a16:creationId xmlns:a16="http://schemas.microsoft.com/office/drawing/2014/main" id="{24D5A178-A9EC-4C1A-A49F-40239F6658AB}"/>
              </a:ext>
            </a:extLst>
          </p:cNvPr>
          <p:cNvPicPr>
            <a:picLocks noChangeAspect="1"/>
          </p:cNvPicPr>
          <p:nvPr/>
        </p:nvPicPr>
        <p:blipFill>
          <a:blip r:embed="rId2"/>
          <a:stretch>
            <a:fillRect/>
          </a:stretch>
        </p:blipFill>
        <p:spPr>
          <a:xfrm>
            <a:off x="5527806" y="562239"/>
            <a:ext cx="3009150" cy="3477471"/>
          </a:xfrm>
          <a:prstGeom prst="rect">
            <a:avLst/>
          </a:prstGeom>
        </p:spPr>
      </p:pic>
      <p:pic>
        <p:nvPicPr>
          <p:cNvPr id="6" name="図 5" descr="ロゴ, 会社名&#10;&#10;自動的に生成された説明">
            <a:extLst>
              <a:ext uri="{FF2B5EF4-FFF2-40B4-BE49-F238E27FC236}">
                <a16:creationId xmlns:a16="http://schemas.microsoft.com/office/drawing/2014/main" id="{931BEF37-049E-4385-B4A2-E76BA569B1C1}"/>
              </a:ext>
            </a:extLst>
          </p:cNvPr>
          <p:cNvPicPr>
            <a:picLocks noChangeAspect="1"/>
          </p:cNvPicPr>
          <p:nvPr/>
        </p:nvPicPr>
        <p:blipFill>
          <a:blip r:embed="rId3"/>
          <a:stretch>
            <a:fillRect/>
          </a:stretch>
        </p:blipFill>
        <p:spPr>
          <a:xfrm>
            <a:off x="1402056" y="894927"/>
            <a:ext cx="2428264" cy="2812095"/>
          </a:xfrm>
          <a:prstGeom prst="rect">
            <a:avLst/>
          </a:prstGeom>
        </p:spPr>
      </p:pic>
      <p:sp>
        <p:nvSpPr>
          <p:cNvPr id="9" name="テキスト ボックス 8">
            <a:extLst>
              <a:ext uri="{FF2B5EF4-FFF2-40B4-BE49-F238E27FC236}">
                <a16:creationId xmlns:a16="http://schemas.microsoft.com/office/drawing/2014/main" id="{0B8914BD-0BB3-4CF2-83D0-141D6C81E165}"/>
              </a:ext>
            </a:extLst>
          </p:cNvPr>
          <p:cNvSpPr txBox="1"/>
          <p:nvPr/>
        </p:nvSpPr>
        <p:spPr>
          <a:xfrm>
            <a:off x="642392" y="3852681"/>
            <a:ext cx="4061687" cy="276999"/>
          </a:xfrm>
          <a:prstGeom prst="rect">
            <a:avLst/>
          </a:prstGeom>
          <a:noFill/>
          <a:ln>
            <a:noFill/>
          </a:ln>
        </p:spPr>
        <p:txBody>
          <a:bodyPr wrap="square" rtlCol="0">
            <a:spAutoFit/>
          </a:bodyPr>
          <a:lstStyle/>
          <a:p>
            <a:r>
              <a:rPr lang="zh-TW" altLang="en-US" sz="1200" dirty="0">
                <a:latin typeface="HG創英角ｺﾞｼｯｸUB" panose="020B0909000000000000" pitchFamily="49" charset="-128"/>
                <a:ea typeface="HG創英角ｺﾞｼｯｸUB" panose="020B0909000000000000" pitchFamily="49" charset="-128"/>
              </a:rPr>
              <a:t>画像提供：</a:t>
            </a:r>
            <a:r>
              <a:rPr lang="en-US" altLang="zh-TW" sz="1200" dirty="0">
                <a:latin typeface="HG創英角ｺﾞｼｯｸUB" panose="020B0909000000000000" pitchFamily="49" charset="-128"/>
                <a:ea typeface="HG創英角ｺﾞｼｯｸUB" panose="020B0909000000000000" pitchFamily="49" charset="-128"/>
              </a:rPr>
              <a:t>JEITA</a:t>
            </a:r>
            <a:r>
              <a:rPr lang="zh-TW" altLang="en-US" sz="1200" dirty="0">
                <a:latin typeface="HG創英角ｺﾞｼｯｸUB" panose="020B0909000000000000" pitchFamily="49" charset="-128"/>
                <a:ea typeface="HG創英角ｺﾞｼｯｸUB" panose="020B0909000000000000" pitchFamily="49" charset="-128"/>
              </a:rPr>
              <a:t>　一般社団法人 電子情報技術産業協会</a:t>
            </a:r>
            <a:endParaRPr kumimoji="1" lang="en-US" altLang="ja-JP" sz="1200" dirty="0">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3143526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1982208" y="-15815"/>
            <a:ext cx="6483350" cy="5722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Calibri" pitchFamily="34" charset="0"/>
              </a:defRPr>
            </a:lvl1pPr>
            <a:lvl2pPr marL="742950" indent="-28575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Calibri" pitchFamily="34"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Calibri" pitchFamily="34" charset="0"/>
              </a:defRPr>
            </a:lvl3pPr>
            <a:lvl4pPr marL="16002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Calibri" pitchFamily="34"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Calibri" pitchFamily="34" charset="0"/>
              </a:defRPr>
            </a:lvl9pPr>
          </a:lstStyle>
          <a:p>
            <a:pPr>
              <a:lnSpc>
                <a:spcPct val="97000"/>
              </a:lnSpc>
              <a:spcBef>
                <a:spcPct val="0"/>
              </a:spcBef>
              <a:buClr>
                <a:srgbClr val="FFFF00"/>
              </a:buClr>
              <a:buSzTx/>
              <a:buFont typeface="HG丸ｺﾞｼｯｸM-PRO" pitchFamily="50" charset="-128"/>
              <a:buNone/>
            </a:pPr>
            <a:r>
              <a:rPr lang="ja-JP" altLang="en-US" dirty="0">
                <a:latin typeface="HGP創英角ｺﾞｼｯｸUB" pitchFamily="50" charset="-128"/>
                <a:ea typeface="HGP創英角ｺﾞｼｯｸUB" pitchFamily="50" charset="-128"/>
              </a:rPr>
              <a:t>日本の溺水事故の</a:t>
            </a:r>
            <a:r>
              <a:rPr lang="ja-JP" altLang="en-GB" dirty="0">
                <a:latin typeface="HGP創英角ｺﾞｼｯｸUB" pitchFamily="50" charset="-128"/>
                <a:ea typeface="HGP創英角ｺﾞｼｯｸUB" pitchFamily="50" charset="-128"/>
              </a:rPr>
              <a:t>現状の整理</a:t>
            </a:r>
            <a:endParaRPr lang="en-GB" altLang="ja-JP" dirty="0">
              <a:latin typeface="HGP創英角ｺﾞｼｯｸUB" pitchFamily="50" charset="-128"/>
              <a:ea typeface="HGP創英角ｺﾞｼｯｸUB" pitchFamily="50" charset="-128"/>
            </a:endParaRPr>
          </a:p>
        </p:txBody>
      </p:sp>
      <p:sp>
        <p:nvSpPr>
          <p:cNvPr id="6147" name="Text Box 4"/>
          <p:cNvSpPr txBox="1">
            <a:spLocks noChangeArrowheads="1"/>
          </p:cNvSpPr>
          <p:nvPr/>
        </p:nvSpPr>
        <p:spPr bwMode="auto">
          <a:xfrm>
            <a:off x="235790" y="674708"/>
            <a:ext cx="8893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8000" rIns="198000">
            <a:spAutoFit/>
          </a:bodyPr>
          <a:lstStyle>
            <a:lvl1pPr>
              <a:spcBef>
                <a:spcPct val="20000"/>
              </a:spcBef>
              <a:buFont typeface="Arial" charset="0"/>
              <a:buChar char="•"/>
              <a:defRPr kumimoji="1" sz="3200">
                <a:solidFill>
                  <a:schemeClr val="tx1"/>
                </a:solidFill>
                <a:latin typeface="Calibri" pitchFamily="34" charset="0"/>
              </a:defRPr>
            </a:lvl1pPr>
            <a:lvl2pPr marL="742950" indent="-285750">
              <a:spcBef>
                <a:spcPct val="20000"/>
              </a:spcBef>
              <a:buFont typeface="Arial" charset="0"/>
              <a:buChar char="–"/>
              <a:defRPr kumimoji="1" sz="2800">
                <a:solidFill>
                  <a:schemeClr val="tx1"/>
                </a:solidFill>
                <a:latin typeface="Calibri" pitchFamily="34" charset="0"/>
              </a:defRPr>
            </a:lvl2pPr>
            <a:lvl3pPr marL="1143000" indent="-228600">
              <a:spcBef>
                <a:spcPct val="20000"/>
              </a:spcBef>
              <a:buFont typeface="Arial" charset="0"/>
              <a:buChar char="•"/>
              <a:defRPr kumimoji="1" sz="2400">
                <a:solidFill>
                  <a:schemeClr val="tx1"/>
                </a:solidFill>
                <a:latin typeface="Calibri" pitchFamily="34" charset="0"/>
              </a:defRPr>
            </a:lvl3pPr>
            <a:lvl4pPr marL="1600200" indent="-228600">
              <a:spcBef>
                <a:spcPct val="20000"/>
              </a:spcBef>
              <a:buFont typeface="Arial" charset="0"/>
              <a:buChar char="–"/>
              <a:defRPr kumimoji="1" sz="2000">
                <a:solidFill>
                  <a:schemeClr val="tx1"/>
                </a:solidFill>
                <a:latin typeface="Calibri" pitchFamily="34" charset="0"/>
              </a:defRPr>
            </a:lvl4pPr>
            <a:lvl5pPr marL="2057400" indent="-228600">
              <a:spcBef>
                <a:spcPct val="20000"/>
              </a:spcBef>
              <a:buFont typeface="Arial" charset="0"/>
              <a:buChar char="»"/>
              <a:defRPr kumimoji="1"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9pPr>
          </a:lstStyle>
          <a:p>
            <a:pPr algn="ctr" eaLnBrk="1" hangingPunct="1">
              <a:lnSpc>
                <a:spcPct val="100000"/>
              </a:lnSpc>
              <a:buClrTx/>
              <a:buSzTx/>
              <a:buFontTx/>
              <a:buNone/>
            </a:pPr>
            <a:r>
              <a:rPr lang="ja-JP" altLang="en-US" sz="2400" dirty="0">
                <a:latin typeface="HGP創英角ｺﾞｼｯｸUB" pitchFamily="50" charset="-128"/>
                <a:ea typeface="HGP創英角ｺﾞｼｯｸUB" pitchFamily="50" charset="-128"/>
              </a:rPr>
              <a:t>主な不慮の事故の種類別にみた死亡数（厚生労働省）</a:t>
            </a:r>
          </a:p>
        </p:txBody>
      </p:sp>
      <p:sp>
        <p:nvSpPr>
          <p:cNvPr id="6149" name="Text Box 7"/>
          <p:cNvSpPr txBox="1">
            <a:spLocks noChangeArrowheads="1"/>
          </p:cNvSpPr>
          <p:nvPr/>
        </p:nvSpPr>
        <p:spPr bwMode="auto">
          <a:xfrm>
            <a:off x="0" y="5793242"/>
            <a:ext cx="8388660" cy="103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98000" rIns="198000">
            <a:spAutoFit/>
          </a:bodyPr>
          <a:lstStyle>
            <a:lvl1pPr>
              <a:spcBef>
                <a:spcPct val="20000"/>
              </a:spcBef>
              <a:buFont typeface="Arial" charset="0"/>
              <a:buChar char="•"/>
              <a:defRPr kumimoji="1" sz="3200">
                <a:solidFill>
                  <a:schemeClr val="tx1"/>
                </a:solidFill>
                <a:latin typeface="Calibri" pitchFamily="34" charset="0"/>
              </a:defRPr>
            </a:lvl1pPr>
            <a:lvl2pPr marL="742950" indent="-285750">
              <a:spcBef>
                <a:spcPct val="20000"/>
              </a:spcBef>
              <a:buFont typeface="Arial" charset="0"/>
              <a:buChar char="–"/>
              <a:defRPr kumimoji="1" sz="2800">
                <a:solidFill>
                  <a:schemeClr val="tx1"/>
                </a:solidFill>
                <a:latin typeface="Calibri" pitchFamily="34" charset="0"/>
              </a:defRPr>
            </a:lvl2pPr>
            <a:lvl3pPr marL="1143000" indent="-228600">
              <a:spcBef>
                <a:spcPct val="20000"/>
              </a:spcBef>
              <a:buFont typeface="Arial" charset="0"/>
              <a:buChar char="•"/>
              <a:defRPr kumimoji="1" sz="2400">
                <a:solidFill>
                  <a:schemeClr val="tx1"/>
                </a:solidFill>
                <a:latin typeface="Calibri" pitchFamily="34" charset="0"/>
              </a:defRPr>
            </a:lvl3pPr>
            <a:lvl4pPr marL="1600200" indent="-228600">
              <a:spcBef>
                <a:spcPct val="20000"/>
              </a:spcBef>
              <a:buFont typeface="Arial" charset="0"/>
              <a:buChar char="–"/>
              <a:defRPr kumimoji="1" sz="2000">
                <a:solidFill>
                  <a:schemeClr val="tx1"/>
                </a:solidFill>
                <a:latin typeface="Calibri" pitchFamily="34" charset="0"/>
              </a:defRPr>
            </a:lvl4pPr>
            <a:lvl5pPr marL="2057400" indent="-228600">
              <a:spcBef>
                <a:spcPct val="20000"/>
              </a:spcBef>
              <a:buFont typeface="Arial" charset="0"/>
              <a:buChar char="»"/>
              <a:defRPr kumimoji="1"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9pPr>
          </a:lstStyle>
          <a:p>
            <a:pPr eaLnBrk="1" hangingPunct="1">
              <a:lnSpc>
                <a:spcPct val="100000"/>
              </a:lnSpc>
              <a:buClrTx/>
              <a:buSzTx/>
              <a:buFontTx/>
              <a:buChar char="•"/>
            </a:pPr>
            <a:r>
              <a:rPr kumimoji="0" lang="ja-JP" altLang="en-US" sz="1800" dirty="0">
                <a:latin typeface="HGP創英角ｺﾞｼｯｸUB" pitchFamily="50" charset="-128"/>
                <a:ea typeface="HGP創英角ｺﾞｼｯｸUB" pitchFamily="50" charset="-128"/>
              </a:rPr>
              <a:t>溺水は</a:t>
            </a:r>
            <a:r>
              <a:rPr kumimoji="0" lang="en-US" altLang="ja-JP" sz="1800" dirty="0">
                <a:latin typeface="HGP創英角ｺﾞｼｯｸUB" pitchFamily="50" charset="-128"/>
                <a:ea typeface="HGP創英角ｺﾞｼｯｸUB" pitchFamily="50" charset="-128"/>
              </a:rPr>
              <a:t>00</a:t>
            </a:r>
            <a:r>
              <a:rPr kumimoji="0" lang="ja-JP" altLang="en-GB" sz="1800" dirty="0">
                <a:latin typeface="HGP創英角ｺﾞｼｯｸUB" pitchFamily="50" charset="-128"/>
                <a:ea typeface="HGP創英角ｺﾞｼｯｸUB" pitchFamily="50" charset="-128"/>
              </a:rPr>
              <a:t>年</a:t>
            </a:r>
            <a:r>
              <a:rPr kumimoji="0" lang="en-US" altLang="ja-JP" sz="1800" dirty="0">
                <a:latin typeface="HGP創英角ｺﾞｼｯｸUB" pitchFamily="50" charset="-128"/>
                <a:ea typeface="HGP創英角ｺﾞｼｯｸUB" pitchFamily="50" charset="-128"/>
              </a:rPr>
              <a:t>5,978</a:t>
            </a:r>
            <a:r>
              <a:rPr kumimoji="0" lang="ja-JP" altLang="en-GB" sz="1800" dirty="0">
                <a:latin typeface="HGP創英角ｺﾞｼｯｸUB" pitchFamily="50" charset="-128"/>
                <a:ea typeface="HGP創英角ｺﾞｼｯｸUB" pitchFamily="50" charset="-128"/>
              </a:rPr>
              <a:t>人から</a:t>
            </a:r>
            <a:r>
              <a:rPr kumimoji="0" lang="en-US" altLang="ja-JP" sz="1800" dirty="0">
                <a:latin typeface="HGP創英角ｺﾞｼｯｸUB" pitchFamily="50" charset="-128"/>
                <a:ea typeface="HGP創英角ｺﾞｼｯｸUB" pitchFamily="50" charset="-128"/>
              </a:rPr>
              <a:t>20</a:t>
            </a:r>
            <a:r>
              <a:rPr kumimoji="0" lang="ja-JP" altLang="en-GB" sz="1800" dirty="0">
                <a:latin typeface="HGP創英角ｺﾞｼｯｸUB" pitchFamily="50" charset="-128"/>
                <a:ea typeface="HGP創英角ｺﾞｼｯｸUB" pitchFamily="50" charset="-128"/>
              </a:rPr>
              <a:t>年</a:t>
            </a:r>
            <a:r>
              <a:rPr kumimoji="0" lang="en-US" altLang="ja-JP" sz="1800" dirty="0">
                <a:latin typeface="HGP創英角ｺﾞｼｯｸUB" pitchFamily="50" charset="-128"/>
                <a:ea typeface="HGP創英角ｺﾞｼｯｸUB" pitchFamily="50" charset="-128"/>
              </a:rPr>
              <a:t>7,333</a:t>
            </a:r>
            <a:r>
              <a:rPr kumimoji="0" lang="ja-JP" altLang="en-GB" sz="1800" dirty="0">
                <a:latin typeface="HGP創英角ｺﾞｼｯｸUB" pitchFamily="50" charset="-128"/>
                <a:ea typeface="HGP創英角ｺﾞｼｯｸUB" pitchFamily="50" charset="-128"/>
              </a:rPr>
              <a:t>人</a:t>
            </a:r>
            <a:r>
              <a:rPr kumimoji="0" lang="ja-JP" altLang="en-US" sz="1800" dirty="0">
                <a:latin typeface="HGP創英角ｺﾞｼｯｸUB" pitchFamily="50" charset="-128"/>
                <a:ea typeface="HGP創英角ｺﾞｼｯｸUB" pitchFamily="50" charset="-128"/>
              </a:rPr>
              <a:t>と</a:t>
            </a:r>
            <a:r>
              <a:rPr kumimoji="0" lang="ja-JP" altLang="en-GB" sz="1800" dirty="0">
                <a:latin typeface="HGP創英角ｺﾞｼｯｸUB" pitchFamily="50" charset="-128"/>
                <a:ea typeface="HGP創英角ｺﾞｼｯｸUB" pitchFamily="50" charset="-128"/>
              </a:rPr>
              <a:t>増減を繰り返しながら増加傾向</a:t>
            </a:r>
          </a:p>
          <a:p>
            <a:pPr eaLnBrk="1" hangingPunct="1">
              <a:lnSpc>
                <a:spcPct val="100000"/>
              </a:lnSpc>
              <a:buClrTx/>
              <a:buSzTx/>
              <a:buFontTx/>
              <a:buChar char="•"/>
            </a:pPr>
            <a:r>
              <a:rPr kumimoji="0" lang="ja-JP" altLang="en-US" sz="1800" dirty="0">
                <a:latin typeface="HGP創英角ｺﾞｼｯｸUB" pitchFamily="50" charset="-128"/>
                <a:ea typeface="HGP創英角ｺﾞｼｯｸUB" pitchFamily="50" charset="-128"/>
              </a:rPr>
              <a:t>交通事故は</a:t>
            </a:r>
            <a:r>
              <a:rPr kumimoji="0" lang="en-US" altLang="ja-JP" sz="1800" dirty="0">
                <a:latin typeface="HGP創英角ｺﾞｼｯｸUB" pitchFamily="50" charset="-128"/>
                <a:ea typeface="HGP創英角ｺﾞｼｯｸUB" pitchFamily="50" charset="-128"/>
              </a:rPr>
              <a:t>00</a:t>
            </a:r>
            <a:r>
              <a:rPr kumimoji="0" lang="ja-JP" altLang="en-US" sz="1800" dirty="0">
                <a:latin typeface="HGP創英角ｺﾞｼｯｸUB" pitchFamily="50" charset="-128"/>
                <a:ea typeface="HGP創英角ｺﾞｼｯｸUB" pitchFamily="50" charset="-128"/>
              </a:rPr>
              <a:t>年</a:t>
            </a:r>
            <a:r>
              <a:rPr kumimoji="0" lang="en-US" altLang="ja-JP" sz="1800" dirty="0">
                <a:latin typeface="HGP創英角ｺﾞｼｯｸUB" pitchFamily="50" charset="-128"/>
                <a:ea typeface="HGP創英角ｺﾞｼｯｸUB" pitchFamily="50" charset="-128"/>
              </a:rPr>
              <a:t>12,857</a:t>
            </a:r>
            <a:r>
              <a:rPr kumimoji="0" lang="ja-JP" altLang="en-US" sz="1800" dirty="0">
                <a:latin typeface="HGP創英角ｺﾞｼｯｸUB" pitchFamily="50" charset="-128"/>
                <a:ea typeface="HGP創英角ｺﾞｼｯｸUB" pitchFamily="50" charset="-128"/>
              </a:rPr>
              <a:t>人から</a:t>
            </a:r>
            <a:r>
              <a:rPr kumimoji="0" lang="en-US" altLang="ja-JP" sz="1800" dirty="0">
                <a:latin typeface="HGP創英角ｺﾞｼｯｸUB" pitchFamily="50" charset="-128"/>
                <a:ea typeface="HGP創英角ｺﾞｼｯｸUB" pitchFamily="50" charset="-128"/>
              </a:rPr>
              <a:t>20</a:t>
            </a:r>
            <a:r>
              <a:rPr kumimoji="0" lang="ja-JP" altLang="en-US" sz="1800" dirty="0">
                <a:latin typeface="HGP創英角ｺﾞｼｯｸUB" pitchFamily="50" charset="-128"/>
                <a:ea typeface="HGP創英角ｺﾞｼｯｸUB" pitchFamily="50" charset="-128"/>
              </a:rPr>
              <a:t>年</a:t>
            </a:r>
            <a:r>
              <a:rPr kumimoji="0" lang="en-US" altLang="ja-JP" sz="1800" dirty="0">
                <a:latin typeface="HGP創英角ｺﾞｼｯｸUB" pitchFamily="50" charset="-128"/>
                <a:ea typeface="HGP創英角ｺﾞｼｯｸUB" pitchFamily="50" charset="-128"/>
              </a:rPr>
              <a:t>3,718</a:t>
            </a:r>
            <a:r>
              <a:rPr kumimoji="0" lang="ja-JP" altLang="en-US" sz="1800" dirty="0">
                <a:latin typeface="HGP創英角ｺﾞｼｯｸUB" pitchFamily="50" charset="-128"/>
                <a:ea typeface="HGP創英角ｺﾞｼｯｸUB" pitchFamily="50" charset="-128"/>
              </a:rPr>
              <a:t>人と減少傾向</a:t>
            </a:r>
            <a:endParaRPr kumimoji="0" lang="en-US" altLang="ja-JP" sz="1800" dirty="0">
              <a:latin typeface="HGP創英角ｺﾞｼｯｸUB" pitchFamily="50" charset="-128"/>
              <a:ea typeface="HGP創英角ｺﾞｼｯｸUB" pitchFamily="50" charset="-128"/>
            </a:endParaRPr>
          </a:p>
          <a:p>
            <a:pPr eaLnBrk="1" hangingPunct="1">
              <a:lnSpc>
                <a:spcPct val="100000"/>
              </a:lnSpc>
              <a:buClrTx/>
              <a:buSzTx/>
              <a:buFontTx/>
              <a:buChar char="•"/>
            </a:pPr>
            <a:r>
              <a:rPr kumimoji="0" lang="ja-JP" altLang="en-US" sz="1800" dirty="0">
                <a:solidFill>
                  <a:srgbClr val="FF0000"/>
                </a:solidFill>
                <a:latin typeface="HGP創英角ｺﾞｼｯｸUB" pitchFamily="50" charset="-128"/>
                <a:ea typeface="HGP創英角ｺﾞｼｯｸUB" pitchFamily="50" charset="-128"/>
              </a:rPr>
              <a:t>交通事故より溺水の方が死亡原因としては多い！</a:t>
            </a:r>
          </a:p>
        </p:txBody>
      </p:sp>
      <p:sp>
        <p:nvSpPr>
          <p:cNvPr id="6" name="テキスト ボックス 5">
            <a:extLst>
              <a:ext uri="{FF2B5EF4-FFF2-40B4-BE49-F238E27FC236}">
                <a16:creationId xmlns:a16="http://schemas.microsoft.com/office/drawing/2014/main" id="{85A2F0F5-FBC3-4E25-AC4C-5093FF97D3E9}"/>
              </a:ext>
            </a:extLst>
          </p:cNvPr>
          <p:cNvSpPr txBox="1"/>
          <p:nvPr/>
        </p:nvSpPr>
        <p:spPr>
          <a:xfrm>
            <a:off x="-36640" y="1916790"/>
            <a:ext cx="418576" cy="2238747"/>
          </a:xfrm>
          <a:prstGeom prst="rect">
            <a:avLst/>
          </a:prstGeom>
          <a:noFill/>
        </p:spPr>
        <p:txBody>
          <a:bodyPr vert="vert270" wrap="square" rtlCol="0">
            <a:spAutoFit/>
          </a:bodyPr>
          <a:lstStyle/>
          <a:p>
            <a:pPr algn="ctr"/>
            <a:r>
              <a:rPr kumimoji="1" lang="ja-JP" altLang="en-US" sz="1600" dirty="0">
                <a:solidFill>
                  <a:schemeClr val="tx1"/>
                </a:solidFill>
                <a:latin typeface="Calibri" panose="020F0502020204030204" pitchFamily="34" charset="0"/>
              </a:rPr>
              <a:t>死亡数（人）</a:t>
            </a:r>
            <a:endParaRPr kumimoji="1" lang="en-US" altLang="ja-JP" sz="1600" dirty="0">
              <a:solidFill>
                <a:schemeClr val="tx1"/>
              </a:solidFill>
              <a:latin typeface="Calibri" panose="020F0502020204030204" pitchFamily="34" charset="0"/>
            </a:endParaRPr>
          </a:p>
        </p:txBody>
      </p:sp>
      <p:sp>
        <p:nvSpPr>
          <p:cNvPr id="7" name="テキスト ボックス 6">
            <a:extLst>
              <a:ext uri="{FF2B5EF4-FFF2-40B4-BE49-F238E27FC236}">
                <a16:creationId xmlns:a16="http://schemas.microsoft.com/office/drawing/2014/main" id="{29E3219B-577C-42C7-B970-D0B231B14C50}"/>
              </a:ext>
            </a:extLst>
          </p:cNvPr>
          <p:cNvSpPr txBox="1"/>
          <p:nvPr/>
        </p:nvSpPr>
        <p:spPr>
          <a:xfrm>
            <a:off x="8465558" y="4943075"/>
            <a:ext cx="809990" cy="326243"/>
          </a:xfrm>
          <a:prstGeom prst="rect">
            <a:avLst/>
          </a:prstGeom>
          <a:noFill/>
        </p:spPr>
        <p:txBody>
          <a:bodyPr wrap="square" rtlCol="0">
            <a:spAutoFit/>
          </a:bodyPr>
          <a:lstStyle/>
          <a:p>
            <a:pPr algn="ctr"/>
            <a:r>
              <a:rPr kumimoji="1" lang="ja-JP" altLang="en-US" sz="1600" dirty="0">
                <a:solidFill>
                  <a:schemeClr val="tx1"/>
                </a:solidFill>
                <a:latin typeface="Calibri" panose="020F0502020204030204" pitchFamily="34" charset="0"/>
              </a:rPr>
              <a:t>（年）</a:t>
            </a:r>
            <a:endParaRPr kumimoji="1" lang="en-US" altLang="ja-JP" sz="1600" dirty="0">
              <a:solidFill>
                <a:schemeClr val="tx1"/>
              </a:solidFill>
              <a:latin typeface="Calibri" panose="020F0502020204030204" pitchFamily="34" charset="0"/>
            </a:endParaRPr>
          </a:p>
        </p:txBody>
      </p:sp>
      <p:sp>
        <p:nvSpPr>
          <p:cNvPr id="13" name="スライド番号プレースホルダー 3">
            <a:extLst>
              <a:ext uri="{FF2B5EF4-FFF2-40B4-BE49-F238E27FC236}">
                <a16:creationId xmlns:a16="http://schemas.microsoft.com/office/drawing/2014/main" id="{B3747394-D406-4B87-BF83-23230F05D52D}"/>
              </a:ext>
            </a:extLst>
          </p:cNvPr>
          <p:cNvSpPr txBox="1">
            <a:spLocks/>
          </p:cNvSpPr>
          <p:nvPr/>
        </p:nvSpPr>
        <p:spPr>
          <a:xfrm>
            <a:off x="6901552" y="6508754"/>
            <a:ext cx="2133600" cy="365125"/>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r"/>
            <a:fld id="{D2D8002D-B5B0-4BAC-B1F6-782DDCCE6D9C}" type="slidenum">
              <a:rPr lang="ja-JP" altLang="en-US" sz="1200" smtClean="0">
                <a:solidFill>
                  <a:schemeClr val="bg1">
                    <a:lumMod val="65000"/>
                  </a:schemeClr>
                </a:solidFill>
                <a:latin typeface="HGP創英角ｺﾞｼｯｸUB" panose="020B0900000000000000" pitchFamily="50" charset="-128"/>
                <a:ea typeface="HGP創英角ｺﾞｼｯｸUB" panose="020B0900000000000000" pitchFamily="50" charset="-128"/>
              </a:rPr>
              <a:pPr algn="r"/>
              <a:t>7</a:t>
            </a:fld>
            <a:endParaRPr lang="ja-JP" altLang="en-US" sz="1200" dirty="0">
              <a:solidFill>
                <a:schemeClr val="bg1">
                  <a:lumMod val="65000"/>
                </a:schemeClr>
              </a:solidFill>
              <a:latin typeface="HGP創英角ｺﾞｼｯｸUB" panose="020B0900000000000000" pitchFamily="50" charset="-128"/>
              <a:ea typeface="HGP創英角ｺﾞｼｯｸUB" panose="020B0900000000000000" pitchFamily="50" charset="-128"/>
            </a:endParaRPr>
          </a:p>
        </p:txBody>
      </p:sp>
      <p:graphicFrame>
        <p:nvGraphicFramePr>
          <p:cNvPr id="11" name="グラフ 10">
            <a:extLst>
              <a:ext uri="{FF2B5EF4-FFF2-40B4-BE49-F238E27FC236}">
                <a16:creationId xmlns:a16="http://schemas.microsoft.com/office/drawing/2014/main" id="{D525B3A9-1589-4607-9308-90C8CEA704B0}"/>
              </a:ext>
            </a:extLst>
          </p:cNvPr>
          <p:cNvGraphicFramePr>
            <a:graphicFrameLocks/>
          </p:cNvGraphicFramePr>
          <p:nvPr>
            <p:extLst>
              <p:ext uri="{D42A27DB-BD31-4B8C-83A1-F6EECF244321}">
                <p14:modId xmlns:p14="http://schemas.microsoft.com/office/powerpoint/2010/main" val="3496975245"/>
              </p:ext>
            </p:extLst>
          </p:nvPr>
        </p:nvGraphicFramePr>
        <p:xfrm>
          <a:off x="405170" y="1027028"/>
          <a:ext cx="8369094" cy="422742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Box 4">
            <a:extLst>
              <a:ext uri="{FF2B5EF4-FFF2-40B4-BE49-F238E27FC236}">
                <a16:creationId xmlns:a16="http://schemas.microsoft.com/office/drawing/2014/main" id="{7CE02770-5C88-4114-9531-3DB81167C92F}"/>
              </a:ext>
            </a:extLst>
          </p:cNvPr>
          <p:cNvSpPr txBox="1">
            <a:spLocks noChangeArrowheads="1"/>
          </p:cNvSpPr>
          <p:nvPr/>
        </p:nvSpPr>
        <p:spPr bwMode="auto">
          <a:xfrm>
            <a:off x="5401559" y="5371690"/>
            <a:ext cx="383741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98000" rIns="198000">
            <a:spAutoFit/>
          </a:bodyPr>
          <a:lstStyle>
            <a:lvl1pPr>
              <a:spcBef>
                <a:spcPct val="20000"/>
              </a:spcBef>
              <a:buFont typeface="Arial" charset="0"/>
              <a:buChar char="•"/>
              <a:defRPr kumimoji="1" sz="3200">
                <a:solidFill>
                  <a:schemeClr val="tx1"/>
                </a:solidFill>
                <a:latin typeface="Calibri" pitchFamily="34" charset="0"/>
              </a:defRPr>
            </a:lvl1pPr>
            <a:lvl2pPr marL="742950" indent="-285750">
              <a:spcBef>
                <a:spcPct val="20000"/>
              </a:spcBef>
              <a:buFont typeface="Arial" charset="0"/>
              <a:buChar char="–"/>
              <a:defRPr kumimoji="1" sz="2800">
                <a:solidFill>
                  <a:schemeClr val="tx1"/>
                </a:solidFill>
                <a:latin typeface="Calibri" pitchFamily="34" charset="0"/>
              </a:defRPr>
            </a:lvl2pPr>
            <a:lvl3pPr marL="1143000" indent="-228600">
              <a:spcBef>
                <a:spcPct val="20000"/>
              </a:spcBef>
              <a:buFont typeface="Arial" charset="0"/>
              <a:buChar char="•"/>
              <a:defRPr kumimoji="1" sz="2400">
                <a:solidFill>
                  <a:schemeClr val="tx1"/>
                </a:solidFill>
                <a:latin typeface="Calibri" pitchFamily="34" charset="0"/>
              </a:defRPr>
            </a:lvl3pPr>
            <a:lvl4pPr marL="1600200" indent="-228600">
              <a:spcBef>
                <a:spcPct val="20000"/>
              </a:spcBef>
              <a:buFont typeface="Arial" charset="0"/>
              <a:buChar char="–"/>
              <a:defRPr kumimoji="1" sz="2000">
                <a:solidFill>
                  <a:schemeClr val="tx1"/>
                </a:solidFill>
                <a:latin typeface="Calibri" pitchFamily="34" charset="0"/>
              </a:defRPr>
            </a:lvl4pPr>
            <a:lvl5pPr marL="2057400" indent="-228600">
              <a:spcBef>
                <a:spcPct val="20000"/>
              </a:spcBef>
              <a:buFont typeface="Arial" charset="0"/>
              <a:buChar char="»"/>
              <a:defRPr kumimoji="1"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9pPr>
          </a:lstStyle>
          <a:p>
            <a:pPr algn="r" eaLnBrk="1" hangingPunct="1">
              <a:lnSpc>
                <a:spcPct val="100000"/>
              </a:lnSpc>
              <a:buClrTx/>
              <a:buSzTx/>
              <a:buFontTx/>
              <a:buNone/>
            </a:pPr>
            <a:r>
              <a:rPr lang="ja-JP" altLang="en-US" sz="1100" dirty="0">
                <a:latin typeface="HGP創英角ｺﾞｼｯｸUB" panose="020B0900000000000000" pitchFamily="50" charset="-128"/>
                <a:ea typeface="HGP創英角ｺﾞｼｯｸUB" panose="020B0900000000000000" pitchFamily="50" charset="-128"/>
              </a:rPr>
              <a:t>出典：令和</a:t>
            </a:r>
            <a:r>
              <a:rPr lang="en-US" altLang="ja-JP" sz="1100" dirty="0">
                <a:latin typeface="HGP創英角ｺﾞｼｯｸUB" panose="020B0900000000000000" pitchFamily="50" charset="-128"/>
                <a:ea typeface="HGP創英角ｺﾞｼｯｸUB" panose="020B0900000000000000" pitchFamily="50" charset="-128"/>
              </a:rPr>
              <a:t>2</a:t>
            </a:r>
            <a:r>
              <a:rPr lang="ja-JP" altLang="en-US" sz="1100" dirty="0">
                <a:latin typeface="HGP創英角ｺﾞｼｯｸUB" panose="020B0900000000000000" pitchFamily="50" charset="-128"/>
                <a:ea typeface="HGP創英角ｺﾞｼｯｸUB" panose="020B0900000000000000" pitchFamily="50" charset="-128"/>
              </a:rPr>
              <a:t>年厚生労働省「人口動態統計」より作成作成</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195"/>
            <a:ext cx="8229600" cy="657517"/>
          </a:xfrm>
        </p:spPr>
        <p:txBody>
          <a:bodyPr>
            <a:normAutofit fontScale="90000"/>
          </a:bodyPr>
          <a:lstStyle/>
          <a:p>
            <a:r>
              <a:rPr lang="en-US" altLang="ja-JP" sz="3200" dirty="0">
                <a:latin typeface="HGP創英角ｺﾞｼｯｸUB" panose="020B0900000000000000" pitchFamily="50" charset="-128"/>
                <a:ea typeface="HGP創英角ｺﾞｼｯｸUB" panose="020B0900000000000000" pitchFamily="50" charset="-128"/>
              </a:rPr>
              <a:t>AED</a:t>
            </a:r>
            <a:r>
              <a:rPr lang="ja-JP" altLang="en-US" sz="3200" dirty="0">
                <a:latin typeface="HGP創英角ｺﾞｼｯｸUB" panose="020B0900000000000000" pitchFamily="50" charset="-128"/>
                <a:ea typeface="HGP創英角ｺﾞｼｯｸUB" panose="020B0900000000000000" pitchFamily="50" charset="-128"/>
              </a:rPr>
              <a:t>による電気ショック</a:t>
            </a:r>
            <a:r>
              <a:rPr lang="en-US" altLang="ja-JP" sz="3200" dirty="0">
                <a:latin typeface="HGP創英角ｺﾞｼｯｸUB" panose="020B0900000000000000" pitchFamily="50" charset="-128"/>
                <a:ea typeface="HGP創英角ｺﾞｼｯｸUB" panose="020B0900000000000000" pitchFamily="50" charset="-128"/>
              </a:rPr>
              <a:t>1</a:t>
            </a:r>
            <a:r>
              <a:rPr lang="ja-JP" altLang="en-US" sz="3200" dirty="0">
                <a:latin typeface="HGP創英角ｺﾞｼｯｸUB" panose="020B0900000000000000" pitchFamily="50" charset="-128"/>
                <a:ea typeface="HGP創英角ｺﾞｼｯｸUB" panose="020B0900000000000000" pitchFamily="50" charset="-128"/>
              </a:rPr>
              <a:t>回</a:t>
            </a:r>
            <a:br>
              <a:rPr lang="en-US" altLang="ja-JP" sz="3200" dirty="0">
                <a:latin typeface="HGP創英角ｺﾞｼｯｸUB" panose="020B0900000000000000" pitchFamily="50" charset="-128"/>
                <a:ea typeface="HGP創英角ｺﾞｼｯｸUB" panose="020B0900000000000000" pitchFamily="50" charset="-128"/>
              </a:rPr>
            </a:br>
            <a:r>
              <a:rPr lang="ja-JP" altLang="en-US" sz="3200" dirty="0">
                <a:latin typeface="HGP創英角ｺﾞｼｯｸUB" panose="020B0900000000000000" pitchFamily="50" charset="-128"/>
                <a:ea typeface="HGP創英角ｺﾞｼｯｸUB" panose="020B0900000000000000" pitchFamily="50" charset="-128"/>
              </a:rPr>
              <a:t>（電気ショックの後）</a:t>
            </a:r>
          </a:p>
        </p:txBody>
      </p:sp>
      <p:sp>
        <p:nvSpPr>
          <p:cNvPr id="3" name="コンテンツ プレースホルダ 2"/>
          <p:cNvSpPr>
            <a:spLocks noGrp="1"/>
          </p:cNvSpPr>
          <p:nvPr>
            <p:ph sz="half" idx="1"/>
          </p:nvPr>
        </p:nvSpPr>
        <p:spPr>
          <a:xfrm>
            <a:off x="4066713" y="980245"/>
            <a:ext cx="4495800" cy="3073282"/>
          </a:xfrm>
        </p:spPr>
        <p:txBody>
          <a:bodyPr>
            <a:normAutofit/>
          </a:bodyPr>
          <a:lstStyle/>
          <a:p>
            <a:pPr>
              <a:buNone/>
            </a:pPr>
            <a:r>
              <a:rPr lang="ja-JP" altLang="en-US" sz="2400" i="1" dirty="0">
                <a:solidFill>
                  <a:srgbClr val="FF6600"/>
                </a:solidFill>
                <a:latin typeface="HGP創英角ｺﾞｼｯｸUB" panose="020B0900000000000000" pitchFamily="50" charset="-128"/>
                <a:ea typeface="HGP創英角ｺﾞｼｯｸUB" panose="020B0900000000000000" pitchFamily="50" charset="-128"/>
              </a:rPr>
              <a:t>ショックガ完了シマシタ！</a:t>
            </a:r>
            <a:endParaRPr lang="en-US" altLang="ja-JP" sz="2400" i="1" dirty="0">
              <a:solidFill>
                <a:srgbClr val="FF6600"/>
              </a:solidFill>
              <a:latin typeface="HGP創英角ｺﾞｼｯｸUB" panose="020B0900000000000000" pitchFamily="50" charset="-128"/>
              <a:ea typeface="HGP創英角ｺﾞｼｯｸUB" panose="020B0900000000000000" pitchFamily="50" charset="-128"/>
            </a:endParaRPr>
          </a:p>
          <a:p>
            <a:pPr>
              <a:buNone/>
            </a:pPr>
            <a:r>
              <a:rPr lang="ja-JP" altLang="en-US" sz="2400" i="1" dirty="0">
                <a:solidFill>
                  <a:srgbClr val="FF6600"/>
                </a:solidFill>
                <a:latin typeface="HGP創英角ｺﾞｼｯｸUB" panose="020B0900000000000000" pitchFamily="50" charset="-128"/>
                <a:ea typeface="HGP創英角ｺﾞｼｯｸUB" panose="020B0900000000000000" pitchFamily="50" charset="-128"/>
              </a:rPr>
              <a:t>必要ナラ胸骨圧迫ト</a:t>
            </a:r>
            <a:endParaRPr lang="en-US" altLang="ja-JP" sz="2400" i="1" dirty="0">
              <a:solidFill>
                <a:srgbClr val="FF6600"/>
              </a:solidFill>
              <a:latin typeface="HGP創英角ｺﾞｼｯｸUB" panose="020B0900000000000000" pitchFamily="50" charset="-128"/>
              <a:ea typeface="HGP創英角ｺﾞｼｯｸUB" panose="020B0900000000000000" pitchFamily="50" charset="-128"/>
            </a:endParaRPr>
          </a:p>
          <a:p>
            <a:pPr>
              <a:buNone/>
            </a:pPr>
            <a:r>
              <a:rPr lang="ja-JP" altLang="en-US" sz="2400" i="1" dirty="0">
                <a:solidFill>
                  <a:srgbClr val="FF6600"/>
                </a:solidFill>
                <a:latin typeface="HGP創英角ｺﾞｼｯｸUB" panose="020B0900000000000000" pitchFamily="50" charset="-128"/>
                <a:ea typeface="HGP創英角ｺﾞｼｯｸUB" panose="020B0900000000000000" pitchFamily="50" charset="-128"/>
              </a:rPr>
              <a:t>人工呼吸ヲシテクダサイ</a:t>
            </a:r>
            <a:r>
              <a:rPr lang="en-US" altLang="ja-JP" sz="2400" i="1" dirty="0">
                <a:solidFill>
                  <a:srgbClr val="FF6600"/>
                </a:solidFill>
                <a:latin typeface="HGP創英角ｺﾞｼｯｸUB" panose="020B0900000000000000" pitchFamily="50" charset="-128"/>
                <a:ea typeface="HGP創英角ｺﾞｼｯｸUB" panose="020B0900000000000000" pitchFamily="50" charset="-128"/>
              </a:rPr>
              <a:t>!</a:t>
            </a:r>
          </a:p>
          <a:p>
            <a:pPr>
              <a:buNone/>
            </a:pPr>
            <a:endParaRPr lang="en-US" altLang="ja-JP" sz="2400" i="1" dirty="0">
              <a:solidFill>
                <a:srgbClr val="FF6600"/>
              </a:solidFill>
              <a:latin typeface="HGP創英角ｺﾞｼｯｸUB" panose="020B0900000000000000" pitchFamily="50" charset="-128"/>
              <a:ea typeface="HGP創英角ｺﾞｼｯｸUB" panose="020B0900000000000000" pitchFamily="50" charset="-128"/>
            </a:endParaRPr>
          </a:p>
          <a:p>
            <a:pPr>
              <a:buNone/>
            </a:pPr>
            <a:r>
              <a:rPr lang="ja-JP" altLang="en-US" sz="2400" dirty="0">
                <a:solidFill>
                  <a:srgbClr val="00B0F0"/>
                </a:solidFill>
                <a:latin typeface="HGP創英角ｺﾞｼｯｸUB" panose="020B0900000000000000" pitchFamily="50" charset="-128"/>
                <a:ea typeface="HGP創英角ｺﾞｼｯｸUB" panose="020B0900000000000000" pitchFamily="50" charset="-128"/>
              </a:rPr>
              <a:t>「心肺蘇生を再開します</a:t>
            </a:r>
            <a:r>
              <a:rPr lang="en-US" altLang="ja-JP" sz="2400" dirty="0">
                <a:solidFill>
                  <a:srgbClr val="00B0F0"/>
                </a:solidFill>
                <a:latin typeface="HGP創英角ｺﾞｼｯｸUB" panose="020B0900000000000000" pitchFamily="50" charset="-128"/>
                <a:ea typeface="HGP創英角ｺﾞｼｯｸUB" panose="020B0900000000000000" pitchFamily="50" charset="-128"/>
              </a:rPr>
              <a:t>!</a:t>
            </a:r>
            <a:r>
              <a:rPr lang="ja-JP" altLang="en-US" sz="2400" dirty="0">
                <a:solidFill>
                  <a:srgbClr val="00B0F0"/>
                </a:solidFill>
                <a:latin typeface="HGP創英角ｺﾞｼｯｸUB" panose="020B0900000000000000" pitchFamily="50" charset="-128"/>
                <a:ea typeface="HGP創英角ｺﾞｼｯｸUB" panose="020B0900000000000000" pitchFamily="50" charset="-128"/>
              </a:rPr>
              <a:t>」</a:t>
            </a:r>
            <a:endParaRPr lang="en-US" altLang="ja-JP" sz="2400" dirty="0">
              <a:solidFill>
                <a:srgbClr val="00B0F0"/>
              </a:solidFill>
              <a:latin typeface="HGP創英角ｺﾞｼｯｸUB" panose="020B0900000000000000" pitchFamily="50" charset="-128"/>
              <a:ea typeface="HGP創英角ｺﾞｼｯｸUB" panose="020B0900000000000000" pitchFamily="50" charset="-128"/>
            </a:endParaRPr>
          </a:p>
          <a:p>
            <a:pPr>
              <a:buNone/>
            </a:pPr>
            <a:r>
              <a:rPr lang="ja-JP" altLang="en-US" sz="2400" dirty="0">
                <a:latin typeface="HGP創英角ｺﾞｼｯｸUB" panose="020B0900000000000000" pitchFamily="50" charset="-128"/>
                <a:ea typeface="HGP創英角ｺﾞｼｯｸUB" panose="020B0900000000000000" pitchFamily="50" charset="-128"/>
              </a:rPr>
              <a:t>（胸骨圧迫から再開する）</a:t>
            </a:r>
          </a:p>
        </p:txBody>
      </p:sp>
      <p:sp>
        <p:nvSpPr>
          <p:cNvPr id="6" name="スライド番号プレースホルダー 3"/>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70</a:t>
            </a:fld>
            <a:endParaRPr kumimoji="1" lang="ja-JP" altLang="en-US" dirty="0">
              <a:latin typeface="HGP創英角ｺﾞｼｯｸUB" panose="020B0900000000000000" pitchFamily="50" charset="-128"/>
              <a:ea typeface="HGP創英角ｺﾞｼｯｸUB" panose="020B0900000000000000" pitchFamily="50" charset="-128"/>
            </a:endParaRPr>
          </a:p>
        </p:txBody>
      </p:sp>
      <p:pic>
        <p:nvPicPr>
          <p:cNvPr id="8" name="Picture 4" descr="\\JLA-STATION2\share2\★共通　写真　大会＆イベント\☆教本関係写真\G2010テキスト用写真\一般人Ver\Resized\IMG_352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7804" y="771531"/>
            <a:ext cx="2319960" cy="3483342"/>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1172CCA0-D6E1-4535-A771-436D01D9EFC1}"/>
              </a:ext>
            </a:extLst>
          </p:cNvPr>
          <p:cNvSpPr txBox="1"/>
          <p:nvPr/>
        </p:nvSpPr>
        <p:spPr>
          <a:xfrm>
            <a:off x="87773" y="5796531"/>
            <a:ext cx="8947379" cy="584775"/>
          </a:xfrm>
          <a:prstGeom prst="rect">
            <a:avLst/>
          </a:prstGeom>
          <a:noFill/>
          <a:ln w="25400">
            <a:solidFill>
              <a:schemeClr val="tx1"/>
            </a:solidFill>
          </a:ln>
        </p:spPr>
        <p:txBody>
          <a:bodyPr wrap="square" rtlCol="0">
            <a:spAutoFit/>
          </a:bodyPr>
          <a:lstStyle/>
          <a:p>
            <a:pPr algn="ctr">
              <a:buClr>
                <a:srgbClr val="FF0000"/>
              </a:buClr>
            </a:pPr>
            <a:r>
              <a:rPr kumimoji="1" lang="ja-JP" altLang="en-US" sz="3200" dirty="0">
                <a:latin typeface="HGP創英角ｺﾞｼｯｸUB" panose="020B0900000000000000" pitchFamily="50" charset="-128"/>
                <a:ea typeface="HGP創英角ｺﾞｼｯｸUB" panose="020B0900000000000000" pitchFamily="50" charset="-128"/>
              </a:rPr>
              <a:t>電気ショック実施後→直ちに</a:t>
            </a:r>
            <a:r>
              <a:rPr kumimoji="1" lang="ja-JP" altLang="en-US" sz="3200" dirty="0">
                <a:solidFill>
                  <a:srgbClr val="FF0000"/>
                </a:solidFill>
                <a:latin typeface="HGP創英角ｺﾞｼｯｸUB" panose="020B0900000000000000" pitchFamily="50" charset="-128"/>
                <a:ea typeface="HGP創英角ｺﾞｼｯｸUB" panose="020B0900000000000000" pitchFamily="50" charset="-128"/>
              </a:rPr>
              <a:t>胸骨圧迫</a:t>
            </a:r>
            <a:r>
              <a:rPr kumimoji="1" lang="ja-JP" altLang="en-US" sz="3200" dirty="0">
                <a:latin typeface="HGP創英角ｺﾞｼｯｸUB" panose="020B0900000000000000" pitchFamily="50" charset="-128"/>
                <a:ea typeface="HGP創英角ｺﾞｼｯｸUB" panose="020B0900000000000000" pitchFamily="50" charset="-128"/>
              </a:rPr>
              <a:t>から再開</a:t>
            </a:r>
          </a:p>
        </p:txBody>
      </p:sp>
      <p:sp>
        <p:nvSpPr>
          <p:cNvPr id="10" name="正方形/長方形 9">
            <a:extLst>
              <a:ext uri="{FF2B5EF4-FFF2-40B4-BE49-F238E27FC236}">
                <a16:creationId xmlns:a16="http://schemas.microsoft.com/office/drawing/2014/main" id="{934B20BB-B787-40EF-80CA-B1103C36AB62}"/>
              </a:ext>
            </a:extLst>
          </p:cNvPr>
          <p:cNvSpPr/>
          <p:nvPr/>
        </p:nvSpPr>
        <p:spPr>
          <a:xfrm>
            <a:off x="129923" y="4507405"/>
            <a:ext cx="8926304" cy="1200329"/>
          </a:xfrm>
          <a:prstGeom prst="rect">
            <a:avLst/>
          </a:prstGeom>
        </p:spPr>
        <p:txBody>
          <a:bodyPr wrap="square">
            <a:spAutoFit/>
          </a:bodyPr>
          <a:lstStyle/>
          <a:p>
            <a:pPr marL="342900" indent="-342900">
              <a:buFont typeface="Arial" panose="020B0604020202020204" pitchFamily="34" charset="0"/>
              <a:buChar char="•"/>
            </a:pPr>
            <a:r>
              <a:rPr lang="en-US" altLang="ja-JP" sz="2400" dirty="0">
                <a:latin typeface="HGP創英角ｺﾞｼｯｸUB" panose="020B0900000000000000" pitchFamily="50" charset="-128"/>
                <a:ea typeface="HGP創英角ｺﾞｼｯｸUB" panose="020B0900000000000000" pitchFamily="50" charset="-128"/>
              </a:rPr>
              <a:t>AED</a:t>
            </a:r>
            <a:r>
              <a:rPr lang="ja-JP" altLang="en-US" sz="2400" dirty="0">
                <a:latin typeface="HGP創英角ｺﾞｼｯｸUB" panose="020B0900000000000000" pitchFamily="50" charset="-128"/>
                <a:ea typeface="HGP創英角ｺﾞｼｯｸUB" panose="020B0900000000000000" pitchFamily="50" charset="-128"/>
              </a:rPr>
              <a:t>は</a:t>
            </a:r>
            <a:r>
              <a:rPr lang="en-US" altLang="ja-JP" sz="2400" dirty="0">
                <a:latin typeface="HGP創英角ｺﾞｼｯｸUB" panose="020B0900000000000000" pitchFamily="50" charset="-128"/>
                <a:ea typeface="HGP創英角ｺﾞｼｯｸUB" panose="020B0900000000000000" pitchFamily="50" charset="-128"/>
              </a:rPr>
              <a:t>2</a:t>
            </a:r>
            <a:r>
              <a:rPr lang="ja-JP" altLang="en-US" sz="2400" dirty="0">
                <a:latin typeface="HGP創英角ｺﾞｼｯｸUB" panose="020B0900000000000000" pitchFamily="50" charset="-128"/>
                <a:ea typeface="HGP創英角ｺﾞｼｯｸUB" panose="020B0900000000000000" pitchFamily="50" charset="-128"/>
              </a:rPr>
              <a:t>分おきに自動的に心電図を解析する</a:t>
            </a:r>
            <a:endParaRPr lang="en-US" altLang="ja-JP" sz="2400" dirty="0">
              <a:latin typeface="HGP創英角ｺﾞｼｯｸUB" panose="020B0900000000000000" pitchFamily="50" charset="-128"/>
              <a:ea typeface="HGP創英角ｺﾞｼｯｸUB" panose="020B0900000000000000" pitchFamily="50" charset="-128"/>
            </a:endParaRPr>
          </a:p>
          <a:p>
            <a:pPr marL="342900" indent="-3429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その度に</a:t>
            </a:r>
            <a:r>
              <a:rPr lang="ja-JP" altLang="en-US" sz="2400" i="1" dirty="0">
                <a:solidFill>
                  <a:srgbClr val="FF6600"/>
                </a:solidFill>
                <a:latin typeface="HGP創英角ｺﾞｼｯｸUB" panose="020B0900000000000000" pitchFamily="50" charset="-128"/>
                <a:ea typeface="HGP創英角ｺﾞｼｯｸUB" panose="020B0900000000000000" pitchFamily="50" charset="-128"/>
              </a:rPr>
              <a:t>「体カラ離レテクダサイ！」</a:t>
            </a:r>
            <a:r>
              <a:rPr lang="ja-JP" altLang="en-US" sz="2400" i="1" dirty="0">
                <a:latin typeface="HGP創英角ｺﾞｼｯｸUB" panose="020B0900000000000000" pitchFamily="50" charset="-128"/>
                <a:ea typeface="HGP創英角ｺﾞｼｯｸUB" panose="020B0900000000000000" pitchFamily="50" charset="-128"/>
              </a:rPr>
              <a:t>等</a:t>
            </a:r>
            <a:r>
              <a:rPr lang="ja-JP" altLang="en-US" sz="2400" dirty="0">
                <a:latin typeface="HGP創英角ｺﾞｼｯｸUB" panose="020B0900000000000000" pitchFamily="50" charset="-128"/>
                <a:ea typeface="HGP創英角ｺﾞｼｯｸUB" panose="020B0900000000000000" pitchFamily="50" charset="-128"/>
              </a:rPr>
              <a:t>の音声メッセージが流れる</a:t>
            </a:r>
            <a:endParaRPr lang="en-US" altLang="ja-JP" sz="2400" dirty="0">
              <a:latin typeface="HGP創英角ｺﾞｼｯｸUB" panose="020B0900000000000000" pitchFamily="50" charset="-128"/>
              <a:ea typeface="HGP創英角ｺﾞｼｯｸUB" panose="020B0900000000000000" pitchFamily="50" charset="-128"/>
            </a:endParaRPr>
          </a:p>
          <a:p>
            <a:pPr marL="342900" indent="-342900">
              <a:buFont typeface="Arial" panose="020B0604020202020204" pitchFamily="34" charset="0"/>
              <a:buChar char="•"/>
            </a:pPr>
            <a:r>
              <a:rPr lang="ja-JP" altLang="en-US" sz="2400" dirty="0">
                <a:latin typeface="HGP創英角ｺﾞｼｯｸUB" panose="020B0900000000000000" pitchFamily="50" charset="-128"/>
                <a:ea typeface="HGP創英角ｺﾞｼｯｸUB" panose="020B0900000000000000" pitchFamily="50" charset="-128"/>
              </a:rPr>
              <a:t>以後同様に心肺蘇生と</a:t>
            </a:r>
            <a:r>
              <a:rPr lang="en-US" altLang="ja-JP" sz="2400" dirty="0">
                <a:latin typeface="HGP創英角ｺﾞｼｯｸUB" panose="020B0900000000000000" pitchFamily="50" charset="-128"/>
                <a:ea typeface="HGP創英角ｺﾞｼｯｸUB" panose="020B0900000000000000" pitchFamily="50" charset="-128"/>
              </a:rPr>
              <a:t>AED</a:t>
            </a:r>
            <a:r>
              <a:rPr lang="ja-JP" altLang="en-US" sz="2400" dirty="0">
                <a:latin typeface="HGP創英角ｺﾞｼｯｸUB" panose="020B0900000000000000" pitchFamily="50" charset="-128"/>
                <a:ea typeface="HGP創英角ｺﾞｼｯｸUB" panose="020B0900000000000000" pitchFamily="50" charset="-128"/>
              </a:rPr>
              <a:t>の手順を繰り返す</a:t>
            </a:r>
            <a:endParaRPr lang="en-US" altLang="ja-JP" sz="24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4676409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195"/>
            <a:ext cx="8229600" cy="657517"/>
          </a:xfrm>
        </p:spPr>
        <p:txBody>
          <a:bodyPr>
            <a:normAutofit/>
          </a:bodyPr>
          <a:lstStyle/>
          <a:p>
            <a:r>
              <a:rPr lang="en-US" altLang="ja-JP" sz="3200" dirty="0">
                <a:latin typeface="HGP創英角ｺﾞｼｯｸUB" panose="020B0900000000000000" pitchFamily="50" charset="-128"/>
                <a:ea typeface="HGP創英角ｺﾞｼｯｸUB" panose="020B0900000000000000" pitchFamily="50" charset="-128"/>
              </a:rPr>
              <a:t>AED</a:t>
            </a:r>
            <a:r>
              <a:rPr lang="ja-JP" altLang="en-US" sz="3200" dirty="0">
                <a:latin typeface="HGP創英角ｺﾞｼｯｸUB" panose="020B0900000000000000" pitchFamily="50" charset="-128"/>
                <a:ea typeface="HGP創英角ｺﾞｼｯｸUB" panose="020B0900000000000000" pitchFamily="50" charset="-128"/>
              </a:rPr>
              <a:t>「電気ショック必要なし」の意味</a:t>
            </a:r>
          </a:p>
        </p:txBody>
      </p:sp>
      <p:sp>
        <p:nvSpPr>
          <p:cNvPr id="6" name="スライド番号プレースホルダー 3"/>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71</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1172CCA0-D6E1-4535-A771-436D01D9EFC1}"/>
              </a:ext>
            </a:extLst>
          </p:cNvPr>
          <p:cNvSpPr txBox="1"/>
          <p:nvPr/>
        </p:nvSpPr>
        <p:spPr>
          <a:xfrm>
            <a:off x="87773" y="5248789"/>
            <a:ext cx="8947379" cy="1077218"/>
          </a:xfrm>
          <a:prstGeom prst="rect">
            <a:avLst/>
          </a:prstGeom>
          <a:noFill/>
          <a:ln w="25400">
            <a:solidFill>
              <a:schemeClr val="tx1"/>
            </a:solidFill>
          </a:ln>
        </p:spPr>
        <p:txBody>
          <a:bodyPr wrap="square" rtlCol="0">
            <a:spAutoFit/>
          </a:bodyPr>
          <a:lstStyle/>
          <a:p>
            <a:pPr algn="ctr">
              <a:buClr>
                <a:srgbClr val="FF0000"/>
              </a:buClr>
            </a:pPr>
            <a:r>
              <a:rPr lang="ja-JP" altLang="en-US" sz="3200" dirty="0">
                <a:latin typeface="HGP創英角ｺﾞｼｯｸUB" panose="020B0900000000000000" pitchFamily="50" charset="-128"/>
                <a:ea typeface="HGP創英角ｺﾞｼｯｸUB" panose="020B0900000000000000" pitchFamily="50" charset="-128"/>
              </a:rPr>
              <a:t>「ショック不要」＝最悪</a:t>
            </a:r>
            <a:r>
              <a:rPr kumimoji="1" lang="ja-JP" altLang="en-US" sz="3200" dirty="0">
                <a:latin typeface="HGP創英角ｺﾞｼｯｸUB" panose="020B0900000000000000" pitchFamily="50" charset="-128"/>
                <a:ea typeface="HGP創英角ｺﾞｼｯｸUB" panose="020B0900000000000000" pitchFamily="50" charset="-128"/>
              </a:rPr>
              <a:t>を想定</a:t>
            </a:r>
            <a:endParaRPr kumimoji="1" lang="en-US" altLang="ja-JP" sz="3200" dirty="0">
              <a:latin typeface="HGP創英角ｺﾞｼｯｸUB" panose="020B0900000000000000" pitchFamily="50" charset="-128"/>
              <a:ea typeface="HGP創英角ｺﾞｼｯｸUB" panose="020B0900000000000000" pitchFamily="50" charset="-128"/>
            </a:endParaRPr>
          </a:p>
          <a:p>
            <a:pPr algn="ctr">
              <a:buClr>
                <a:srgbClr val="FF0000"/>
              </a:buClr>
            </a:pPr>
            <a:r>
              <a:rPr kumimoji="1" lang="ja-JP" altLang="en-US" sz="3200" dirty="0">
                <a:latin typeface="HGP創英角ｺﾞｼｯｸUB" panose="020B0900000000000000" pitchFamily="50" charset="-128"/>
                <a:ea typeface="HGP創英角ｺﾞｼｯｸUB" panose="020B0900000000000000" pitchFamily="50" charset="-128"/>
              </a:rPr>
              <a:t>直ちに</a:t>
            </a:r>
            <a:r>
              <a:rPr kumimoji="1" lang="ja-JP" altLang="en-US" sz="3200" dirty="0">
                <a:solidFill>
                  <a:srgbClr val="FF0000"/>
                </a:solidFill>
                <a:latin typeface="HGP創英角ｺﾞｼｯｸUB" panose="020B0900000000000000" pitchFamily="50" charset="-128"/>
                <a:ea typeface="HGP創英角ｺﾞｼｯｸUB" panose="020B0900000000000000" pitchFamily="50" charset="-128"/>
              </a:rPr>
              <a:t>胸骨圧迫</a:t>
            </a:r>
            <a:r>
              <a:rPr kumimoji="1" lang="ja-JP" altLang="en-US" sz="3200" dirty="0">
                <a:latin typeface="HGP創英角ｺﾞｼｯｸUB" panose="020B0900000000000000" pitchFamily="50" charset="-128"/>
                <a:ea typeface="HGP創英角ｺﾞｼｯｸUB" panose="020B0900000000000000" pitchFamily="50" charset="-128"/>
              </a:rPr>
              <a:t>から再開</a:t>
            </a:r>
          </a:p>
        </p:txBody>
      </p:sp>
      <p:sp>
        <p:nvSpPr>
          <p:cNvPr id="10" name="正方形/長方形 9">
            <a:extLst>
              <a:ext uri="{FF2B5EF4-FFF2-40B4-BE49-F238E27FC236}">
                <a16:creationId xmlns:a16="http://schemas.microsoft.com/office/drawing/2014/main" id="{934B20BB-B787-40EF-80CA-B1103C36AB62}"/>
              </a:ext>
            </a:extLst>
          </p:cNvPr>
          <p:cNvSpPr/>
          <p:nvPr/>
        </p:nvSpPr>
        <p:spPr>
          <a:xfrm>
            <a:off x="129923" y="839770"/>
            <a:ext cx="8926304" cy="4154984"/>
          </a:xfrm>
          <a:prstGeom prst="rect">
            <a:avLst/>
          </a:prstGeom>
        </p:spPr>
        <p:txBody>
          <a:bodyPr wrap="square">
            <a:spAutoFit/>
          </a:bodyPr>
          <a:lstStyle/>
          <a:p>
            <a:pPr marL="342900" indent="-342900">
              <a:buFont typeface="Arial" panose="020B0604020202020204" pitchFamily="34" charset="0"/>
              <a:buChar char="•"/>
            </a:pPr>
            <a:r>
              <a:rPr lang="en-US" altLang="ja-JP" sz="2400" dirty="0">
                <a:latin typeface="HGP創英角ｺﾞｼｯｸUB" panose="020B0900000000000000" pitchFamily="50" charset="-128"/>
                <a:ea typeface="HGP創英角ｺﾞｼｯｸUB" panose="020B0900000000000000" pitchFamily="50" charset="-128"/>
              </a:rPr>
              <a:t>AED</a:t>
            </a:r>
            <a:r>
              <a:rPr lang="ja-JP" altLang="en-US" sz="2400" dirty="0">
                <a:latin typeface="HGP創英角ｺﾞｼｯｸUB" panose="020B0900000000000000" pitchFamily="50" charset="-128"/>
                <a:ea typeface="HGP創英角ｺﾞｼｯｸUB" panose="020B0900000000000000" pitchFamily="50" charset="-128"/>
              </a:rPr>
              <a:t>が「ショック不要」と判定した場合</a:t>
            </a:r>
            <a:endParaRPr lang="en-US" altLang="ja-JP" sz="2400" dirty="0">
              <a:latin typeface="HGP創英角ｺﾞｼｯｸUB" panose="020B0900000000000000" pitchFamily="50" charset="-128"/>
              <a:ea typeface="HGP創英角ｺﾞｼｯｸUB" panose="020B0900000000000000" pitchFamily="50" charset="-128"/>
            </a:endParaRPr>
          </a:p>
          <a:p>
            <a:pPr>
              <a:buClr>
                <a:srgbClr val="FF0000"/>
              </a:buClr>
            </a:pPr>
            <a:r>
              <a:rPr lang="ja-JP" altLang="en-US" sz="2400" dirty="0">
                <a:latin typeface="HGP創英角ｺﾞｼｯｸUB" panose="020B0900000000000000" pitchFamily="50" charset="-128"/>
                <a:ea typeface="HGP創英角ｺﾞｼｯｸUB" panose="020B0900000000000000" pitchFamily="50" charset="-128"/>
              </a:rPr>
              <a:t>　　⇒良い意味と悪い意味がある。</a:t>
            </a:r>
            <a:endParaRPr lang="en-US" altLang="ja-JP" sz="2400" dirty="0">
              <a:latin typeface="HGP創英角ｺﾞｼｯｸUB" panose="020B0900000000000000" pitchFamily="50" charset="-128"/>
              <a:ea typeface="HGP創英角ｺﾞｼｯｸUB" panose="020B0900000000000000" pitchFamily="50" charset="-128"/>
            </a:endParaRPr>
          </a:p>
          <a:p>
            <a:pPr>
              <a:buClr>
                <a:srgbClr val="FF0000"/>
              </a:buClr>
            </a:pPr>
            <a:endParaRPr lang="en-US" altLang="ja-JP" sz="2400" dirty="0">
              <a:latin typeface="HGP創英角ｺﾞｼｯｸUB" panose="020B0900000000000000" pitchFamily="50" charset="-128"/>
              <a:ea typeface="HGP創英角ｺﾞｼｯｸUB" panose="020B0900000000000000" pitchFamily="50" charset="-128"/>
            </a:endParaRPr>
          </a:p>
          <a:p>
            <a:pPr>
              <a:buClr>
                <a:srgbClr val="FF0000"/>
              </a:buClr>
            </a:pPr>
            <a:r>
              <a:rPr lang="ja-JP" altLang="en-US" sz="2400" dirty="0">
                <a:latin typeface="HGP創英角ｺﾞｼｯｸUB" panose="020B0900000000000000" pitchFamily="50" charset="-128"/>
                <a:ea typeface="HGP創英角ｺﾞｼｯｸUB" panose="020B0900000000000000" pitchFamily="50" charset="-128"/>
              </a:rPr>
              <a:t>≪良い意味≫</a:t>
            </a:r>
            <a:endParaRPr lang="en-US" altLang="ja-JP" sz="2400" dirty="0">
              <a:latin typeface="HGP創英角ｺﾞｼｯｸUB" panose="020B0900000000000000" pitchFamily="50" charset="-128"/>
              <a:ea typeface="HGP創英角ｺﾞｼｯｸUB" panose="020B0900000000000000" pitchFamily="50" charset="-128"/>
            </a:endParaRPr>
          </a:p>
          <a:p>
            <a:pPr>
              <a:buClr>
                <a:srgbClr val="FF0000"/>
              </a:buClr>
            </a:pPr>
            <a:r>
              <a:rPr lang="ja-JP" altLang="en-US" sz="2400" dirty="0">
                <a:latin typeface="HGP創英角ｺﾞｼｯｸUB" panose="020B0900000000000000" pitchFamily="50" charset="-128"/>
                <a:ea typeface="HGP創英角ｺﾞｼｯｸUB" panose="020B0900000000000000" pitchFamily="50" charset="-128"/>
              </a:rPr>
              <a:t>　●心臓が正常な動きをしているとき、</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心拍が再開</a:t>
            </a:r>
            <a:r>
              <a:rPr lang="ja-JP" altLang="en-US" sz="2400" dirty="0">
                <a:latin typeface="HGP創英角ｺﾞｼｯｸUB" panose="020B0900000000000000" pitchFamily="50" charset="-128"/>
                <a:ea typeface="HGP創英角ｺﾞｼｯｸUB" panose="020B0900000000000000" pitchFamily="50" charset="-128"/>
              </a:rPr>
              <a:t>したとき</a:t>
            </a:r>
            <a:endParaRPr lang="en-US" altLang="ja-JP" sz="2400" dirty="0">
              <a:latin typeface="HGP創英角ｺﾞｼｯｸUB" panose="020B0900000000000000" pitchFamily="50" charset="-128"/>
              <a:ea typeface="HGP創英角ｺﾞｼｯｸUB" panose="020B0900000000000000" pitchFamily="50" charset="-128"/>
            </a:endParaRPr>
          </a:p>
          <a:p>
            <a:pPr>
              <a:buClr>
                <a:srgbClr val="FF0000"/>
              </a:buClr>
            </a:pPr>
            <a:r>
              <a:rPr lang="ja-JP" altLang="en-US" sz="2400" dirty="0">
                <a:latin typeface="HGP創英角ｺﾞｼｯｸUB" panose="020B0900000000000000" pitchFamily="50" charset="-128"/>
                <a:ea typeface="HGP創英角ｺﾞｼｯｸUB" panose="020B0900000000000000" pitchFamily="50" charset="-128"/>
              </a:rPr>
              <a:t>　　⇒普段通りの呼吸があれば</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回復体位。</a:t>
            </a:r>
            <a:endParaRPr lang="en-US" altLang="ja-JP" sz="2400" dirty="0">
              <a:solidFill>
                <a:srgbClr val="FF0000"/>
              </a:solidFill>
              <a:latin typeface="HGP創英角ｺﾞｼｯｸUB" panose="020B0900000000000000" pitchFamily="50" charset="-128"/>
              <a:ea typeface="HGP創英角ｺﾞｼｯｸUB" panose="020B0900000000000000" pitchFamily="50" charset="-128"/>
            </a:endParaRPr>
          </a:p>
          <a:p>
            <a:pPr>
              <a:buClr>
                <a:srgbClr val="FF0000"/>
              </a:buClr>
            </a:pPr>
            <a:endParaRPr lang="en-US" altLang="ja-JP" sz="2400" dirty="0">
              <a:latin typeface="HGP創英角ｺﾞｼｯｸUB" panose="020B0900000000000000" pitchFamily="50" charset="-128"/>
              <a:ea typeface="HGP創英角ｺﾞｼｯｸUB" panose="020B0900000000000000" pitchFamily="50" charset="-128"/>
            </a:endParaRPr>
          </a:p>
          <a:p>
            <a:pPr>
              <a:buClr>
                <a:srgbClr val="FF0000"/>
              </a:buClr>
            </a:pPr>
            <a:r>
              <a:rPr lang="ja-JP" altLang="en-US" sz="2400" dirty="0">
                <a:latin typeface="HGP創英角ｺﾞｼｯｸUB" panose="020B0900000000000000" pitchFamily="50" charset="-128"/>
                <a:ea typeface="HGP創英角ｺﾞｼｯｸUB" panose="020B0900000000000000" pitchFamily="50" charset="-128"/>
              </a:rPr>
              <a:t>≪悪い意味≫</a:t>
            </a:r>
            <a:endParaRPr lang="en-US" altLang="ja-JP" sz="2400" dirty="0">
              <a:latin typeface="HGP創英角ｺﾞｼｯｸUB" panose="020B0900000000000000" pitchFamily="50" charset="-128"/>
              <a:ea typeface="HGP創英角ｺﾞｼｯｸUB" panose="020B0900000000000000" pitchFamily="50" charset="-128"/>
            </a:endParaRPr>
          </a:p>
          <a:p>
            <a:pPr>
              <a:buClr>
                <a:srgbClr val="FF0000"/>
              </a:buClr>
            </a:pPr>
            <a:r>
              <a:rPr lang="ja-JP" altLang="en-US" sz="2400" dirty="0">
                <a:latin typeface="HGP創英角ｺﾞｼｯｸUB" panose="020B0900000000000000" pitchFamily="50" charset="-128"/>
                <a:ea typeface="HGP創英角ｺﾞｼｯｸUB" panose="020B0900000000000000" pitchFamily="50" charset="-128"/>
              </a:rPr>
              <a:t>　●心静止や無脈性電気活動の場合</a:t>
            </a:r>
            <a:endParaRPr lang="en-US" altLang="ja-JP" sz="2400" dirty="0">
              <a:latin typeface="HGP創英角ｺﾞｼｯｸUB" panose="020B0900000000000000" pitchFamily="50" charset="-128"/>
              <a:ea typeface="HGP創英角ｺﾞｼｯｸUB" panose="020B0900000000000000" pitchFamily="50" charset="-128"/>
            </a:endParaRPr>
          </a:p>
          <a:p>
            <a:pPr>
              <a:buClr>
                <a:srgbClr val="FF0000"/>
              </a:buClr>
            </a:pPr>
            <a:r>
              <a:rPr lang="ja-JP" altLang="en-US" sz="2400" dirty="0">
                <a:latin typeface="HGP創英角ｺﾞｼｯｸUB" panose="020B0900000000000000" pitchFamily="50" charset="-128"/>
                <a:ea typeface="HGP創英角ｺﾞｼｯｸUB" panose="020B0900000000000000" pitchFamily="50" charset="-128"/>
              </a:rPr>
              <a:t>　　⇒ただちに</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胸骨圧迫から</a:t>
            </a:r>
            <a:r>
              <a:rPr lang="ja-JP" altLang="en-US" sz="2400" dirty="0">
                <a:latin typeface="HGP創英角ｺﾞｼｯｸUB" panose="020B0900000000000000" pitchFamily="50" charset="-128"/>
                <a:ea typeface="HGP創英角ｺﾞｼｯｸUB" panose="020B0900000000000000" pitchFamily="50" charset="-128"/>
              </a:rPr>
              <a:t>心肺蘇生を継続。</a:t>
            </a:r>
            <a:endParaRPr lang="en-US" altLang="ja-JP" sz="2400" dirty="0">
              <a:solidFill>
                <a:srgbClr val="FF0000"/>
              </a:solidFill>
              <a:latin typeface="HGP創英角ｺﾞｼｯｸUB" panose="020B0900000000000000" pitchFamily="50" charset="-128"/>
              <a:ea typeface="HGP創英角ｺﾞｼｯｸUB" panose="020B0900000000000000" pitchFamily="50" charset="-128"/>
            </a:endParaRPr>
          </a:p>
          <a:p>
            <a:pPr>
              <a:buClr>
                <a:srgbClr val="FF0000"/>
              </a:buClr>
            </a:pPr>
            <a:endParaRPr lang="en-US" altLang="ja-JP" sz="24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3193183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54096" y="0"/>
            <a:ext cx="7461681" cy="693028"/>
          </a:xfrm>
        </p:spPr>
        <p:txBody>
          <a:bodyPr>
            <a:normAutofit/>
          </a:bodyPr>
          <a:lstStyle/>
          <a:p>
            <a:r>
              <a:rPr lang="ja-JP" altLang="en-US" sz="3200" dirty="0">
                <a:latin typeface="HGP創英角ｺﾞｼｯｸUB" panose="020B0900000000000000" pitchFamily="50" charset="-128"/>
                <a:ea typeface="HGP創英角ｺﾞｼｯｸUB" panose="020B0900000000000000" pitchFamily="50" charset="-128"/>
              </a:rPr>
              <a:t>心肺蘇生を中止してよい条件</a:t>
            </a:r>
          </a:p>
        </p:txBody>
      </p:sp>
      <p:sp>
        <p:nvSpPr>
          <p:cNvPr id="7" name="正方形/長方形 6">
            <a:extLst>
              <a:ext uri="{FF2B5EF4-FFF2-40B4-BE49-F238E27FC236}">
                <a16:creationId xmlns:a16="http://schemas.microsoft.com/office/drawing/2014/main" id="{47452208-892E-436F-827C-20FA530C0ABA}"/>
              </a:ext>
            </a:extLst>
          </p:cNvPr>
          <p:cNvSpPr/>
          <p:nvPr/>
        </p:nvSpPr>
        <p:spPr>
          <a:xfrm>
            <a:off x="217696" y="1061668"/>
            <a:ext cx="8926304" cy="1938992"/>
          </a:xfrm>
          <a:prstGeom prst="rect">
            <a:avLst/>
          </a:prstGeom>
        </p:spPr>
        <p:txBody>
          <a:bodyPr wrap="square">
            <a:spAutoFit/>
          </a:bodyPr>
          <a:lstStyle/>
          <a:p>
            <a:pPr marL="457200" indent="-457200">
              <a:buFont typeface="+mj-ea"/>
              <a:buAutoNum type="circleNumDbPlain"/>
            </a:pPr>
            <a:r>
              <a:rPr lang="ja-JP" altLang="en-US" sz="2400" dirty="0">
                <a:latin typeface="HGP創英角ｺﾞｼｯｸUB" panose="020B0900000000000000" pitchFamily="50" charset="-128"/>
                <a:ea typeface="HGP創英角ｺﾞｼｯｸUB" panose="020B0900000000000000" pitchFamily="50" charset="-128"/>
              </a:rPr>
              <a:t>傷病者が</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目的のある反応（手を払いのけるなど）</a:t>
            </a:r>
            <a:r>
              <a:rPr lang="ja-JP" altLang="en-US" sz="2400" dirty="0">
                <a:latin typeface="HGP創英角ｺﾞｼｯｸUB" panose="020B0900000000000000" pitchFamily="50" charset="-128"/>
                <a:ea typeface="HGP創英角ｺﾞｼｯｸUB" panose="020B0900000000000000" pitchFamily="50" charset="-128"/>
              </a:rPr>
              <a:t>やうめき声などが認められる場合</a:t>
            </a:r>
            <a:endParaRPr lang="en-US" altLang="ja-JP" sz="2400" dirty="0">
              <a:latin typeface="HGP創英角ｺﾞｼｯｸUB" panose="020B0900000000000000" pitchFamily="50" charset="-128"/>
              <a:ea typeface="HGP創英角ｺﾞｼｯｸUB" panose="020B0900000000000000" pitchFamily="50" charset="-128"/>
            </a:endParaRPr>
          </a:p>
          <a:p>
            <a:pPr marL="457200" indent="-457200">
              <a:buFont typeface="+mj-ea"/>
              <a:buAutoNum type="circleNumDbPlain"/>
            </a:pPr>
            <a:r>
              <a:rPr lang="ja-JP" altLang="en-US" sz="2400" dirty="0">
                <a:latin typeface="HGP創英角ｺﾞｼｯｸUB" panose="020B0900000000000000" pitchFamily="50" charset="-128"/>
                <a:ea typeface="HGP創英角ｺﾞｼｯｸUB" panose="020B0900000000000000" pitchFamily="50" charset="-128"/>
              </a:rPr>
              <a:t>救急隊などが到着し、</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心肺蘇生を引き継げる</a:t>
            </a:r>
            <a:r>
              <a:rPr lang="ja-JP" altLang="en-US" sz="2400" dirty="0">
                <a:latin typeface="HGP創英角ｺﾞｼｯｸUB" panose="020B0900000000000000" pitchFamily="50" charset="-128"/>
                <a:ea typeface="HGP創英角ｺﾞｼｯｸUB" panose="020B0900000000000000" pitchFamily="50" charset="-128"/>
              </a:rPr>
              <a:t>場合</a:t>
            </a:r>
            <a:endParaRPr lang="en-US" altLang="ja-JP" sz="2400" dirty="0">
              <a:latin typeface="HGP創英角ｺﾞｼｯｸUB" panose="020B0900000000000000" pitchFamily="50" charset="-128"/>
              <a:ea typeface="HGP創英角ｺﾞｼｯｸUB" panose="020B0900000000000000" pitchFamily="50" charset="-128"/>
            </a:endParaRPr>
          </a:p>
          <a:p>
            <a:pPr marL="457200" indent="-457200">
              <a:buFont typeface="+mj-ea"/>
              <a:buAutoNum type="circleNumDbPlain"/>
            </a:pPr>
            <a:r>
              <a:rPr lang="ja-JP" altLang="en-US" sz="2400" dirty="0">
                <a:latin typeface="HGP創英角ｺﾞｼｯｸUB" panose="020B0900000000000000" pitchFamily="50" charset="-128"/>
                <a:ea typeface="HGP創英角ｺﾞｼｯｸUB" panose="020B0900000000000000" pitchFamily="50" charset="-128"/>
              </a:rPr>
              <a:t>救助者自身に疲労や危険が迫り、</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実施が困難</a:t>
            </a:r>
            <a:r>
              <a:rPr lang="ja-JP" altLang="en-US" sz="2400" dirty="0">
                <a:latin typeface="HGP創英角ｺﾞｼｯｸUB" panose="020B0900000000000000" pitchFamily="50" charset="-128"/>
                <a:ea typeface="HGP創英角ｺﾞｼｯｸUB" panose="020B0900000000000000" pitchFamily="50" charset="-128"/>
              </a:rPr>
              <a:t>な場合</a:t>
            </a:r>
            <a:endParaRPr lang="en-US" altLang="ja-JP" sz="2400" dirty="0">
              <a:latin typeface="HGP創英角ｺﾞｼｯｸUB" panose="020B0900000000000000" pitchFamily="50" charset="-128"/>
              <a:ea typeface="HGP創英角ｺﾞｼｯｸUB" panose="020B0900000000000000" pitchFamily="50" charset="-128"/>
            </a:endParaRPr>
          </a:p>
          <a:p>
            <a:pPr marL="342900" indent="-342900">
              <a:buClr>
                <a:srgbClr val="FF0000"/>
              </a:buClr>
              <a:buFont typeface="Wingdings" panose="05000000000000000000" pitchFamily="2" charset="2"/>
              <a:buChar char="u"/>
            </a:pPr>
            <a:endParaRPr lang="en-US" altLang="ja-JP" sz="2400" dirty="0">
              <a:latin typeface="HGP創英角ｺﾞｼｯｸUB" panose="020B0900000000000000" pitchFamily="50" charset="-128"/>
              <a:ea typeface="HGP創英角ｺﾞｼｯｸUB" panose="020B0900000000000000" pitchFamily="50" charset="-128"/>
            </a:endParaRPr>
          </a:p>
        </p:txBody>
      </p:sp>
      <p:pic>
        <p:nvPicPr>
          <p:cNvPr id="8" name="図 7">
            <a:extLst>
              <a:ext uri="{FF2B5EF4-FFF2-40B4-BE49-F238E27FC236}">
                <a16:creationId xmlns:a16="http://schemas.microsoft.com/office/drawing/2014/main" id="{AEF8A81F-37E3-4C78-9819-061264B35B62}"/>
              </a:ext>
            </a:extLst>
          </p:cNvPr>
          <p:cNvPicPr>
            <a:picLocks noChangeAspect="1"/>
          </p:cNvPicPr>
          <p:nvPr/>
        </p:nvPicPr>
        <p:blipFill>
          <a:blip r:embed="rId2"/>
          <a:stretch>
            <a:fillRect/>
          </a:stretch>
        </p:blipFill>
        <p:spPr>
          <a:xfrm>
            <a:off x="4226907" y="3280791"/>
            <a:ext cx="4409190" cy="3305823"/>
          </a:xfrm>
          <a:prstGeom prst="rect">
            <a:avLst/>
          </a:prstGeom>
        </p:spPr>
      </p:pic>
      <p:sp>
        <p:nvSpPr>
          <p:cNvPr id="9" name="正方形/長方形 8">
            <a:extLst>
              <a:ext uri="{FF2B5EF4-FFF2-40B4-BE49-F238E27FC236}">
                <a16:creationId xmlns:a16="http://schemas.microsoft.com/office/drawing/2014/main" id="{4B3FE7D5-2F6B-4342-AD75-9637B3D0E8ED}"/>
              </a:ext>
            </a:extLst>
          </p:cNvPr>
          <p:cNvSpPr/>
          <p:nvPr/>
        </p:nvSpPr>
        <p:spPr>
          <a:xfrm>
            <a:off x="217696" y="3429000"/>
            <a:ext cx="3988891" cy="1569660"/>
          </a:xfrm>
          <a:prstGeom prst="rect">
            <a:avLst/>
          </a:prstGeom>
        </p:spPr>
        <p:txBody>
          <a:bodyPr wrap="square">
            <a:spAutoFit/>
          </a:bodyPr>
          <a:lstStyle/>
          <a:p>
            <a:pPr>
              <a:buClr>
                <a:srgbClr val="FF0000"/>
              </a:buClr>
            </a:pPr>
            <a:r>
              <a:rPr lang="ja-JP" altLang="en-US" sz="2400" dirty="0">
                <a:latin typeface="HGP創英角ｺﾞｼｯｸUB" panose="020B0900000000000000" pitchFamily="50" charset="-128"/>
                <a:ea typeface="HGP創英角ｺﾞｼｯｸUB" panose="020B0900000000000000" pitchFamily="50" charset="-128"/>
              </a:rPr>
              <a:t>救急隊が到着後、引継ぎを円滑にして救急隊の早期出発してもらうために</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傷病者記録票</a:t>
            </a:r>
            <a:r>
              <a:rPr lang="ja-JP" altLang="en-US" sz="2400" dirty="0">
                <a:latin typeface="HGP創英角ｺﾞｼｯｸUB" panose="020B0900000000000000" pitchFamily="50" charset="-128"/>
                <a:ea typeface="HGP創英角ｺﾞｼｯｸUB" panose="020B0900000000000000" pitchFamily="50" charset="-128"/>
              </a:rPr>
              <a:t>を活用する。</a:t>
            </a:r>
            <a:endParaRPr lang="en-US" altLang="ja-JP" sz="2400" dirty="0">
              <a:latin typeface="HGP創英角ｺﾞｼｯｸUB" panose="020B0900000000000000" pitchFamily="50" charset="-128"/>
              <a:ea typeface="HGP創英角ｺﾞｼｯｸUB" panose="020B0900000000000000" pitchFamily="50" charset="-128"/>
            </a:endParaRPr>
          </a:p>
        </p:txBody>
      </p:sp>
      <p:sp>
        <p:nvSpPr>
          <p:cNvPr id="10" name="スライド番号プレースホルダー 3">
            <a:extLst>
              <a:ext uri="{FF2B5EF4-FFF2-40B4-BE49-F238E27FC236}">
                <a16:creationId xmlns:a16="http://schemas.microsoft.com/office/drawing/2014/main" id="{92FC6B74-8DFE-4C38-88C8-C646CB91FEDD}"/>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72</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 name="正方形/長方形 2">
            <a:extLst>
              <a:ext uri="{FF2B5EF4-FFF2-40B4-BE49-F238E27FC236}">
                <a16:creationId xmlns:a16="http://schemas.microsoft.com/office/drawing/2014/main" id="{AE4C6496-AB2D-4CE4-8773-C514F086F3C8}"/>
              </a:ext>
            </a:extLst>
          </p:cNvPr>
          <p:cNvSpPr/>
          <p:nvPr/>
        </p:nvSpPr>
        <p:spPr>
          <a:xfrm>
            <a:off x="7152640" y="3266983"/>
            <a:ext cx="345440" cy="16201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22A97A57-E552-4ED3-A83A-AD9A69F4CC63}"/>
              </a:ext>
            </a:extLst>
          </p:cNvPr>
          <p:cNvSpPr/>
          <p:nvPr/>
        </p:nvSpPr>
        <p:spPr>
          <a:xfrm>
            <a:off x="6918960" y="6485211"/>
            <a:ext cx="782320" cy="17175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8633105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54096" y="0"/>
            <a:ext cx="7461681" cy="693028"/>
          </a:xfrm>
        </p:spPr>
        <p:txBody>
          <a:bodyPr>
            <a:normAutofit/>
          </a:bodyPr>
          <a:lstStyle/>
          <a:p>
            <a:r>
              <a:rPr lang="ja-JP" altLang="en-US" sz="3200" dirty="0">
                <a:latin typeface="HGS創英角ｺﾞｼｯｸUB" panose="020B0900000000000000" pitchFamily="50" charset="-128"/>
                <a:ea typeface="HGS創英角ｺﾞｼｯｸUB" panose="020B0900000000000000" pitchFamily="50" charset="-128"/>
              </a:rPr>
              <a:t>胸骨圧迫のみ心肺蘇生</a:t>
            </a:r>
          </a:p>
        </p:txBody>
      </p:sp>
      <p:sp>
        <p:nvSpPr>
          <p:cNvPr id="10" name="スライド番号プレースホルダー 3">
            <a:extLst>
              <a:ext uri="{FF2B5EF4-FFF2-40B4-BE49-F238E27FC236}">
                <a16:creationId xmlns:a16="http://schemas.microsoft.com/office/drawing/2014/main" id="{92FC6B74-8DFE-4C38-88C8-C646CB91FEDD}"/>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73</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14" name="矢印: 下 13">
            <a:extLst>
              <a:ext uri="{FF2B5EF4-FFF2-40B4-BE49-F238E27FC236}">
                <a16:creationId xmlns:a16="http://schemas.microsoft.com/office/drawing/2014/main" id="{3ED479CC-0D72-43B7-8FFA-A0722DB634B9}"/>
              </a:ext>
            </a:extLst>
          </p:cNvPr>
          <p:cNvSpPr/>
          <p:nvPr/>
        </p:nvSpPr>
        <p:spPr>
          <a:xfrm>
            <a:off x="4192307" y="3063712"/>
            <a:ext cx="759383" cy="734470"/>
          </a:xfrm>
          <a:prstGeom prst="down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C7C82ADB-BE59-4C6E-8F5B-4C49E4253F21}"/>
              </a:ext>
            </a:extLst>
          </p:cNvPr>
          <p:cNvSpPr/>
          <p:nvPr/>
        </p:nvSpPr>
        <p:spPr>
          <a:xfrm>
            <a:off x="1177027" y="4223366"/>
            <a:ext cx="6791325" cy="1569660"/>
          </a:xfrm>
          <a:prstGeom prst="rect">
            <a:avLst/>
          </a:prstGeom>
        </p:spPr>
        <p:txBody>
          <a:bodyPr wrap="square">
            <a:spAutoFit/>
          </a:bodyPr>
          <a:lstStyle/>
          <a:p>
            <a:pPr algn="ctr">
              <a:buClr>
                <a:srgbClr val="FF0000"/>
              </a:buClr>
            </a:pPr>
            <a:r>
              <a:rPr lang="ja-JP" altLang="en-US" sz="4800" dirty="0">
                <a:solidFill>
                  <a:srgbClr val="FF0000"/>
                </a:solidFill>
                <a:latin typeface="HGP創英角ｺﾞｼｯｸUB" panose="020B0900000000000000" pitchFamily="50" charset="-128"/>
                <a:ea typeface="HGP創英角ｺﾞｼｯｸUB" panose="020B0900000000000000" pitchFamily="50" charset="-128"/>
              </a:rPr>
              <a:t>胸骨圧迫のみの</a:t>
            </a:r>
            <a:endParaRPr lang="en-US" altLang="ja-JP" sz="4800" dirty="0">
              <a:solidFill>
                <a:srgbClr val="FF0000"/>
              </a:solidFill>
              <a:latin typeface="HGP創英角ｺﾞｼｯｸUB" panose="020B0900000000000000" pitchFamily="50" charset="-128"/>
              <a:ea typeface="HGP創英角ｺﾞｼｯｸUB" panose="020B0900000000000000" pitchFamily="50" charset="-128"/>
            </a:endParaRPr>
          </a:p>
          <a:p>
            <a:pPr algn="ctr">
              <a:buClr>
                <a:srgbClr val="FF0000"/>
              </a:buClr>
            </a:pPr>
            <a:r>
              <a:rPr lang="ja-JP" altLang="en-US" sz="4800" dirty="0">
                <a:solidFill>
                  <a:srgbClr val="FF0000"/>
                </a:solidFill>
                <a:latin typeface="HGP創英角ｺﾞｼｯｸUB" panose="020B0900000000000000" pitchFamily="50" charset="-128"/>
                <a:ea typeface="HGP創英角ｺﾞｼｯｸUB" panose="020B0900000000000000" pitchFamily="50" charset="-128"/>
              </a:rPr>
              <a:t>心肺蘇生を確実に行う</a:t>
            </a:r>
            <a:endParaRPr lang="en-US" altLang="ja-JP" sz="48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7" name="テキスト ボックス 6">
            <a:extLst>
              <a:ext uri="{FF2B5EF4-FFF2-40B4-BE49-F238E27FC236}">
                <a16:creationId xmlns:a16="http://schemas.microsoft.com/office/drawing/2014/main" id="{C2967736-1FDB-4032-8834-2E93864C416D}"/>
              </a:ext>
            </a:extLst>
          </p:cNvPr>
          <p:cNvSpPr txBox="1"/>
          <p:nvPr/>
        </p:nvSpPr>
        <p:spPr>
          <a:xfrm>
            <a:off x="654219" y="1484547"/>
            <a:ext cx="7835561" cy="107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buClr>
                <a:srgbClr val="FF0000"/>
              </a:buClr>
            </a:pPr>
            <a:r>
              <a:rPr lang="ja-JP" altLang="en-US" sz="3200" dirty="0">
                <a:solidFill>
                  <a:schemeClr val="bg1"/>
                </a:solidFill>
                <a:latin typeface="HGP創英角ｺﾞｼｯｸUB" panose="020B0900000000000000" pitchFamily="50" charset="-128"/>
                <a:ea typeface="HGP創英角ｺﾞｼｯｸUB" panose="020B0900000000000000" pitchFamily="50" charset="-128"/>
              </a:rPr>
              <a:t>・人工呼吸の技能が十分でない場合</a:t>
            </a:r>
            <a:endParaRPr lang="en-US" altLang="ja-JP" sz="3200" dirty="0">
              <a:solidFill>
                <a:schemeClr val="bg1"/>
              </a:solidFill>
              <a:latin typeface="HGP創英角ｺﾞｼｯｸUB" panose="020B0900000000000000" pitchFamily="50" charset="-128"/>
              <a:ea typeface="HGP創英角ｺﾞｼｯｸUB" panose="020B0900000000000000" pitchFamily="50" charset="-128"/>
            </a:endParaRPr>
          </a:p>
          <a:p>
            <a:pPr>
              <a:buClr>
                <a:srgbClr val="FF0000"/>
              </a:buClr>
            </a:pPr>
            <a:r>
              <a:rPr lang="ja-JP" altLang="en-US" sz="3200" dirty="0">
                <a:solidFill>
                  <a:schemeClr val="bg1"/>
                </a:solidFill>
                <a:latin typeface="HGP創英角ｺﾞｼｯｸUB" panose="020B0900000000000000" pitchFamily="50" charset="-128"/>
                <a:ea typeface="HGP創英角ｺﾞｼｯｸUB" panose="020B0900000000000000" pitchFamily="50" charset="-128"/>
              </a:rPr>
              <a:t>・感染の恐れなどで人工呼吸</a:t>
            </a:r>
            <a:r>
              <a:rPr lang="ja-JP" altLang="en-US" sz="3200">
                <a:solidFill>
                  <a:schemeClr val="bg1"/>
                </a:solidFill>
                <a:latin typeface="HGP創英角ｺﾞｼｯｸUB" panose="020B0900000000000000" pitchFamily="50" charset="-128"/>
                <a:ea typeface="HGP創英角ｺﾞｼｯｸUB" panose="020B0900000000000000" pitchFamily="50" charset="-128"/>
              </a:rPr>
              <a:t>が出来ない場合</a:t>
            </a:r>
            <a:endParaRPr lang="en-US" altLang="ja-JP" sz="3200"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7917083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3">
            <a:extLst>
              <a:ext uri="{FF2B5EF4-FFF2-40B4-BE49-F238E27FC236}">
                <a16:creationId xmlns:a16="http://schemas.microsoft.com/office/drawing/2014/main" id="{92FC6B74-8DFE-4C38-88C8-C646CB91FEDD}"/>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74</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11" name="コンテンツ プレースホルダー 4">
            <a:extLst>
              <a:ext uri="{FF2B5EF4-FFF2-40B4-BE49-F238E27FC236}">
                <a16:creationId xmlns:a16="http://schemas.microsoft.com/office/drawing/2014/main" id="{209EC3F2-C29E-4CAF-9A44-477F39FF10A5}"/>
              </a:ext>
            </a:extLst>
          </p:cNvPr>
          <p:cNvSpPr>
            <a:spLocks noGrp="1"/>
          </p:cNvSpPr>
          <p:nvPr>
            <p:ph idx="1"/>
          </p:nvPr>
        </p:nvSpPr>
        <p:spPr>
          <a:xfrm>
            <a:off x="121920" y="1944116"/>
            <a:ext cx="8788400" cy="2963164"/>
          </a:xfrm>
        </p:spPr>
        <p:txBody>
          <a:bodyPr>
            <a:normAutofit/>
          </a:bodyPr>
          <a:lstStyle/>
          <a:p>
            <a:pPr marL="0" indent="0" algn="ctr">
              <a:buNone/>
            </a:pPr>
            <a:r>
              <a:rPr lang="en-US" altLang="ja-JP" b="0" i="0" dirty="0">
                <a:solidFill>
                  <a:srgbClr val="000000"/>
                </a:solidFill>
                <a:effectLst/>
                <a:latin typeface="Arial" panose="020B0604020202020204" pitchFamily="34" charset="0"/>
              </a:rPr>
              <a:t>■JLA ACADEMY </a:t>
            </a:r>
            <a:r>
              <a:rPr lang="ja-JP" altLang="en-US" b="0" i="0" dirty="0">
                <a:solidFill>
                  <a:srgbClr val="000000"/>
                </a:solidFill>
                <a:effectLst/>
                <a:latin typeface="Arial" panose="020B0604020202020204" pitchFamily="34" charset="0"/>
              </a:rPr>
              <a:t>一次救命処置（</a:t>
            </a:r>
            <a:r>
              <a:rPr lang="en-US" altLang="ja-JP" b="0" i="0" dirty="0">
                <a:solidFill>
                  <a:srgbClr val="000000"/>
                </a:solidFill>
                <a:effectLst/>
                <a:latin typeface="Arial" panose="020B0604020202020204" pitchFamily="34" charset="0"/>
              </a:rPr>
              <a:t>BLS</a:t>
            </a:r>
            <a:r>
              <a:rPr lang="ja-JP" altLang="en-US" b="0" i="0" dirty="0">
                <a:solidFill>
                  <a:srgbClr val="000000"/>
                </a:solidFill>
                <a:effectLst/>
                <a:latin typeface="Arial" panose="020B0604020202020204" pitchFamily="34" charset="0"/>
              </a:rPr>
              <a:t>）</a:t>
            </a:r>
            <a:endParaRPr lang="en-US" altLang="ja-JP" b="0" i="0" dirty="0">
              <a:solidFill>
                <a:srgbClr val="000000"/>
              </a:solidFill>
              <a:effectLst/>
              <a:latin typeface="Arial" panose="020B0604020202020204" pitchFamily="34" charset="0"/>
            </a:endParaRPr>
          </a:p>
          <a:p>
            <a:pPr marL="0" indent="0" algn="ctr">
              <a:buNone/>
            </a:pPr>
            <a:r>
              <a:rPr lang="ja-JP" altLang="en-US" b="0" i="0" dirty="0">
                <a:solidFill>
                  <a:srgbClr val="FF0000"/>
                </a:solidFill>
                <a:effectLst/>
                <a:latin typeface="Arial" panose="020B0604020202020204" pitchFamily="34" charset="0"/>
              </a:rPr>
              <a:t>コロナ禍対応</a:t>
            </a:r>
            <a:r>
              <a:rPr lang="ja-JP" altLang="en-US" b="0" i="0" dirty="0">
                <a:solidFill>
                  <a:srgbClr val="000000"/>
                </a:solidFill>
                <a:effectLst/>
                <a:latin typeface="Arial" panose="020B0604020202020204" pitchFamily="34" charset="0"/>
              </a:rPr>
              <a:t>～</a:t>
            </a:r>
            <a:r>
              <a:rPr lang="en-US" altLang="ja-JP" b="0" i="0" dirty="0">
                <a:solidFill>
                  <a:srgbClr val="000000"/>
                </a:solidFill>
                <a:effectLst/>
                <a:latin typeface="Arial" panose="020B0604020202020204" pitchFamily="34" charset="0"/>
              </a:rPr>
              <a:t>JRC</a:t>
            </a:r>
            <a:r>
              <a:rPr lang="ja-JP" altLang="en-US" b="0" i="0" dirty="0">
                <a:solidFill>
                  <a:srgbClr val="000000"/>
                </a:solidFill>
                <a:effectLst/>
                <a:latin typeface="Arial" panose="020B0604020202020204" pitchFamily="34" charset="0"/>
              </a:rPr>
              <a:t>蘇生ガイドライン</a:t>
            </a:r>
            <a:r>
              <a:rPr lang="en-US" altLang="ja-JP" b="0" i="0" dirty="0">
                <a:solidFill>
                  <a:srgbClr val="000000"/>
                </a:solidFill>
                <a:effectLst/>
                <a:latin typeface="Arial" panose="020B0604020202020204" pitchFamily="34" charset="0"/>
              </a:rPr>
              <a:t>2020</a:t>
            </a:r>
            <a:r>
              <a:rPr lang="ja-JP" altLang="en-US" b="0" i="0" dirty="0">
                <a:solidFill>
                  <a:srgbClr val="000000"/>
                </a:solidFill>
                <a:effectLst/>
                <a:latin typeface="Arial" panose="020B0604020202020204" pitchFamily="34" charset="0"/>
              </a:rPr>
              <a:t>準拠～</a:t>
            </a:r>
            <a:br>
              <a:rPr lang="ja-JP" altLang="en-US" dirty="0"/>
            </a:br>
            <a:r>
              <a:rPr lang="en-US" altLang="ja-JP" b="0" i="0" dirty="0">
                <a:solidFill>
                  <a:srgbClr val="000000"/>
                </a:solidFill>
                <a:effectLst/>
                <a:latin typeface="Arial" panose="020B0604020202020204" pitchFamily="34" charset="0"/>
                <a:hlinkClick r:id="rId2"/>
              </a:rPr>
              <a:t>https://youtu.be/Y_t77A_NZCw</a:t>
            </a:r>
            <a:endParaRPr lang="ja-JP" altLang="en-US" dirty="0">
              <a:solidFill>
                <a:srgbClr val="FF0000"/>
              </a:solidFill>
            </a:endParaRPr>
          </a:p>
        </p:txBody>
      </p:sp>
      <p:sp>
        <p:nvSpPr>
          <p:cNvPr id="7" name="タイトル 1">
            <a:extLst>
              <a:ext uri="{FF2B5EF4-FFF2-40B4-BE49-F238E27FC236}">
                <a16:creationId xmlns:a16="http://schemas.microsoft.com/office/drawing/2014/main" id="{E9001B30-69BC-4BE3-A73F-4A03E7CE0084}"/>
              </a:ext>
            </a:extLst>
          </p:cNvPr>
          <p:cNvSpPr txBox="1">
            <a:spLocks/>
          </p:cNvSpPr>
          <p:nvPr/>
        </p:nvSpPr>
        <p:spPr>
          <a:xfrm>
            <a:off x="1395274" y="-175277"/>
            <a:ext cx="7092963" cy="746961"/>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2400" dirty="0">
                <a:latin typeface="HGS創英角ｺﾞｼｯｸUB" panose="020B0900000000000000" pitchFamily="50" charset="-128"/>
                <a:ea typeface="HGS創英角ｺﾞｼｯｸUB" panose="020B0900000000000000" pitchFamily="50" charset="-128"/>
              </a:rPr>
              <a:t>新型コロナウイルス感染症流行期の心肺蘇生</a:t>
            </a:r>
          </a:p>
        </p:txBody>
      </p:sp>
    </p:spTree>
    <p:extLst>
      <p:ext uri="{BB962C8B-B14F-4D97-AF65-F5344CB8AC3E}">
        <p14:creationId xmlns:p14="http://schemas.microsoft.com/office/powerpoint/2010/main" val="29630635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F96BD3AB-D94F-40F6-8F3B-1133CB968D13}"/>
              </a:ext>
            </a:extLst>
          </p:cNvPr>
          <p:cNvGrpSpPr/>
          <p:nvPr/>
        </p:nvGrpSpPr>
        <p:grpSpPr>
          <a:xfrm>
            <a:off x="4112588" y="501537"/>
            <a:ext cx="1192976" cy="289927"/>
            <a:chOff x="4095120" y="931774"/>
            <a:chExt cx="1192976" cy="289927"/>
          </a:xfrm>
        </p:grpSpPr>
        <p:sp>
          <p:nvSpPr>
            <p:cNvPr id="9" name="正方形/長方形 8">
              <a:extLst>
                <a:ext uri="{FF2B5EF4-FFF2-40B4-BE49-F238E27FC236}">
                  <a16:creationId xmlns:a16="http://schemas.microsoft.com/office/drawing/2014/main" id="{9D091BBD-7173-4E5B-9521-909F5D38367D}"/>
                </a:ext>
              </a:extLst>
            </p:cNvPr>
            <p:cNvSpPr/>
            <p:nvPr/>
          </p:nvSpPr>
          <p:spPr>
            <a:xfrm>
              <a:off x="4095120" y="944701"/>
              <a:ext cx="1192976" cy="2770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テキスト ボックス 9">
              <a:extLst>
                <a:ext uri="{FF2B5EF4-FFF2-40B4-BE49-F238E27FC236}">
                  <a16:creationId xmlns:a16="http://schemas.microsoft.com/office/drawing/2014/main" id="{86E207ED-413C-43B6-B2EE-6E25A644C583}"/>
                </a:ext>
              </a:extLst>
            </p:cNvPr>
            <p:cNvSpPr txBox="1"/>
            <p:nvPr/>
          </p:nvSpPr>
          <p:spPr>
            <a:xfrm>
              <a:off x="4275948" y="931774"/>
              <a:ext cx="800219" cy="276999"/>
            </a:xfrm>
            <a:prstGeom prst="rect">
              <a:avLst/>
            </a:prstGeom>
            <a:noFill/>
            <a:ln>
              <a:noFill/>
            </a:ln>
          </p:spPr>
          <p:txBody>
            <a:bodyPr wrap="none" rtlCol="0">
              <a:spAutoFit/>
            </a:bodyPr>
            <a:lstStyle/>
            <a:p>
              <a:r>
                <a:rPr kumimoji="1" lang="ja-JP" altLang="en-US" sz="1200" dirty="0">
                  <a:latin typeface="HGP創英角ｺﾞｼｯｸUB" panose="020B0900000000000000" pitchFamily="50" charset="-128"/>
                  <a:ea typeface="HGP創英角ｺﾞｼｯｸUB" panose="020B0900000000000000" pitchFamily="50" charset="-128"/>
                </a:rPr>
                <a:t>安全確認</a:t>
              </a:r>
            </a:p>
          </p:txBody>
        </p:sp>
      </p:grpSp>
      <p:sp>
        <p:nvSpPr>
          <p:cNvPr id="11" name="フローチャート: 判断 10">
            <a:extLst>
              <a:ext uri="{FF2B5EF4-FFF2-40B4-BE49-F238E27FC236}">
                <a16:creationId xmlns:a16="http://schemas.microsoft.com/office/drawing/2014/main" id="{DB691A20-9EA7-4585-9422-FCD113609F22}"/>
              </a:ext>
            </a:extLst>
          </p:cNvPr>
          <p:cNvSpPr/>
          <p:nvPr/>
        </p:nvSpPr>
        <p:spPr>
          <a:xfrm>
            <a:off x="3580481" y="1105428"/>
            <a:ext cx="2236423" cy="393831"/>
          </a:xfrm>
          <a:prstGeom prst="flowChartDecision">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a:extLst>
              <a:ext uri="{FF2B5EF4-FFF2-40B4-BE49-F238E27FC236}">
                <a16:creationId xmlns:a16="http://schemas.microsoft.com/office/drawing/2014/main" id="{4A04BE28-1D8C-45B0-BC55-5B372CFF759D}"/>
              </a:ext>
            </a:extLst>
          </p:cNvPr>
          <p:cNvSpPr txBox="1"/>
          <p:nvPr/>
        </p:nvSpPr>
        <p:spPr>
          <a:xfrm>
            <a:off x="4220584" y="1162725"/>
            <a:ext cx="1202573" cy="276999"/>
          </a:xfrm>
          <a:prstGeom prst="rect">
            <a:avLst/>
          </a:prstGeom>
          <a:noFill/>
          <a:ln>
            <a:noFill/>
          </a:ln>
        </p:spPr>
        <p:txBody>
          <a:bodyPr wrap="none" rtlCol="0">
            <a:spAutoFit/>
          </a:bodyPr>
          <a:lstStyle/>
          <a:p>
            <a:r>
              <a:rPr kumimoji="1" lang="ja-JP" altLang="en-US" sz="1200" dirty="0">
                <a:latin typeface="HGP創英角ｺﾞｼｯｸUB" panose="020B0900000000000000" pitchFamily="50" charset="-128"/>
                <a:ea typeface="HGP創英角ｺﾞｼｯｸUB" panose="020B0900000000000000" pitchFamily="50" charset="-128"/>
              </a:rPr>
              <a:t>反応はあるか？</a:t>
            </a:r>
          </a:p>
        </p:txBody>
      </p:sp>
      <p:sp>
        <p:nvSpPr>
          <p:cNvPr id="13" name="フローチャート: 処理 12">
            <a:extLst>
              <a:ext uri="{FF2B5EF4-FFF2-40B4-BE49-F238E27FC236}">
                <a16:creationId xmlns:a16="http://schemas.microsoft.com/office/drawing/2014/main" id="{0A75069A-1BE8-404B-A6A0-400E2FC0375C}"/>
              </a:ext>
            </a:extLst>
          </p:cNvPr>
          <p:cNvSpPr/>
          <p:nvPr/>
        </p:nvSpPr>
        <p:spPr>
          <a:xfrm>
            <a:off x="3125690" y="1808913"/>
            <a:ext cx="3128791" cy="395575"/>
          </a:xfrm>
          <a:prstGeom prst="flowChartProcess">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テキスト ボックス 13">
            <a:extLst>
              <a:ext uri="{FF2B5EF4-FFF2-40B4-BE49-F238E27FC236}">
                <a16:creationId xmlns:a16="http://schemas.microsoft.com/office/drawing/2014/main" id="{D7071ED2-234B-4D3E-8F33-FDEC7F692242}"/>
              </a:ext>
            </a:extLst>
          </p:cNvPr>
          <p:cNvSpPr txBox="1"/>
          <p:nvPr/>
        </p:nvSpPr>
        <p:spPr>
          <a:xfrm>
            <a:off x="3277000" y="1809943"/>
            <a:ext cx="2946640" cy="400110"/>
          </a:xfrm>
          <a:prstGeom prst="rect">
            <a:avLst/>
          </a:prstGeom>
          <a:noFill/>
          <a:ln>
            <a:noFill/>
          </a:ln>
        </p:spPr>
        <p:txBody>
          <a:bodyPr wrap="none" rtlCol="0">
            <a:spAutoFit/>
          </a:bodyPr>
          <a:lstStyle/>
          <a:p>
            <a:pPr algn="ctr"/>
            <a:r>
              <a:rPr lang="ja-JP" altLang="en-US" sz="1000" dirty="0">
                <a:latin typeface="HGP創英角ｺﾞｼｯｸUB" panose="020B0900000000000000" pitchFamily="50" charset="-128"/>
                <a:ea typeface="HGP創英角ｺﾞｼｯｸUB" panose="020B0900000000000000" pitchFamily="50" charset="-128"/>
              </a:rPr>
              <a:t>大声で応援を呼ぶ</a:t>
            </a:r>
            <a:endParaRPr lang="en-US" altLang="ja-JP" sz="1000" dirty="0">
              <a:latin typeface="HGP創英角ｺﾞｼｯｸUB" panose="020B0900000000000000" pitchFamily="50" charset="-128"/>
              <a:ea typeface="HGP創英角ｺﾞｼｯｸUB" panose="020B0900000000000000" pitchFamily="50" charset="-128"/>
            </a:endParaRPr>
          </a:p>
          <a:p>
            <a:pPr algn="ctr"/>
            <a:r>
              <a:rPr lang="en-US" altLang="ja-JP" sz="1000" dirty="0">
                <a:latin typeface="HGP創英角ｺﾞｼｯｸUB" panose="020B0900000000000000" pitchFamily="50" charset="-128"/>
                <a:ea typeface="HGP創英角ｺﾞｼｯｸUB" panose="020B0900000000000000" pitchFamily="50" charset="-128"/>
              </a:rPr>
              <a:t>119</a:t>
            </a:r>
            <a:r>
              <a:rPr lang="ja-JP" altLang="en-US" sz="1000" dirty="0">
                <a:latin typeface="HGP創英角ｺﾞｼｯｸUB" panose="020B0900000000000000" pitchFamily="50" charset="-128"/>
                <a:ea typeface="HGP創英角ｺﾞｼｯｸUB" panose="020B0900000000000000" pitchFamily="50" charset="-128"/>
              </a:rPr>
              <a:t>番通報＋</a:t>
            </a:r>
            <a:r>
              <a:rPr lang="en-US" altLang="ja-JP" sz="1000" dirty="0">
                <a:latin typeface="HGP創英角ｺﾞｼｯｸUB" panose="020B0900000000000000" pitchFamily="50" charset="-128"/>
                <a:ea typeface="HGP創英角ｺﾞｼｯｸUB" panose="020B0900000000000000" pitchFamily="50" charset="-128"/>
              </a:rPr>
              <a:t>AED</a:t>
            </a:r>
            <a:r>
              <a:rPr lang="ja-JP" altLang="en-US" sz="1000" dirty="0">
                <a:latin typeface="HGP創英角ｺﾞｼｯｸUB" panose="020B0900000000000000" pitchFamily="50" charset="-128"/>
                <a:ea typeface="HGP創英角ｺﾞｼｯｸUB" panose="020B0900000000000000" pitchFamily="50" charset="-128"/>
              </a:rPr>
              <a:t>依頼　通信指令員の指示に従う</a:t>
            </a:r>
            <a:endParaRPr kumimoji="1" lang="ja-JP" altLang="en-US" sz="1000" dirty="0">
              <a:latin typeface="HGP創英角ｺﾞｼｯｸUB" panose="020B0900000000000000" pitchFamily="50" charset="-128"/>
              <a:ea typeface="HGP創英角ｺﾞｼｯｸUB" panose="020B0900000000000000" pitchFamily="50" charset="-128"/>
            </a:endParaRPr>
          </a:p>
        </p:txBody>
      </p:sp>
      <p:grpSp>
        <p:nvGrpSpPr>
          <p:cNvPr id="15" name="グループ化 14">
            <a:extLst>
              <a:ext uri="{FF2B5EF4-FFF2-40B4-BE49-F238E27FC236}">
                <a16:creationId xmlns:a16="http://schemas.microsoft.com/office/drawing/2014/main" id="{BC2F88B3-90E8-450C-BA6E-03A21529F1D5}"/>
              </a:ext>
            </a:extLst>
          </p:cNvPr>
          <p:cNvGrpSpPr/>
          <p:nvPr/>
        </p:nvGrpSpPr>
        <p:grpSpPr>
          <a:xfrm>
            <a:off x="3578960" y="2520562"/>
            <a:ext cx="2236423" cy="674811"/>
            <a:chOff x="3573396" y="2789808"/>
            <a:chExt cx="2236423" cy="441462"/>
          </a:xfrm>
          <a:solidFill>
            <a:srgbClr val="FFFF00"/>
          </a:solidFill>
        </p:grpSpPr>
        <p:sp>
          <p:nvSpPr>
            <p:cNvPr id="16" name="フローチャート: 判断 15">
              <a:extLst>
                <a:ext uri="{FF2B5EF4-FFF2-40B4-BE49-F238E27FC236}">
                  <a16:creationId xmlns:a16="http://schemas.microsoft.com/office/drawing/2014/main" id="{EAEF5736-B82E-41D2-BEFD-AC30B6024CB4}"/>
                </a:ext>
              </a:extLst>
            </p:cNvPr>
            <p:cNvSpPr/>
            <p:nvPr/>
          </p:nvSpPr>
          <p:spPr>
            <a:xfrm>
              <a:off x="3573396" y="2789808"/>
              <a:ext cx="2236423" cy="441462"/>
            </a:xfrm>
            <a:prstGeom prst="flowChartDecision">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テキスト ボックス 16">
              <a:extLst>
                <a:ext uri="{FF2B5EF4-FFF2-40B4-BE49-F238E27FC236}">
                  <a16:creationId xmlns:a16="http://schemas.microsoft.com/office/drawing/2014/main" id="{211BA43B-E2E1-4222-A83B-8077CFA1C733}"/>
                </a:ext>
              </a:extLst>
            </p:cNvPr>
            <p:cNvSpPr txBox="1"/>
            <p:nvPr/>
          </p:nvSpPr>
          <p:spPr>
            <a:xfrm>
              <a:off x="3827394" y="2925506"/>
              <a:ext cx="1770036" cy="161078"/>
            </a:xfrm>
            <a:prstGeom prst="rect">
              <a:avLst/>
            </a:prstGeom>
            <a:noFill/>
            <a:ln>
              <a:noFill/>
            </a:ln>
          </p:spPr>
          <p:txBody>
            <a:bodyPr wrap="none" rtlCol="0">
              <a:spAutoFit/>
            </a:bodyPr>
            <a:lstStyle/>
            <a:p>
              <a:pPr algn="ctr"/>
              <a:r>
                <a:rPr kumimoji="1" lang="ja-JP" altLang="en-US" sz="1000" dirty="0">
                  <a:latin typeface="HGP創英角ｺﾞｼｯｸUB" panose="020B0900000000000000" pitchFamily="50" charset="-128"/>
                  <a:ea typeface="HGP創英角ｺﾞｼｯｸUB" panose="020B0900000000000000" pitchFamily="50" charset="-128"/>
                </a:rPr>
                <a:t>普段通りの呼吸があるか？</a:t>
              </a:r>
              <a:r>
                <a:rPr lang="ja-JP" altLang="en-US" sz="1000" baseline="30000" dirty="0">
                  <a:solidFill>
                    <a:srgbClr val="FF0000"/>
                  </a:solidFill>
                  <a:latin typeface="HGP創英角ｺﾞｼｯｸUB" panose="020B0900000000000000" pitchFamily="50" charset="-128"/>
                  <a:ea typeface="HGP創英角ｺﾞｼｯｸUB" panose="020B0900000000000000" pitchFamily="50" charset="-128"/>
                </a:rPr>
                <a:t> *</a:t>
              </a:r>
              <a:r>
                <a:rPr lang="en-US" altLang="ja-JP" sz="1000" baseline="30000" dirty="0">
                  <a:solidFill>
                    <a:srgbClr val="FF0000"/>
                  </a:solidFill>
                  <a:latin typeface="HGP創英角ｺﾞｼｯｸUB" panose="020B0900000000000000" pitchFamily="50" charset="-128"/>
                  <a:ea typeface="HGP創英角ｺﾞｼｯｸUB" panose="020B0900000000000000" pitchFamily="50" charset="-128"/>
                </a:rPr>
                <a:t>1</a:t>
              </a:r>
              <a:endParaRPr kumimoji="1" lang="ja-JP" altLang="en-US" sz="1000" dirty="0">
                <a:latin typeface="HGP創英角ｺﾞｼｯｸUB" panose="020B0900000000000000" pitchFamily="50" charset="-128"/>
                <a:ea typeface="HGP創英角ｺﾞｼｯｸUB" panose="020B0900000000000000" pitchFamily="50" charset="-128"/>
              </a:endParaRPr>
            </a:p>
          </p:txBody>
        </p:sp>
      </p:grpSp>
      <p:sp>
        <p:nvSpPr>
          <p:cNvPr id="18" name="フローチャート: 処理 17">
            <a:extLst>
              <a:ext uri="{FF2B5EF4-FFF2-40B4-BE49-F238E27FC236}">
                <a16:creationId xmlns:a16="http://schemas.microsoft.com/office/drawing/2014/main" id="{4232A76B-B68A-4632-8E81-3CF59A3E18DE}"/>
              </a:ext>
            </a:extLst>
          </p:cNvPr>
          <p:cNvSpPr/>
          <p:nvPr/>
        </p:nvSpPr>
        <p:spPr>
          <a:xfrm>
            <a:off x="2564873" y="3508146"/>
            <a:ext cx="4243046" cy="426483"/>
          </a:xfrm>
          <a:prstGeom prst="flowChartProcess">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テキスト ボックス 18">
            <a:extLst>
              <a:ext uri="{FF2B5EF4-FFF2-40B4-BE49-F238E27FC236}">
                <a16:creationId xmlns:a16="http://schemas.microsoft.com/office/drawing/2014/main" id="{B064EE5A-D65B-4074-8A44-4BCC14AB6BA0}"/>
              </a:ext>
            </a:extLst>
          </p:cNvPr>
          <p:cNvSpPr txBox="1"/>
          <p:nvPr/>
        </p:nvSpPr>
        <p:spPr>
          <a:xfrm>
            <a:off x="2534745" y="3522019"/>
            <a:ext cx="4322393" cy="430887"/>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直ちに胸骨圧迫を開始する</a:t>
            </a:r>
            <a:r>
              <a:rPr lang="ja-JP" altLang="en-US" sz="1200" baseline="30000" dirty="0">
                <a:solidFill>
                  <a:srgbClr val="FF0000"/>
                </a:solidFill>
                <a:latin typeface="HGP創英角ｺﾞｼｯｸUB" panose="020B0900000000000000" pitchFamily="50" charset="-128"/>
                <a:ea typeface="HGP創英角ｺﾞｼｯｸUB" panose="020B0900000000000000" pitchFamily="50" charset="-128"/>
              </a:rPr>
              <a:t>*</a:t>
            </a:r>
            <a:r>
              <a:rPr lang="en-US" altLang="ja-JP" sz="1200" baseline="30000" dirty="0">
                <a:solidFill>
                  <a:srgbClr val="FF0000"/>
                </a:solidFill>
                <a:latin typeface="HGP創英角ｺﾞｼｯｸUB" panose="020B0900000000000000" pitchFamily="50" charset="-128"/>
                <a:ea typeface="HGP創英角ｺﾞｼｯｸUB" panose="020B0900000000000000" pitchFamily="50" charset="-128"/>
              </a:rPr>
              <a:t>2</a:t>
            </a:r>
            <a:endParaRPr kumimoji="1" lang="en-US" altLang="ja-JP" sz="1200" dirty="0">
              <a:latin typeface="HGP創英角ｺﾞｼｯｸUB" panose="020B0900000000000000" pitchFamily="50" charset="-128"/>
              <a:ea typeface="HGP創英角ｺﾞｼｯｸUB" panose="020B0900000000000000" pitchFamily="50" charset="-128"/>
            </a:endParaRPr>
          </a:p>
          <a:p>
            <a:pPr algn="ctr"/>
            <a:r>
              <a:rPr lang="ja-JP" altLang="en-US" sz="1000" dirty="0">
                <a:latin typeface="HGP創英角ｺﾞｼｯｸUB" panose="020B0900000000000000" pitchFamily="50" charset="-128"/>
                <a:ea typeface="HGP創英角ｺﾞｼｯｸUB" panose="020B0900000000000000" pitchFamily="50" charset="-128"/>
              </a:rPr>
              <a:t>強く（約</a:t>
            </a:r>
            <a:r>
              <a:rPr lang="en-US" altLang="ja-JP" sz="1000" dirty="0">
                <a:latin typeface="HGP創英角ｺﾞｼｯｸUB" panose="020B0900000000000000" pitchFamily="50" charset="-128"/>
                <a:ea typeface="HGP創英角ｺﾞｼｯｸUB" panose="020B0900000000000000" pitchFamily="50" charset="-128"/>
              </a:rPr>
              <a:t>5cm)</a:t>
            </a:r>
            <a:r>
              <a:rPr lang="ja-JP" altLang="en-US" sz="1000" baseline="30000" dirty="0">
                <a:latin typeface="HGP創英角ｺﾞｼｯｸUB" panose="020B0900000000000000" pitchFamily="50" charset="-128"/>
                <a:ea typeface="HGP創英角ｺﾞｼｯｸUB" panose="020B0900000000000000" pitchFamily="50" charset="-128"/>
              </a:rPr>
              <a:t> *</a:t>
            </a:r>
            <a:r>
              <a:rPr lang="en-US" altLang="ja-JP" sz="1000" baseline="30000" dirty="0">
                <a:latin typeface="HGP創英角ｺﾞｼｯｸUB" panose="020B0900000000000000" pitchFamily="50" charset="-128"/>
                <a:ea typeface="HGP創英角ｺﾞｼｯｸUB" panose="020B0900000000000000" pitchFamily="50" charset="-128"/>
              </a:rPr>
              <a:t>3 </a:t>
            </a:r>
            <a:r>
              <a:rPr lang="ja-JP" altLang="en-US" sz="1000" dirty="0">
                <a:latin typeface="HGP創英角ｺﾞｼｯｸUB" panose="020B0900000000000000" pitchFamily="50" charset="-128"/>
                <a:ea typeface="HGP創英角ｺﾞｼｯｸUB" panose="020B0900000000000000" pitchFamily="50" charset="-128"/>
              </a:rPr>
              <a:t>、速く（</a:t>
            </a:r>
            <a:r>
              <a:rPr lang="en-US" altLang="ja-JP" sz="1000" dirty="0">
                <a:latin typeface="HGP創英角ｺﾞｼｯｸUB" panose="020B0900000000000000" pitchFamily="50" charset="-128"/>
                <a:ea typeface="HGP創英角ｺﾞｼｯｸUB" panose="020B0900000000000000" pitchFamily="50" charset="-128"/>
              </a:rPr>
              <a:t>100-120</a:t>
            </a:r>
            <a:r>
              <a:rPr lang="ja-JP" altLang="en-US" sz="1000" dirty="0">
                <a:latin typeface="HGP創英角ｺﾞｼｯｸUB" panose="020B0900000000000000" pitchFamily="50" charset="-128"/>
                <a:ea typeface="HGP創英角ｺﾞｼｯｸUB" panose="020B0900000000000000" pitchFamily="50" charset="-128"/>
              </a:rPr>
              <a:t>回</a:t>
            </a:r>
            <a:r>
              <a:rPr lang="en-US" altLang="ja-JP" sz="1000" dirty="0">
                <a:latin typeface="HGP創英角ｺﾞｼｯｸUB" panose="020B0900000000000000" pitchFamily="50" charset="-128"/>
                <a:ea typeface="HGP創英角ｺﾞｼｯｸUB" panose="020B0900000000000000" pitchFamily="50" charset="-128"/>
              </a:rPr>
              <a:t>/</a:t>
            </a:r>
            <a:r>
              <a:rPr lang="ja-JP" altLang="en-US" sz="1000" dirty="0">
                <a:latin typeface="HGP創英角ｺﾞｼｯｸUB" panose="020B0900000000000000" pitchFamily="50" charset="-128"/>
                <a:ea typeface="HGP創英角ｺﾞｼｯｸUB" panose="020B0900000000000000" pitchFamily="50" charset="-128"/>
              </a:rPr>
              <a:t>分）、絶え間なく（中断を最小にする）</a:t>
            </a:r>
            <a:endParaRPr kumimoji="1" lang="ja-JP" altLang="en-US" sz="1000" dirty="0">
              <a:latin typeface="HGP創英角ｺﾞｼｯｸUB" panose="020B0900000000000000" pitchFamily="50" charset="-128"/>
              <a:ea typeface="HGP創英角ｺﾞｼｯｸUB" panose="020B0900000000000000" pitchFamily="50" charset="-128"/>
            </a:endParaRPr>
          </a:p>
        </p:txBody>
      </p:sp>
      <p:sp>
        <p:nvSpPr>
          <p:cNvPr id="20" name="フローチャート: 処理 19">
            <a:extLst>
              <a:ext uri="{FF2B5EF4-FFF2-40B4-BE49-F238E27FC236}">
                <a16:creationId xmlns:a16="http://schemas.microsoft.com/office/drawing/2014/main" id="{80664C4D-845D-490D-80CF-4893865B4B18}"/>
              </a:ext>
            </a:extLst>
          </p:cNvPr>
          <p:cNvSpPr/>
          <p:nvPr/>
        </p:nvSpPr>
        <p:spPr>
          <a:xfrm>
            <a:off x="4095120" y="4260941"/>
            <a:ext cx="1189935" cy="359230"/>
          </a:xfrm>
          <a:prstGeom prst="flowChartProcess">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テキスト ボックス 20">
            <a:extLst>
              <a:ext uri="{FF2B5EF4-FFF2-40B4-BE49-F238E27FC236}">
                <a16:creationId xmlns:a16="http://schemas.microsoft.com/office/drawing/2014/main" id="{25410808-55C2-4296-912C-AC058CBDB424}"/>
              </a:ext>
            </a:extLst>
          </p:cNvPr>
          <p:cNvSpPr txBox="1"/>
          <p:nvPr/>
        </p:nvSpPr>
        <p:spPr>
          <a:xfrm>
            <a:off x="4242922" y="4245861"/>
            <a:ext cx="901209" cy="276999"/>
          </a:xfrm>
          <a:prstGeom prst="rect">
            <a:avLst/>
          </a:prstGeom>
          <a:solidFill>
            <a:srgbClr val="92D050"/>
          </a:solidFill>
          <a:ln>
            <a:solidFill>
              <a:schemeClr val="tx1"/>
            </a:solidFill>
          </a:ln>
        </p:spPr>
        <p:txBody>
          <a:bodyPr wrap="none" rtlCol="0">
            <a:spAutoFit/>
          </a:bodyPr>
          <a:lstStyle/>
          <a:p>
            <a:r>
              <a:rPr lang="en-US" altLang="ja-JP" sz="1200" dirty="0">
                <a:latin typeface="HGP創英角ｺﾞｼｯｸUB" panose="020B0900000000000000" pitchFamily="50" charset="-128"/>
                <a:ea typeface="HGP創英角ｺﾞｼｯｸUB" panose="020B0900000000000000" pitchFamily="50" charset="-128"/>
              </a:rPr>
              <a:t>AED</a:t>
            </a:r>
            <a:r>
              <a:rPr lang="ja-JP" altLang="en-US" sz="1200" dirty="0">
                <a:latin typeface="HGP創英角ｺﾞｼｯｸUB" panose="020B0900000000000000" pitchFamily="50" charset="-128"/>
                <a:ea typeface="HGP創英角ｺﾞｼｯｸUB" panose="020B0900000000000000" pitchFamily="50" charset="-128"/>
              </a:rPr>
              <a:t>の装着</a:t>
            </a:r>
            <a:endParaRPr kumimoji="1" lang="ja-JP" altLang="en-US" sz="1200" dirty="0">
              <a:latin typeface="HGP創英角ｺﾞｼｯｸUB" panose="020B0900000000000000" pitchFamily="50" charset="-128"/>
              <a:ea typeface="HGP創英角ｺﾞｼｯｸUB" panose="020B0900000000000000" pitchFamily="50" charset="-128"/>
            </a:endParaRPr>
          </a:p>
        </p:txBody>
      </p:sp>
      <p:sp>
        <p:nvSpPr>
          <p:cNvPr id="22" name="フローチャート: 判断 21">
            <a:extLst>
              <a:ext uri="{FF2B5EF4-FFF2-40B4-BE49-F238E27FC236}">
                <a16:creationId xmlns:a16="http://schemas.microsoft.com/office/drawing/2014/main" id="{C6F1C7AA-0697-45B4-8B71-3AFB715EC44D}"/>
              </a:ext>
            </a:extLst>
          </p:cNvPr>
          <p:cNvSpPr/>
          <p:nvPr/>
        </p:nvSpPr>
        <p:spPr>
          <a:xfrm>
            <a:off x="3580481" y="4847996"/>
            <a:ext cx="2236423" cy="604009"/>
          </a:xfrm>
          <a:prstGeom prst="flowChartDecision">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テキスト ボックス 22">
            <a:extLst>
              <a:ext uri="{FF2B5EF4-FFF2-40B4-BE49-F238E27FC236}">
                <a16:creationId xmlns:a16="http://schemas.microsoft.com/office/drawing/2014/main" id="{B7B3F7E3-C445-4ACE-BD80-BFB98037B61A}"/>
              </a:ext>
            </a:extLst>
          </p:cNvPr>
          <p:cNvSpPr txBox="1"/>
          <p:nvPr/>
        </p:nvSpPr>
        <p:spPr>
          <a:xfrm>
            <a:off x="3956070" y="4896198"/>
            <a:ext cx="1460656" cy="430887"/>
          </a:xfrm>
          <a:prstGeom prst="rect">
            <a:avLst/>
          </a:prstGeom>
          <a:noFill/>
          <a:ln>
            <a:noFill/>
          </a:ln>
        </p:spPr>
        <p:txBody>
          <a:bodyPr wrap="non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心電図解析</a:t>
            </a:r>
            <a:endParaRPr kumimoji="1" lang="en-US" altLang="ja-JP" sz="1200" dirty="0">
              <a:latin typeface="HGP創英角ｺﾞｼｯｸUB" panose="020B0900000000000000" pitchFamily="50" charset="-128"/>
              <a:ea typeface="HGP創英角ｺﾞｼｯｸUB" panose="020B0900000000000000" pitchFamily="50" charset="-128"/>
            </a:endParaRPr>
          </a:p>
          <a:p>
            <a:pPr algn="ctr"/>
            <a:r>
              <a:rPr lang="ja-JP" altLang="en-US" sz="1000" dirty="0">
                <a:latin typeface="HGP創英角ｺﾞｼｯｸUB" panose="020B0900000000000000" pitchFamily="50" charset="-128"/>
                <a:ea typeface="HGP創英角ｺﾞｼｯｸUB" panose="020B0900000000000000" pitchFamily="50" charset="-128"/>
              </a:rPr>
              <a:t>電気ショックは必要か？</a:t>
            </a:r>
            <a:endParaRPr kumimoji="1" lang="ja-JP" altLang="en-US" sz="1000" dirty="0">
              <a:latin typeface="HGP創英角ｺﾞｼｯｸUB" panose="020B0900000000000000" pitchFamily="50" charset="-128"/>
              <a:ea typeface="HGP創英角ｺﾞｼｯｸUB" panose="020B0900000000000000" pitchFamily="50" charset="-128"/>
            </a:endParaRPr>
          </a:p>
        </p:txBody>
      </p:sp>
      <p:grpSp>
        <p:nvGrpSpPr>
          <p:cNvPr id="24" name="グループ化 23">
            <a:extLst>
              <a:ext uri="{FF2B5EF4-FFF2-40B4-BE49-F238E27FC236}">
                <a16:creationId xmlns:a16="http://schemas.microsoft.com/office/drawing/2014/main" id="{712ED2B7-BD5A-4572-BB31-0107205EBFD0}"/>
              </a:ext>
            </a:extLst>
          </p:cNvPr>
          <p:cNvGrpSpPr/>
          <p:nvPr/>
        </p:nvGrpSpPr>
        <p:grpSpPr>
          <a:xfrm>
            <a:off x="5144131" y="5689241"/>
            <a:ext cx="2489458" cy="461665"/>
            <a:chOff x="5207618" y="6061567"/>
            <a:chExt cx="2489458" cy="461665"/>
          </a:xfrm>
          <a:solidFill>
            <a:srgbClr val="92D050"/>
          </a:solidFill>
        </p:grpSpPr>
        <p:sp>
          <p:nvSpPr>
            <p:cNvPr id="25" name="フローチャート: 処理 24">
              <a:extLst>
                <a:ext uri="{FF2B5EF4-FFF2-40B4-BE49-F238E27FC236}">
                  <a16:creationId xmlns:a16="http://schemas.microsoft.com/office/drawing/2014/main" id="{16DE9898-0762-4D5F-8DC5-B5814A4C74F3}"/>
                </a:ext>
              </a:extLst>
            </p:cNvPr>
            <p:cNvSpPr/>
            <p:nvPr/>
          </p:nvSpPr>
          <p:spPr>
            <a:xfrm>
              <a:off x="5207618" y="6061567"/>
              <a:ext cx="2489458" cy="461665"/>
            </a:xfrm>
            <a:prstGeom prst="flowChartProcess">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テキスト ボックス 25">
              <a:extLst>
                <a:ext uri="{FF2B5EF4-FFF2-40B4-BE49-F238E27FC236}">
                  <a16:creationId xmlns:a16="http://schemas.microsoft.com/office/drawing/2014/main" id="{7E52D7B7-9963-4A91-9C66-F1B195D22CF9}"/>
                </a:ext>
              </a:extLst>
            </p:cNvPr>
            <p:cNvSpPr txBox="1"/>
            <p:nvPr/>
          </p:nvSpPr>
          <p:spPr>
            <a:xfrm>
              <a:off x="5262901" y="6140930"/>
              <a:ext cx="2352103" cy="276999"/>
            </a:xfrm>
            <a:prstGeom prst="rect">
              <a:avLst/>
            </a:prstGeom>
            <a:grpFill/>
            <a:ln>
              <a:noFill/>
            </a:ln>
          </p:spPr>
          <p:txBody>
            <a:bodyPr wrap="square" rtlCol="0">
              <a:spAutoFit/>
            </a:bodyPr>
            <a:lstStyle/>
            <a:p>
              <a:pPr algn="ctr"/>
              <a:r>
                <a:rPr lang="ja-JP" altLang="en-US" sz="1200" dirty="0">
                  <a:latin typeface="HGP創英角ｺﾞｼｯｸUB" panose="020B0900000000000000" pitchFamily="50" charset="-128"/>
                  <a:ea typeface="HGP創英角ｺﾞｼｯｸUB" panose="020B0900000000000000" pitchFamily="50" charset="-128"/>
                </a:rPr>
                <a:t>直ちに胸骨圧迫から再開</a:t>
              </a:r>
              <a:r>
                <a:rPr lang="ja-JP" altLang="en-US" sz="1200" baseline="30000" dirty="0">
                  <a:latin typeface="HGP創英角ｺﾞｼｯｸUB" panose="020B0900000000000000" pitchFamily="50" charset="-128"/>
                  <a:ea typeface="HGP創英角ｺﾞｼｯｸUB" panose="020B0900000000000000" pitchFamily="50" charset="-128"/>
                </a:rPr>
                <a:t>*</a:t>
              </a:r>
              <a:r>
                <a:rPr lang="en-US" altLang="ja-JP" sz="1200" baseline="30000" dirty="0">
                  <a:latin typeface="HGP創英角ｺﾞｼｯｸUB" panose="020B0900000000000000" pitchFamily="50" charset="-128"/>
                  <a:ea typeface="HGP創英角ｺﾞｼｯｸUB" panose="020B0900000000000000" pitchFamily="50" charset="-128"/>
                </a:rPr>
                <a:t>4</a:t>
              </a:r>
              <a:endParaRPr kumimoji="1" lang="ja-JP" altLang="en-US" sz="1200" dirty="0">
                <a:latin typeface="HGP創英角ｺﾞｼｯｸUB" panose="020B0900000000000000" pitchFamily="50" charset="-128"/>
                <a:ea typeface="HGP創英角ｺﾞｼｯｸUB" panose="020B0900000000000000" pitchFamily="50" charset="-128"/>
              </a:endParaRPr>
            </a:p>
          </p:txBody>
        </p:sp>
      </p:grpSp>
      <p:sp>
        <p:nvSpPr>
          <p:cNvPr id="27" name="フローチャート: 処理 26">
            <a:extLst>
              <a:ext uri="{FF2B5EF4-FFF2-40B4-BE49-F238E27FC236}">
                <a16:creationId xmlns:a16="http://schemas.microsoft.com/office/drawing/2014/main" id="{96075D4A-7B21-4704-BF9D-503DBE620EF1}"/>
              </a:ext>
            </a:extLst>
          </p:cNvPr>
          <p:cNvSpPr/>
          <p:nvPr/>
        </p:nvSpPr>
        <p:spPr>
          <a:xfrm>
            <a:off x="1769090" y="5692218"/>
            <a:ext cx="2489458" cy="461666"/>
          </a:xfrm>
          <a:prstGeom prst="flowChartProcess">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テキスト ボックス 27">
            <a:extLst>
              <a:ext uri="{FF2B5EF4-FFF2-40B4-BE49-F238E27FC236}">
                <a16:creationId xmlns:a16="http://schemas.microsoft.com/office/drawing/2014/main" id="{440E8992-7865-4B15-82A8-B7B5FDB21826}"/>
              </a:ext>
            </a:extLst>
          </p:cNvPr>
          <p:cNvSpPr txBox="1"/>
          <p:nvPr/>
        </p:nvSpPr>
        <p:spPr>
          <a:xfrm>
            <a:off x="1849584" y="5698361"/>
            <a:ext cx="2352103" cy="461665"/>
          </a:xfrm>
          <a:prstGeom prst="rect">
            <a:avLst/>
          </a:prstGeom>
          <a:noFill/>
          <a:ln>
            <a:noFill/>
          </a:ln>
        </p:spPr>
        <p:txBody>
          <a:bodyPr wrap="square" rtlCol="0">
            <a:spAutoFit/>
          </a:bodyPr>
          <a:lstStyle/>
          <a:p>
            <a:pPr algn="ctr"/>
            <a:r>
              <a:rPr lang="ja-JP" altLang="en-US" sz="1200" dirty="0">
                <a:latin typeface="HGP創英角ｺﾞｼｯｸUB" panose="020B0900000000000000" pitchFamily="50" charset="-128"/>
                <a:ea typeface="HGP創英角ｺﾞｼｯｸUB" panose="020B0900000000000000" pitchFamily="50" charset="-128"/>
              </a:rPr>
              <a:t>電気ショック、ショック後</a:t>
            </a:r>
            <a:endParaRPr lang="en-US" altLang="ja-JP" sz="1200" dirty="0">
              <a:latin typeface="HGP創英角ｺﾞｼｯｸUB" panose="020B0900000000000000" pitchFamily="50" charset="-128"/>
              <a:ea typeface="HGP創英角ｺﾞｼｯｸUB" panose="020B0900000000000000" pitchFamily="50" charset="-128"/>
            </a:endParaRPr>
          </a:p>
          <a:p>
            <a:pPr algn="ctr"/>
            <a:r>
              <a:rPr lang="ja-JP" altLang="en-US" sz="1200" dirty="0">
                <a:latin typeface="HGP創英角ｺﾞｼｯｸUB" panose="020B0900000000000000" pitchFamily="50" charset="-128"/>
                <a:ea typeface="HGP創英角ｺﾞｼｯｸUB" panose="020B0900000000000000" pitchFamily="50" charset="-128"/>
              </a:rPr>
              <a:t>直ちに胸骨圧迫から再開</a:t>
            </a:r>
            <a:r>
              <a:rPr lang="ja-JP" altLang="en-US" sz="1200" baseline="30000" dirty="0">
                <a:latin typeface="HGP創英角ｺﾞｼｯｸUB" panose="020B0900000000000000" pitchFamily="50" charset="-128"/>
                <a:ea typeface="HGP創英角ｺﾞｼｯｸUB" panose="020B0900000000000000" pitchFamily="50" charset="-128"/>
              </a:rPr>
              <a:t>*</a:t>
            </a:r>
            <a:r>
              <a:rPr lang="en-US" altLang="ja-JP" sz="1200" baseline="30000" dirty="0">
                <a:latin typeface="HGP創英角ｺﾞｼｯｸUB" panose="020B0900000000000000" pitchFamily="50" charset="-128"/>
                <a:ea typeface="HGP創英角ｺﾞｼｯｸUB" panose="020B0900000000000000" pitchFamily="50" charset="-128"/>
              </a:rPr>
              <a:t>4</a:t>
            </a:r>
            <a:endParaRPr kumimoji="1" lang="ja-JP" altLang="en-US" sz="1200" dirty="0">
              <a:latin typeface="HGP創英角ｺﾞｼｯｸUB" panose="020B0900000000000000" pitchFamily="50" charset="-128"/>
              <a:ea typeface="HGP創英角ｺﾞｼｯｸUB" panose="020B0900000000000000" pitchFamily="50" charset="-128"/>
            </a:endParaRPr>
          </a:p>
        </p:txBody>
      </p:sp>
      <p:sp>
        <p:nvSpPr>
          <p:cNvPr id="29" name="矢印: 下 28">
            <a:extLst>
              <a:ext uri="{FF2B5EF4-FFF2-40B4-BE49-F238E27FC236}">
                <a16:creationId xmlns:a16="http://schemas.microsoft.com/office/drawing/2014/main" id="{4BA57ABB-7228-4B6A-8675-183E58DC6819}"/>
              </a:ext>
            </a:extLst>
          </p:cNvPr>
          <p:cNvSpPr/>
          <p:nvPr/>
        </p:nvSpPr>
        <p:spPr>
          <a:xfrm>
            <a:off x="4563392" y="824009"/>
            <a:ext cx="253388" cy="272309"/>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矢印: 下 29">
            <a:extLst>
              <a:ext uri="{FF2B5EF4-FFF2-40B4-BE49-F238E27FC236}">
                <a16:creationId xmlns:a16="http://schemas.microsoft.com/office/drawing/2014/main" id="{D3F92BD7-3DE8-47D9-8B42-41375D5AC2C4}"/>
              </a:ext>
            </a:extLst>
          </p:cNvPr>
          <p:cNvSpPr/>
          <p:nvPr/>
        </p:nvSpPr>
        <p:spPr>
          <a:xfrm>
            <a:off x="4563392" y="1533107"/>
            <a:ext cx="253388" cy="272309"/>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1" name="矢印: 下 30">
            <a:extLst>
              <a:ext uri="{FF2B5EF4-FFF2-40B4-BE49-F238E27FC236}">
                <a16:creationId xmlns:a16="http://schemas.microsoft.com/office/drawing/2014/main" id="{653D1EEC-4270-4208-9BA1-1A2FC190FE7F}"/>
              </a:ext>
            </a:extLst>
          </p:cNvPr>
          <p:cNvSpPr/>
          <p:nvPr/>
        </p:nvSpPr>
        <p:spPr>
          <a:xfrm>
            <a:off x="4563392" y="2236081"/>
            <a:ext cx="253388" cy="272309"/>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2" name="矢印: 下 31">
            <a:extLst>
              <a:ext uri="{FF2B5EF4-FFF2-40B4-BE49-F238E27FC236}">
                <a16:creationId xmlns:a16="http://schemas.microsoft.com/office/drawing/2014/main" id="{4219F85D-49DE-4EC8-84E0-EAB6F23A886E}"/>
              </a:ext>
            </a:extLst>
          </p:cNvPr>
          <p:cNvSpPr/>
          <p:nvPr/>
        </p:nvSpPr>
        <p:spPr>
          <a:xfrm>
            <a:off x="4566833" y="3222910"/>
            <a:ext cx="253388" cy="272309"/>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矢印: 下 32">
            <a:extLst>
              <a:ext uri="{FF2B5EF4-FFF2-40B4-BE49-F238E27FC236}">
                <a16:creationId xmlns:a16="http://schemas.microsoft.com/office/drawing/2014/main" id="{772E6D86-918D-4936-A6F8-A4861F0058FB}"/>
              </a:ext>
            </a:extLst>
          </p:cNvPr>
          <p:cNvSpPr/>
          <p:nvPr/>
        </p:nvSpPr>
        <p:spPr>
          <a:xfrm>
            <a:off x="4568584" y="3957138"/>
            <a:ext cx="253388" cy="272309"/>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4" name="矢印: 下 33">
            <a:extLst>
              <a:ext uri="{FF2B5EF4-FFF2-40B4-BE49-F238E27FC236}">
                <a16:creationId xmlns:a16="http://schemas.microsoft.com/office/drawing/2014/main" id="{42B73EAC-4F38-4567-B9E9-7C958DC6441B}"/>
              </a:ext>
            </a:extLst>
          </p:cNvPr>
          <p:cNvSpPr/>
          <p:nvPr/>
        </p:nvSpPr>
        <p:spPr>
          <a:xfrm>
            <a:off x="4559702" y="4561298"/>
            <a:ext cx="253388" cy="272309"/>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5" name="矢印: 下 34">
            <a:extLst>
              <a:ext uri="{FF2B5EF4-FFF2-40B4-BE49-F238E27FC236}">
                <a16:creationId xmlns:a16="http://schemas.microsoft.com/office/drawing/2014/main" id="{01FD957E-4698-48AB-8095-68380B344BCD}"/>
              </a:ext>
            </a:extLst>
          </p:cNvPr>
          <p:cNvSpPr/>
          <p:nvPr/>
        </p:nvSpPr>
        <p:spPr>
          <a:xfrm rot="16200000">
            <a:off x="6137110" y="916563"/>
            <a:ext cx="220759" cy="760747"/>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6" name="矢印: 下 35">
            <a:extLst>
              <a:ext uri="{FF2B5EF4-FFF2-40B4-BE49-F238E27FC236}">
                <a16:creationId xmlns:a16="http://schemas.microsoft.com/office/drawing/2014/main" id="{6A2F9918-55D1-4737-8CAF-F5C70EE7BD0E}"/>
              </a:ext>
            </a:extLst>
          </p:cNvPr>
          <p:cNvSpPr/>
          <p:nvPr/>
        </p:nvSpPr>
        <p:spPr>
          <a:xfrm rot="3729988">
            <a:off x="3725271" y="5197635"/>
            <a:ext cx="212773" cy="560986"/>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7" name="矢印: 下 36">
            <a:extLst>
              <a:ext uri="{FF2B5EF4-FFF2-40B4-BE49-F238E27FC236}">
                <a16:creationId xmlns:a16="http://schemas.microsoft.com/office/drawing/2014/main" id="{89DBBB31-2D37-43F5-86AC-8F71C1E8E5E7}"/>
              </a:ext>
            </a:extLst>
          </p:cNvPr>
          <p:cNvSpPr/>
          <p:nvPr/>
        </p:nvSpPr>
        <p:spPr>
          <a:xfrm rot="18013971">
            <a:off x="5491798" y="5192705"/>
            <a:ext cx="212773" cy="560986"/>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8" name="矢印: 下 37">
            <a:extLst>
              <a:ext uri="{FF2B5EF4-FFF2-40B4-BE49-F238E27FC236}">
                <a16:creationId xmlns:a16="http://schemas.microsoft.com/office/drawing/2014/main" id="{84B9A9B6-06AE-47A1-B929-59238CEDF595}"/>
              </a:ext>
            </a:extLst>
          </p:cNvPr>
          <p:cNvSpPr/>
          <p:nvPr/>
        </p:nvSpPr>
        <p:spPr>
          <a:xfrm rot="16200000">
            <a:off x="6132667" y="2466069"/>
            <a:ext cx="220759" cy="760747"/>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40" name="テキスト ボックス 39">
            <a:extLst>
              <a:ext uri="{FF2B5EF4-FFF2-40B4-BE49-F238E27FC236}">
                <a16:creationId xmlns:a16="http://schemas.microsoft.com/office/drawing/2014/main" id="{68660DF0-D714-4E1D-93A7-BB9B2A95C005}"/>
              </a:ext>
            </a:extLst>
          </p:cNvPr>
          <p:cNvSpPr txBox="1"/>
          <p:nvPr/>
        </p:nvSpPr>
        <p:spPr>
          <a:xfrm>
            <a:off x="5815383" y="953692"/>
            <a:ext cx="736364" cy="276999"/>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あり</a:t>
            </a:r>
          </a:p>
        </p:txBody>
      </p:sp>
      <p:sp>
        <p:nvSpPr>
          <p:cNvPr id="41" name="正方形/長方形 40">
            <a:extLst>
              <a:ext uri="{FF2B5EF4-FFF2-40B4-BE49-F238E27FC236}">
                <a16:creationId xmlns:a16="http://schemas.microsoft.com/office/drawing/2014/main" id="{084D7AC6-685C-4AAE-B033-01551F8612C9}"/>
              </a:ext>
            </a:extLst>
          </p:cNvPr>
          <p:cNvSpPr/>
          <p:nvPr/>
        </p:nvSpPr>
        <p:spPr>
          <a:xfrm>
            <a:off x="6793250" y="1142250"/>
            <a:ext cx="1192976" cy="27700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kumimoji="1" lang="ja-JP" altLang="en-US">
              <a:solidFill>
                <a:schemeClr val="tx1"/>
              </a:solidFill>
            </a:endParaRPr>
          </a:p>
        </p:txBody>
      </p:sp>
      <p:sp>
        <p:nvSpPr>
          <p:cNvPr id="42" name="テキスト ボックス 41">
            <a:extLst>
              <a:ext uri="{FF2B5EF4-FFF2-40B4-BE49-F238E27FC236}">
                <a16:creationId xmlns:a16="http://schemas.microsoft.com/office/drawing/2014/main" id="{18E75261-4662-4E05-9848-96FA2A4484B3}"/>
              </a:ext>
            </a:extLst>
          </p:cNvPr>
          <p:cNvSpPr txBox="1"/>
          <p:nvPr/>
        </p:nvSpPr>
        <p:spPr>
          <a:xfrm>
            <a:off x="6867802" y="1145222"/>
            <a:ext cx="1043876" cy="276999"/>
          </a:xfrm>
          <a:prstGeom prst="rect">
            <a:avLst/>
          </a:prstGeom>
          <a:noFill/>
          <a:ln>
            <a:noFill/>
          </a:ln>
        </p:spPr>
        <p:txBody>
          <a:bodyPr wrap="none" rtlCol="0">
            <a:spAutoFit/>
          </a:bodyPr>
          <a:lstStyle/>
          <a:p>
            <a:pPr algn="ctr"/>
            <a:r>
              <a:rPr lang="ja-JP" altLang="en-US" sz="1200" dirty="0">
                <a:latin typeface="HGP創英角ｺﾞｼｯｸUB" panose="020B0900000000000000" pitchFamily="50" charset="-128"/>
                <a:ea typeface="HGP創英角ｺﾞｼｯｸUB" panose="020B0900000000000000" pitchFamily="50" charset="-128"/>
              </a:rPr>
              <a:t>具合を尋ねる</a:t>
            </a:r>
            <a:endParaRPr kumimoji="1" lang="ja-JP" altLang="en-US" sz="1200" dirty="0">
              <a:latin typeface="HGP創英角ｺﾞｼｯｸUB" panose="020B0900000000000000" pitchFamily="50" charset="-128"/>
              <a:ea typeface="HGP創英角ｺﾞｼｯｸUB" panose="020B0900000000000000" pitchFamily="50" charset="-128"/>
            </a:endParaRPr>
          </a:p>
        </p:txBody>
      </p:sp>
      <p:sp>
        <p:nvSpPr>
          <p:cNvPr id="43" name="正方形/長方形 42">
            <a:extLst>
              <a:ext uri="{FF2B5EF4-FFF2-40B4-BE49-F238E27FC236}">
                <a16:creationId xmlns:a16="http://schemas.microsoft.com/office/drawing/2014/main" id="{D1EDB10C-9266-4BDA-A7E4-3A5B73221B46}"/>
              </a:ext>
            </a:extLst>
          </p:cNvPr>
          <p:cNvSpPr/>
          <p:nvPr/>
        </p:nvSpPr>
        <p:spPr>
          <a:xfrm>
            <a:off x="6794293" y="2610758"/>
            <a:ext cx="1615945" cy="413803"/>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kumimoji="1" lang="ja-JP" altLang="en-US">
              <a:solidFill>
                <a:schemeClr val="tx1"/>
              </a:solidFill>
            </a:endParaRPr>
          </a:p>
        </p:txBody>
      </p:sp>
      <p:sp>
        <p:nvSpPr>
          <p:cNvPr id="44" name="テキスト ボックス 43">
            <a:extLst>
              <a:ext uri="{FF2B5EF4-FFF2-40B4-BE49-F238E27FC236}">
                <a16:creationId xmlns:a16="http://schemas.microsoft.com/office/drawing/2014/main" id="{BED47970-38E8-4193-B320-F0751FA9BB9D}"/>
              </a:ext>
            </a:extLst>
          </p:cNvPr>
          <p:cNvSpPr txBox="1"/>
          <p:nvPr/>
        </p:nvSpPr>
        <p:spPr>
          <a:xfrm>
            <a:off x="6825196" y="2596887"/>
            <a:ext cx="1452642" cy="461665"/>
          </a:xfrm>
          <a:prstGeom prst="rect">
            <a:avLst/>
          </a:prstGeom>
          <a:noFill/>
          <a:ln>
            <a:noFill/>
          </a:ln>
        </p:spPr>
        <p:txBody>
          <a:bodyPr wrap="non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様子をみながら</a:t>
            </a:r>
            <a:endParaRPr kumimoji="1" lang="en-US" altLang="ja-JP" sz="1200" dirty="0">
              <a:latin typeface="HGP創英角ｺﾞｼｯｸUB" panose="020B0900000000000000" pitchFamily="50" charset="-128"/>
              <a:ea typeface="HGP創英角ｺﾞｼｯｸUB" panose="020B0900000000000000" pitchFamily="50" charset="-128"/>
            </a:endParaRPr>
          </a:p>
          <a:p>
            <a:pPr algn="ctr"/>
            <a:r>
              <a:rPr lang="ja-JP" altLang="en-US" sz="1200" dirty="0">
                <a:latin typeface="HGP創英角ｺﾞｼｯｸUB" panose="020B0900000000000000" pitchFamily="50" charset="-128"/>
                <a:ea typeface="HGP創英角ｺﾞｼｯｸUB" panose="020B0900000000000000" pitchFamily="50" charset="-128"/>
              </a:rPr>
              <a:t>応援・救急隊を待つ</a:t>
            </a:r>
            <a:endParaRPr kumimoji="1" lang="ja-JP" altLang="en-US" sz="1200" dirty="0">
              <a:latin typeface="HGP創英角ｺﾞｼｯｸUB" panose="020B0900000000000000" pitchFamily="50" charset="-128"/>
              <a:ea typeface="HGP創英角ｺﾞｼｯｸUB" panose="020B0900000000000000" pitchFamily="50" charset="-128"/>
            </a:endParaRPr>
          </a:p>
        </p:txBody>
      </p:sp>
      <p:sp>
        <p:nvSpPr>
          <p:cNvPr id="49" name="正方形/長方形 48">
            <a:extLst>
              <a:ext uri="{FF2B5EF4-FFF2-40B4-BE49-F238E27FC236}">
                <a16:creationId xmlns:a16="http://schemas.microsoft.com/office/drawing/2014/main" id="{EEFB20E8-F232-4CA1-895F-E8D6D9027128}"/>
              </a:ext>
            </a:extLst>
          </p:cNvPr>
          <p:cNvSpPr/>
          <p:nvPr/>
        </p:nvSpPr>
        <p:spPr>
          <a:xfrm>
            <a:off x="5961670" y="5288099"/>
            <a:ext cx="782273" cy="277000"/>
          </a:xfrm>
          <a:prstGeom prst="rect">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50" name="テキスト ボックス 49">
            <a:extLst>
              <a:ext uri="{FF2B5EF4-FFF2-40B4-BE49-F238E27FC236}">
                <a16:creationId xmlns:a16="http://schemas.microsoft.com/office/drawing/2014/main" id="{8252D269-BC45-4145-B76D-8D370C0B25D0}"/>
              </a:ext>
            </a:extLst>
          </p:cNvPr>
          <p:cNvSpPr txBox="1"/>
          <p:nvPr/>
        </p:nvSpPr>
        <p:spPr>
          <a:xfrm>
            <a:off x="5921418" y="5295982"/>
            <a:ext cx="862778" cy="276999"/>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必要なし</a:t>
            </a:r>
          </a:p>
        </p:txBody>
      </p:sp>
      <p:sp>
        <p:nvSpPr>
          <p:cNvPr id="51" name="テキスト ボックス 50">
            <a:extLst>
              <a:ext uri="{FF2B5EF4-FFF2-40B4-BE49-F238E27FC236}">
                <a16:creationId xmlns:a16="http://schemas.microsoft.com/office/drawing/2014/main" id="{A152BB07-BB4D-4C37-8883-550FF006EAD5}"/>
              </a:ext>
            </a:extLst>
          </p:cNvPr>
          <p:cNvSpPr txBox="1"/>
          <p:nvPr/>
        </p:nvSpPr>
        <p:spPr>
          <a:xfrm>
            <a:off x="2614894" y="5301803"/>
            <a:ext cx="862778" cy="276999"/>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必要あり</a:t>
            </a:r>
          </a:p>
        </p:txBody>
      </p:sp>
      <p:sp>
        <p:nvSpPr>
          <p:cNvPr id="52" name="正方形/長方形 51">
            <a:extLst>
              <a:ext uri="{FF2B5EF4-FFF2-40B4-BE49-F238E27FC236}">
                <a16:creationId xmlns:a16="http://schemas.microsoft.com/office/drawing/2014/main" id="{D0E0CC66-1EB3-4E21-96A7-E33E399D0531}"/>
              </a:ext>
            </a:extLst>
          </p:cNvPr>
          <p:cNvSpPr/>
          <p:nvPr/>
        </p:nvSpPr>
        <p:spPr>
          <a:xfrm>
            <a:off x="2634500" y="5302290"/>
            <a:ext cx="782273" cy="277000"/>
          </a:xfrm>
          <a:prstGeom prst="rect">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53" name="グループ化 52">
            <a:extLst>
              <a:ext uri="{FF2B5EF4-FFF2-40B4-BE49-F238E27FC236}">
                <a16:creationId xmlns:a16="http://schemas.microsoft.com/office/drawing/2014/main" id="{A0A44B36-03F9-44BC-90A6-09154EB77EE2}"/>
              </a:ext>
            </a:extLst>
          </p:cNvPr>
          <p:cNvGrpSpPr/>
          <p:nvPr/>
        </p:nvGrpSpPr>
        <p:grpSpPr>
          <a:xfrm>
            <a:off x="1385478" y="5033851"/>
            <a:ext cx="2092194" cy="997658"/>
            <a:chOff x="1396098" y="5474404"/>
            <a:chExt cx="2092194" cy="997658"/>
          </a:xfrm>
        </p:grpSpPr>
        <p:sp>
          <p:nvSpPr>
            <p:cNvPr id="54" name="矢印: 下 53">
              <a:extLst>
                <a:ext uri="{FF2B5EF4-FFF2-40B4-BE49-F238E27FC236}">
                  <a16:creationId xmlns:a16="http://schemas.microsoft.com/office/drawing/2014/main" id="{221FD777-4E54-4E96-A08D-2CED29B11593}"/>
                </a:ext>
              </a:extLst>
            </p:cNvPr>
            <p:cNvSpPr/>
            <p:nvPr/>
          </p:nvSpPr>
          <p:spPr>
            <a:xfrm rot="16200000">
              <a:off x="2332668" y="4539539"/>
              <a:ext cx="220759" cy="2090489"/>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55" name="フローチャート: 処理 54">
              <a:extLst>
                <a:ext uri="{FF2B5EF4-FFF2-40B4-BE49-F238E27FC236}">
                  <a16:creationId xmlns:a16="http://schemas.microsoft.com/office/drawing/2014/main" id="{390D7710-E9FD-4AEE-9451-A07C1392E30F}"/>
                </a:ext>
              </a:extLst>
            </p:cNvPr>
            <p:cNvSpPr/>
            <p:nvPr/>
          </p:nvSpPr>
          <p:spPr>
            <a:xfrm rot="16200000">
              <a:off x="1042598" y="5999057"/>
              <a:ext cx="826504" cy="119504"/>
            </a:xfrm>
            <a:prstGeom prst="flowChartProcess">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フローチャート: 処理 55">
              <a:extLst>
                <a:ext uri="{FF2B5EF4-FFF2-40B4-BE49-F238E27FC236}">
                  <a16:creationId xmlns:a16="http://schemas.microsoft.com/office/drawing/2014/main" id="{B20B74A8-486A-4643-B980-0C9E2C12B4EF}"/>
                </a:ext>
              </a:extLst>
            </p:cNvPr>
            <p:cNvSpPr/>
            <p:nvPr/>
          </p:nvSpPr>
          <p:spPr>
            <a:xfrm>
              <a:off x="1397803" y="6363604"/>
              <a:ext cx="375001" cy="108458"/>
            </a:xfrm>
            <a:prstGeom prst="flowChartProcess">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grpSp>
      <p:grpSp>
        <p:nvGrpSpPr>
          <p:cNvPr id="57" name="グループ化 56">
            <a:extLst>
              <a:ext uri="{FF2B5EF4-FFF2-40B4-BE49-F238E27FC236}">
                <a16:creationId xmlns:a16="http://schemas.microsoft.com/office/drawing/2014/main" id="{63661D8B-BC5A-40BC-8801-9666C9CDB34F}"/>
              </a:ext>
            </a:extLst>
          </p:cNvPr>
          <p:cNvGrpSpPr/>
          <p:nvPr/>
        </p:nvGrpSpPr>
        <p:grpSpPr>
          <a:xfrm>
            <a:off x="5919713" y="5032327"/>
            <a:ext cx="2092194" cy="997658"/>
            <a:chOff x="1396098" y="5474404"/>
            <a:chExt cx="2092194" cy="997658"/>
          </a:xfrm>
          <a:scene3d>
            <a:camera prst="orthographicFront">
              <a:rot lat="0" lon="10800000" rev="0"/>
            </a:camera>
            <a:lightRig rig="threePt" dir="t"/>
          </a:scene3d>
        </p:grpSpPr>
        <p:sp>
          <p:nvSpPr>
            <p:cNvPr id="58" name="矢印: 下 57">
              <a:extLst>
                <a:ext uri="{FF2B5EF4-FFF2-40B4-BE49-F238E27FC236}">
                  <a16:creationId xmlns:a16="http://schemas.microsoft.com/office/drawing/2014/main" id="{408DFABF-7546-4CF8-AB71-EFB901EF9402}"/>
                </a:ext>
              </a:extLst>
            </p:cNvPr>
            <p:cNvSpPr/>
            <p:nvPr/>
          </p:nvSpPr>
          <p:spPr>
            <a:xfrm rot="16200000">
              <a:off x="2332668" y="4539539"/>
              <a:ext cx="220759" cy="2090489"/>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59" name="フローチャート: 処理 58">
              <a:extLst>
                <a:ext uri="{FF2B5EF4-FFF2-40B4-BE49-F238E27FC236}">
                  <a16:creationId xmlns:a16="http://schemas.microsoft.com/office/drawing/2014/main" id="{7A013986-2DE4-4463-A7C9-BC60344FB3CE}"/>
                </a:ext>
              </a:extLst>
            </p:cNvPr>
            <p:cNvSpPr/>
            <p:nvPr/>
          </p:nvSpPr>
          <p:spPr>
            <a:xfrm rot="16200000">
              <a:off x="1042598" y="5999057"/>
              <a:ext cx="826504" cy="119504"/>
            </a:xfrm>
            <a:prstGeom prst="flowChartProcess">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60" name="フローチャート: 処理 59">
              <a:extLst>
                <a:ext uri="{FF2B5EF4-FFF2-40B4-BE49-F238E27FC236}">
                  <a16:creationId xmlns:a16="http://schemas.microsoft.com/office/drawing/2014/main" id="{39C3C4B9-3864-40C4-800D-B8FC5F1A1AFE}"/>
                </a:ext>
              </a:extLst>
            </p:cNvPr>
            <p:cNvSpPr/>
            <p:nvPr/>
          </p:nvSpPr>
          <p:spPr>
            <a:xfrm>
              <a:off x="1397803" y="6363604"/>
              <a:ext cx="375001" cy="108458"/>
            </a:xfrm>
            <a:prstGeom prst="flowChartProcess">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65" name="テキスト ボックス 64">
            <a:extLst>
              <a:ext uri="{FF2B5EF4-FFF2-40B4-BE49-F238E27FC236}">
                <a16:creationId xmlns:a16="http://schemas.microsoft.com/office/drawing/2014/main" id="{D3AFA62C-77EE-44B6-AD99-9CFB7286BF01}"/>
              </a:ext>
            </a:extLst>
          </p:cNvPr>
          <p:cNvSpPr txBox="1"/>
          <p:nvPr/>
        </p:nvSpPr>
        <p:spPr>
          <a:xfrm>
            <a:off x="4743046" y="1477786"/>
            <a:ext cx="1517077" cy="276999"/>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なし・判断に迷う</a:t>
            </a:r>
          </a:p>
        </p:txBody>
      </p:sp>
      <p:sp>
        <p:nvSpPr>
          <p:cNvPr id="69" name="正方形/長方形 68">
            <a:extLst>
              <a:ext uri="{FF2B5EF4-FFF2-40B4-BE49-F238E27FC236}">
                <a16:creationId xmlns:a16="http://schemas.microsoft.com/office/drawing/2014/main" id="{0D54FBB6-E0C1-48BA-B5B6-ED103382CCBF}"/>
              </a:ext>
            </a:extLst>
          </p:cNvPr>
          <p:cNvSpPr/>
          <p:nvPr/>
        </p:nvSpPr>
        <p:spPr>
          <a:xfrm>
            <a:off x="1376719" y="6422036"/>
            <a:ext cx="6633614" cy="354334"/>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kumimoji="1" lang="ja-JP" altLang="en-US">
              <a:solidFill>
                <a:schemeClr val="tx1"/>
              </a:solidFill>
            </a:endParaRPr>
          </a:p>
        </p:txBody>
      </p:sp>
      <p:sp>
        <p:nvSpPr>
          <p:cNvPr id="70" name="テキスト ボックス 69">
            <a:extLst>
              <a:ext uri="{FF2B5EF4-FFF2-40B4-BE49-F238E27FC236}">
                <a16:creationId xmlns:a16="http://schemas.microsoft.com/office/drawing/2014/main" id="{B19C4E11-3562-4E8A-A21A-0D81AE2F363B}"/>
              </a:ext>
            </a:extLst>
          </p:cNvPr>
          <p:cNvSpPr txBox="1"/>
          <p:nvPr/>
        </p:nvSpPr>
        <p:spPr>
          <a:xfrm>
            <a:off x="1294123" y="6427569"/>
            <a:ext cx="6784546" cy="276999"/>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救急隊に引き継ぐまで、または傷病者に普段通りの呼吸や目的のある仕草が認められるまで続ける</a:t>
            </a:r>
          </a:p>
        </p:txBody>
      </p:sp>
      <p:sp>
        <p:nvSpPr>
          <p:cNvPr id="74" name="テキスト ボックス 73">
            <a:extLst>
              <a:ext uri="{FF2B5EF4-FFF2-40B4-BE49-F238E27FC236}">
                <a16:creationId xmlns:a16="http://schemas.microsoft.com/office/drawing/2014/main" id="{98CA6E4B-8613-412A-B98B-462505306E09}"/>
              </a:ext>
            </a:extLst>
          </p:cNvPr>
          <p:cNvSpPr txBox="1"/>
          <p:nvPr/>
        </p:nvSpPr>
        <p:spPr>
          <a:xfrm>
            <a:off x="5144207" y="6135184"/>
            <a:ext cx="2934462" cy="276999"/>
          </a:xfrm>
          <a:prstGeom prst="rect">
            <a:avLst/>
          </a:prstGeom>
          <a:noFill/>
          <a:ln>
            <a:noFill/>
          </a:ln>
        </p:spPr>
        <p:txBody>
          <a:bodyPr wrap="square" rtlCol="0">
            <a:spAutoFit/>
          </a:bodyPr>
          <a:lstStyle/>
          <a:p>
            <a:pPr algn="ctr"/>
            <a:r>
              <a:rPr lang="ja-JP" altLang="en-US" sz="1200" baseline="30000" dirty="0">
                <a:latin typeface="HGP創英角ｺﾞｼｯｸUB" panose="020B0900000000000000" pitchFamily="50" charset="-128"/>
                <a:ea typeface="HGP創英角ｺﾞｼｯｸUB" panose="020B0900000000000000" pitchFamily="50" charset="-128"/>
              </a:rPr>
              <a:t>*</a:t>
            </a:r>
            <a:r>
              <a:rPr lang="en-US" altLang="ja-JP" sz="1200" baseline="30000" dirty="0">
                <a:latin typeface="HGP創英角ｺﾞｼｯｸUB" panose="020B0900000000000000" pitchFamily="50" charset="-128"/>
                <a:ea typeface="HGP創英角ｺﾞｼｯｸUB" panose="020B0900000000000000" pitchFamily="50" charset="-128"/>
              </a:rPr>
              <a:t>4</a:t>
            </a:r>
            <a:r>
              <a:rPr kumimoji="1" lang="ja-JP" altLang="en-US" sz="1200" dirty="0">
                <a:latin typeface="HGP創英角ｺﾞｼｯｸUB" panose="020B0900000000000000" pitchFamily="50" charset="-128"/>
                <a:ea typeface="HGP創英角ｺﾞｼｯｸUB" panose="020B0900000000000000" pitchFamily="50" charset="-128"/>
              </a:rPr>
              <a:t>強く、速く、絶え間なく胸骨圧迫を行う！</a:t>
            </a:r>
          </a:p>
        </p:txBody>
      </p:sp>
      <p:sp>
        <p:nvSpPr>
          <p:cNvPr id="76" name="テキスト ボックス 75">
            <a:extLst>
              <a:ext uri="{FF2B5EF4-FFF2-40B4-BE49-F238E27FC236}">
                <a16:creationId xmlns:a16="http://schemas.microsoft.com/office/drawing/2014/main" id="{FFE3F19E-EA9A-4E50-B8F4-8D5202A738A3}"/>
              </a:ext>
            </a:extLst>
          </p:cNvPr>
          <p:cNvSpPr txBox="1"/>
          <p:nvPr/>
        </p:nvSpPr>
        <p:spPr>
          <a:xfrm>
            <a:off x="5791667" y="2526313"/>
            <a:ext cx="736364" cy="276999"/>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あり</a:t>
            </a:r>
          </a:p>
        </p:txBody>
      </p:sp>
      <p:sp>
        <p:nvSpPr>
          <p:cNvPr id="77" name="テキスト ボックス 76">
            <a:extLst>
              <a:ext uri="{FF2B5EF4-FFF2-40B4-BE49-F238E27FC236}">
                <a16:creationId xmlns:a16="http://schemas.microsoft.com/office/drawing/2014/main" id="{6C95D7DC-ACA0-4109-8CD2-50034EEB44E8}"/>
              </a:ext>
            </a:extLst>
          </p:cNvPr>
          <p:cNvSpPr txBox="1"/>
          <p:nvPr/>
        </p:nvSpPr>
        <p:spPr>
          <a:xfrm>
            <a:off x="4750320" y="3206518"/>
            <a:ext cx="1517077" cy="276999"/>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なし・判断に迷う</a:t>
            </a:r>
          </a:p>
        </p:txBody>
      </p:sp>
      <p:sp>
        <p:nvSpPr>
          <p:cNvPr id="64" name="タイトル 1">
            <a:extLst>
              <a:ext uri="{FF2B5EF4-FFF2-40B4-BE49-F238E27FC236}">
                <a16:creationId xmlns:a16="http://schemas.microsoft.com/office/drawing/2014/main" id="{F8E35C07-943A-4F84-B181-0CEEAAF0F252}"/>
              </a:ext>
            </a:extLst>
          </p:cNvPr>
          <p:cNvSpPr txBox="1">
            <a:spLocks/>
          </p:cNvSpPr>
          <p:nvPr/>
        </p:nvSpPr>
        <p:spPr>
          <a:xfrm>
            <a:off x="1395274" y="-175277"/>
            <a:ext cx="7092963" cy="746961"/>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2400" dirty="0">
                <a:latin typeface="HGS創英角ｺﾞｼｯｸUB" panose="020B0900000000000000" pitchFamily="50" charset="-128"/>
                <a:ea typeface="HGS創英角ｺﾞｼｯｸUB" panose="020B0900000000000000" pitchFamily="50" charset="-128"/>
              </a:rPr>
              <a:t>新型コロナウイルス感染症流行期の心肺蘇生</a:t>
            </a:r>
          </a:p>
        </p:txBody>
      </p:sp>
      <p:sp>
        <p:nvSpPr>
          <p:cNvPr id="62" name="テキスト ボックス 61">
            <a:extLst>
              <a:ext uri="{FF2B5EF4-FFF2-40B4-BE49-F238E27FC236}">
                <a16:creationId xmlns:a16="http://schemas.microsoft.com/office/drawing/2014/main" id="{F8EABC58-AF00-44AC-B838-3AB72F91AAC5}"/>
              </a:ext>
            </a:extLst>
          </p:cNvPr>
          <p:cNvSpPr txBox="1"/>
          <p:nvPr/>
        </p:nvSpPr>
        <p:spPr>
          <a:xfrm>
            <a:off x="5263458" y="506604"/>
            <a:ext cx="3041475" cy="276999"/>
          </a:xfrm>
          <a:prstGeom prst="rect">
            <a:avLst/>
          </a:prstGeom>
          <a:noFill/>
          <a:ln>
            <a:noFill/>
          </a:ln>
        </p:spPr>
        <p:txBody>
          <a:bodyPr wrap="square" rtlCol="0">
            <a:spAutoFit/>
          </a:bodyPr>
          <a:lstStyle/>
          <a:p>
            <a:pPr algn="ctr"/>
            <a:r>
              <a:rPr lang="ja-JP" altLang="en-US" sz="1200" baseline="30000" dirty="0">
                <a:solidFill>
                  <a:srgbClr val="FF0000"/>
                </a:solidFill>
                <a:latin typeface="HGP創英角ｺﾞｼｯｸUB" panose="020B0900000000000000" pitchFamily="50" charset="-128"/>
                <a:ea typeface="HGP創英角ｺﾞｼｯｸUB" panose="020B0900000000000000" pitchFamily="50" charset="-128"/>
              </a:rPr>
              <a:t>*</a:t>
            </a:r>
            <a:r>
              <a:rPr kumimoji="1" lang="ja-JP" altLang="en-US" sz="1200" dirty="0">
                <a:solidFill>
                  <a:srgbClr val="FF0000"/>
                </a:solidFill>
                <a:latin typeface="HGP創英角ｺﾞｼｯｸUB" panose="020B0900000000000000" pitchFamily="50" charset="-128"/>
                <a:ea typeface="HGP創英角ｺﾞｼｯｸUB" panose="020B0900000000000000" pitchFamily="50" charset="-128"/>
              </a:rPr>
              <a:t>可能な限り、日常的にマスクを装着しておく</a:t>
            </a:r>
          </a:p>
        </p:txBody>
      </p:sp>
      <p:sp>
        <p:nvSpPr>
          <p:cNvPr id="63" name="テキスト ボックス 62">
            <a:extLst>
              <a:ext uri="{FF2B5EF4-FFF2-40B4-BE49-F238E27FC236}">
                <a16:creationId xmlns:a16="http://schemas.microsoft.com/office/drawing/2014/main" id="{134062E5-12F5-49B4-AEBE-D87AF0EF2E89}"/>
              </a:ext>
            </a:extLst>
          </p:cNvPr>
          <p:cNvSpPr txBox="1"/>
          <p:nvPr/>
        </p:nvSpPr>
        <p:spPr>
          <a:xfrm>
            <a:off x="5867117" y="2274449"/>
            <a:ext cx="3334208" cy="276999"/>
          </a:xfrm>
          <a:prstGeom prst="rect">
            <a:avLst/>
          </a:prstGeom>
          <a:noFill/>
          <a:ln>
            <a:noFill/>
          </a:ln>
        </p:spPr>
        <p:txBody>
          <a:bodyPr wrap="square" rtlCol="0">
            <a:spAutoFit/>
          </a:bodyPr>
          <a:lstStyle/>
          <a:p>
            <a:pPr algn="ctr"/>
            <a:r>
              <a:rPr lang="ja-JP" altLang="en-US" sz="1200" baseline="30000" dirty="0">
                <a:solidFill>
                  <a:srgbClr val="FF0000"/>
                </a:solidFill>
                <a:latin typeface="HGP創英角ｺﾞｼｯｸUB" panose="020B0900000000000000" pitchFamily="50" charset="-128"/>
                <a:ea typeface="HGP創英角ｺﾞｼｯｸUB" panose="020B0900000000000000" pitchFamily="50" charset="-128"/>
              </a:rPr>
              <a:t>*</a:t>
            </a:r>
            <a:r>
              <a:rPr lang="en-US" altLang="ja-JP" sz="1200" baseline="30000" dirty="0">
                <a:solidFill>
                  <a:srgbClr val="FF0000"/>
                </a:solidFill>
                <a:latin typeface="HGP創英角ｺﾞｼｯｸUB" panose="020B0900000000000000" pitchFamily="50" charset="-128"/>
                <a:ea typeface="HGP創英角ｺﾞｼｯｸUB" panose="020B0900000000000000" pitchFamily="50" charset="-128"/>
              </a:rPr>
              <a:t>1</a:t>
            </a:r>
            <a:r>
              <a:rPr kumimoji="1" lang="ja-JP" altLang="en-US" sz="1200" dirty="0">
                <a:solidFill>
                  <a:srgbClr val="FF0000"/>
                </a:solidFill>
                <a:latin typeface="HGP創英角ｺﾞｼｯｸUB" panose="020B0900000000000000" pitchFamily="50" charset="-128"/>
                <a:ea typeface="HGP創英角ｺﾞｼｯｸUB" panose="020B0900000000000000" pitchFamily="50" charset="-128"/>
              </a:rPr>
              <a:t>傷病者の顔にあまり近づきすぎないようにする</a:t>
            </a:r>
          </a:p>
        </p:txBody>
      </p:sp>
      <p:sp>
        <p:nvSpPr>
          <p:cNvPr id="71" name="テキスト ボックス 70">
            <a:extLst>
              <a:ext uri="{FF2B5EF4-FFF2-40B4-BE49-F238E27FC236}">
                <a16:creationId xmlns:a16="http://schemas.microsoft.com/office/drawing/2014/main" id="{7533F2C3-EE1B-4406-9F2E-C2B322B05874}"/>
              </a:ext>
            </a:extLst>
          </p:cNvPr>
          <p:cNvSpPr txBox="1"/>
          <p:nvPr/>
        </p:nvSpPr>
        <p:spPr>
          <a:xfrm>
            <a:off x="6796059" y="3351062"/>
            <a:ext cx="1970869" cy="1015663"/>
          </a:xfrm>
          <a:prstGeom prst="rect">
            <a:avLst/>
          </a:prstGeom>
          <a:noFill/>
          <a:ln>
            <a:noFill/>
          </a:ln>
        </p:spPr>
        <p:txBody>
          <a:bodyPr wrap="square" rtlCol="0">
            <a:spAutoFit/>
          </a:bodyPr>
          <a:lstStyle/>
          <a:p>
            <a:r>
              <a:rPr lang="ja-JP" altLang="en-US" sz="1200" baseline="30000" dirty="0">
                <a:solidFill>
                  <a:srgbClr val="FF0000"/>
                </a:solidFill>
                <a:latin typeface="HGP創英角ｺﾞｼｯｸUB" panose="020B0900000000000000" pitchFamily="50" charset="-128"/>
                <a:ea typeface="HGP創英角ｺﾞｼｯｸUB" panose="020B0900000000000000" pitchFamily="50" charset="-128"/>
              </a:rPr>
              <a:t>*</a:t>
            </a:r>
            <a:r>
              <a:rPr lang="en-US" altLang="ja-JP" sz="1200" baseline="30000" dirty="0">
                <a:solidFill>
                  <a:srgbClr val="FF0000"/>
                </a:solidFill>
                <a:latin typeface="HGP創英角ｺﾞｼｯｸUB" panose="020B0900000000000000" pitchFamily="50" charset="-128"/>
                <a:ea typeface="HGP創英角ｺﾞｼｯｸUB" panose="020B0900000000000000" pitchFamily="50" charset="-128"/>
              </a:rPr>
              <a:t>2</a:t>
            </a:r>
            <a:r>
              <a:rPr kumimoji="1" lang="ja-JP" altLang="en-US" sz="1200" dirty="0">
                <a:solidFill>
                  <a:srgbClr val="FF0000"/>
                </a:solidFill>
                <a:latin typeface="HGP創英角ｺﾞｼｯｸUB" panose="020B0900000000000000" pitchFamily="50" charset="-128"/>
                <a:ea typeface="HGP創英角ｺﾞｼｯｸUB" panose="020B0900000000000000" pitchFamily="50" charset="-128"/>
              </a:rPr>
              <a:t>胸骨圧迫を開始する前に、マスクやハンカチ、タオル、衣服などで傷病者の鼻と口を覆う。救助者もマスクを着用する</a:t>
            </a:r>
          </a:p>
        </p:txBody>
      </p:sp>
      <p:sp>
        <p:nvSpPr>
          <p:cNvPr id="75" name="テキスト ボックス 74">
            <a:extLst>
              <a:ext uri="{FF2B5EF4-FFF2-40B4-BE49-F238E27FC236}">
                <a16:creationId xmlns:a16="http://schemas.microsoft.com/office/drawing/2014/main" id="{07E4302C-AB73-4E9E-B6C4-52A95219F277}"/>
              </a:ext>
            </a:extLst>
          </p:cNvPr>
          <p:cNvSpPr txBox="1"/>
          <p:nvPr/>
        </p:nvSpPr>
        <p:spPr>
          <a:xfrm>
            <a:off x="6627863" y="4341508"/>
            <a:ext cx="2151081" cy="276999"/>
          </a:xfrm>
          <a:prstGeom prst="rect">
            <a:avLst/>
          </a:prstGeom>
          <a:noFill/>
          <a:ln>
            <a:noFill/>
          </a:ln>
        </p:spPr>
        <p:txBody>
          <a:bodyPr wrap="square" rtlCol="0">
            <a:spAutoFit/>
          </a:bodyPr>
          <a:lstStyle/>
          <a:p>
            <a:pPr algn="ctr"/>
            <a:r>
              <a:rPr lang="ja-JP" altLang="en-US" sz="1200" baseline="30000" dirty="0">
                <a:latin typeface="HGP創英角ｺﾞｼｯｸUB" panose="020B0900000000000000" pitchFamily="50" charset="-128"/>
                <a:ea typeface="HGP創英角ｺﾞｼｯｸUB" panose="020B0900000000000000" pitchFamily="50" charset="-128"/>
              </a:rPr>
              <a:t>*</a:t>
            </a:r>
            <a:r>
              <a:rPr lang="en-US" altLang="ja-JP" sz="1200" baseline="30000" dirty="0">
                <a:latin typeface="HGP創英角ｺﾞｼｯｸUB" panose="020B0900000000000000" pitchFamily="50" charset="-128"/>
                <a:ea typeface="HGP創英角ｺﾞｼｯｸUB" panose="020B0900000000000000" pitchFamily="50" charset="-128"/>
              </a:rPr>
              <a:t>3</a:t>
            </a:r>
            <a:r>
              <a:rPr kumimoji="1" lang="ja-JP" altLang="en-US" sz="1200" dirty="0">
                <a:latin typeface="HGP創英角ｺﾞｼｯｸUB" panose="020B0900000000000000" pitchFamily="50" charset="-128"/>
                <a:ea typeface="HGP創英角ｺﾞｼｯｸUB" panose="020B0900000000000000" pitchFamily="50" charset="-128"/>
              </a:rPr>
              <a:t>小児は胸の厚さの約</a:t>
            </a:r>
            <a:r>
              <a:rPr kumimoji="1" lang="en-US" altLang="ja-JP" sz="1200" dirty="0">
                <a:latin typeface="HGP創英角ｺﾞｼｯｸUB" panose="020B0900000000000000" pitchFamily="50" charset="-128"/>
                <a:ea typeface="HGP創英角ｺﾞｼｯｸUB" panose="020B0900000000000000" pitchFamily="50" charset="-128"/>
              </a:rPr>
              <a:t>1/3</a:t>
            </a:r>
            <a:endParaRPr kumimoji="1" lang="ja-JP" altLang="en-US" sz="1200" dirty="0">
              <a:latin typeface="HGP創英角ｺﾞｼｯｸUB" panose="020B0900000000000000" pitchFamily="50" charset="-128"/>
              <a:ea typeface="HGP創英角ｺﾞｼｯｸUB" panose="020B0900000000000000" pitchFamily="50" charset="-128"/>
            </a:endParaRPr>
          </a:p>
        </p:txBody>
      </p:sp>
      <p:sp>
        <p:nvSpPr>
          <p:cNvPr id="78" name="テキスト ボックス 77">
            <a:extLst>
              <a:ext uri="{FF2B5EF4-FFF2-40B4-BE49-F238E27FC236}">
                <a16:creationId xmlns:a16="http://schemas.microsoft.com/office/drawing/2014/main" id="{1F948A9D-CD7A-4790-900D-7038A7195DD2}"/>
              </a:ext>
            </a:extLst>
          </p:cNvPr>
          <p:cNvSpPr txBox="1"/>
          <p:nvPr/>
        </p:nvSpPr>
        <p:spPr>
          <a:xfrm>
            <a:off x="44374" y="4381378"/>
            <a:ext cx="2482217" cy="646331"/>
          </a:xfrm>
          <a:prstGeom prst="rect">
            <a:avLst/>
          </a:prstGeom>
          <a:noFill/>
          <a:ln>
            <a:noFill/>
          </a:ln>
        </p:spPr>
        <p:txBody>
          <a:bodyPr wrap="square" rtlCol="0">
            <a:spAutoFit/>
          </a:bodyPr>
          <a:lstStyle/>
          <a:p>
            <a:r>
              <a:rPr lang="ja-JP" altLang="en-US" sz="1200" dirty="0">
                <a:solidFill>
                  <a:srgbClr val="FF0000"/>
                </a:solidFill>
                <a:latin typeface="HGP創英角ｺﾞｼｯｸUB" panose="020B0900000000000000" pitchFamily="50" charset="-128"/>
                <a:ea typeface="HGP創英角ｺﾞｼｯｸUB" panose="020B0900000000000000" pitchFamily="50" charset="-128"/>
              </a:rPr>
              <a:t>救急隊の到着後に傷病者を救急隊に引き継いだあとは、速やかに石鹸と流水で手と顔を十分に洗う</a:t>
            </a:r>
            <a:endParaRPr kumimoji="1" lang="ja-JP" altLang="en-US" sz="12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81" name="正方形/長方形 80">
            <a:extLst>
              <a:ext uri="{FF2B5EF4-FFF2-40B4-BE49-F238E27FC236}">
                <a16:creationId xmlns:a16="http://schemas.microsoft.com/office/drawing/2014/main" id="{9436F843-94A0-46AB-978F-CB443921EA13}"/>
              </a:ext>
            </a:extLst>
          </p:cNvPr>
          <p:cNvSpPr/>
          <p:nvPr/>
        </p:nvSpPr>
        <p:spPr>
          <a:xfrm>
            <a:off x="106142" y="815192"/>
            <a:ext cx="3325896" cy="830997"/>
          </a:xfrm>
          <a:prstGeom prst="rect">
            <a:avLst/>
          </a:prstGeom>
          <a:solidFill>
            <a:schemeClr val="tx2">
              <a:lumMod val="40000"/>
              <a:lumOff val="60000"/>
            </a:schemeClr>
          </a:solidFill>
        </p:spPr>
        <p:txBody>
          <a:bodyPr wrap="square">
            <a:spAutoFit/>
          </a:bodyPr>
          <a:lstStyle/>
          <a:p>
            <a:pPr>
              <a:buClr>
                <a:srgbClr val="FF0000"/>
              </a:buClr>
            </a:pPr>
            <a:r>
              <a:rPr lang="ja-JP" altLang="en-US" sz="1600" dirty="0">
                <a:latin typeface="HGP創英角ｺﾞｼｯｸUB" panose="020B0900000000000000" pitchFamily="50" charset="-128"/>
                <a:ea typeface="HGP創英角ｺﾞｼｯｸUB" panose="020B0900000000000000" pitchFamily="50" charset="-128"/>
              </a:rPr>
              <a:t>・人工呼吸の技能が十分でない場合</a:t>
            </a:r>
            <a:endParaRPr lang="en-US" altLang="ja-JP" sz="1600" dirty="0">
              <a:latin typeface="HGP創英角ｺﾞｼｯｸUB" panose="020B0900000000000000" pitchFamily="50" charset="-128"/>
              <a:ea typeface="HGP創英角ｺﾞｼｯｸUB" panose="020B0900000000000000" pitchFamily="50" charset="-128"/>
            </a:endParaRPr>
          </a:p>
          <a:p>
            <a:pPr>
              <a:buClr>
                <a:srgbClr val="FF0000"/>
              </a:buClr>
            </a:pPr>
            <a:r>
              <a:rPr lang="ja-JP" altLang="en-US" sz="1600" dirty="0">
                <a:latin typeface="HGP創英角ｺﾞｼｯｸUB" panose="020B0900000000000000" pitchFamily="50" charset="-128"/>
                <a:ea typeface="HGP創英角ｺﾞｼｯｸUB" panose="020B0900000000000000" pitchFamily="50" charset="-128"/>
              </a:rPr>
              <a:t>・感染の恐れなどで人工呼吸が出来な場合</a:t>
            </a:r>
            <a:endParaRPr lang="en-US" altLang="ja-JP" sz="1600" dirty="0">
              <a:latin typeface="HGP創英角ｺﾞｼｯｸUB" panose="020B0900000000000000" pitchFamily="50" charset="-128"/>
              <a:ea typeface="HGP創英角ｺﾞｼｯｸUB" panose="020B0900000000000000" pitchFamily="50" charset="-128"/>
            </a:endParaRPr>
          </a:p>
        </p:txBody>
      </p:sp>
      <p:sp>
        <p:nvSpPr>
          <p:cNvPr id="2" name="矢印: 下 1">
            <a:extLst>
              <a:ext uri="{FF2B5EF4-FFF2-40B4-BE49-F238E27FC236}">
                <a16:creationId xmlns:a16="http://schemas.microsoft.com/office/drawing/2014/main" id="{2D0E93EE-5DBD-4CD5-B379-FA73C84CD4FD}"/>
              </a:ext>
            </a:extLst>
          </p:cNvPr>
          <p:cNvSpPr/>
          <p:nvPr/>
        </p:nvSpPr>
        <p:spPr>
          <a:xfrm>
            <a:off x="1574683" y="1789234"/>
            <a:ext cx="500670" cy="485215"/>
          </a:xfrm>
          <a:prstGeom prst="down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3" name="正方形/長方形 82">
            <a:extLst>
              <a:ext uri="{FF2B5EF4-FFF2-40B4-BE49-F238E27FC236}">
                <a16:creationId xmlns:a16="http://schemas.microsoft.com/office/drawing/2014/main" id="{94157E0D-0B84-4D34-B5BA-68F783ABADC6}"/>
              </a:ext>
            </a:extLst>
          </p:cNvPr>
          <p:cNvSpPr/>
          <p:nvPr/>
        </p:nvSpPr>
        <p:spPr>
          <a:xfrm>
            <a:off x="672501" y="2352944"/>
            <a:ext cx="2305033" cy="830997"/>
          </a:xfrm>
          <a:prstGeom prst="rect">
            <a:avLst/>
          </a:prstGeom>
        </p:spPr>
        <p:txBody>
          <a:bodyPr wrap="square">
            <a:spAutoFit/>
          </a:bodyPr>
          <a:lstStyle/>
          <a:p>
            <a:pPr algn="ctr">
              <a:buClr>
                <a:srgbClr val="FF0000"/>
              </a:buClr>
            </a:pP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胸骨圧迫のみの</a:t>
            </a:r>
            <a:endParaRPr lang="en-US" altLang="ja-JP" sz="2400" dirty="0">
              <a:solidFill>
                <a:srgbClr val="FF0000"/>
              </a:solidFill>
              <a:latin typeface="HGP創英角ｺﾞｼｯｸUB" panose="020B0900000000000000" pitchFamily="50" charset="-128"/>
              <a:ea typeface="HGP創英角ｺﾞｼｯｸUB" panose="020B0900000000000000" pitchFamily="50" charset="-128"/>
            </a:endParaRPr>
          </a:p>
          <a:p>
            <a:pPr algn="ctr">
              <a:buClr>
                <a:srgbClr val="FF0000"/>
              </a:buClr>
            </a:pP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心肺蘇生法</a:t>
            </a:r>
            <a:endParaRPr lang="en-US" altLang="ja-JP" sz="24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66" name="スライド番号プレースホルダー 3">
            <a:extLst>
              <a:ext uri="{FF2B5EF4-FFF2-40B4-BE49-F238E27FC236}">
                <a16:creationId xmlns:a16="http://schemas.microsoft.com/office/drawing/2014/main" id="{BD16D1D5-77DD-4D4E-A123-FBAF54A87A78}"/>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75</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7807212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B2B363-6486-40E9-A556-5AB25514DFD1}"/>
              </a:ext>
            </a:extLst>
          </p:cNvPr>
          <p:cNvSpPr txBox="1">
            <a:spLocks noChangeArrowheads="1"/>
          </p:cNvSpPr>
          <p:nvPr/>
        </p:nvSpPr>
        <p:spPr bwMode="auto">
          <a:xfrm>
            <a:off x="260613" y="1083397"/>
            <a:ext cx="8332543" cy="647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S創英角ｺﾞｼｯｸUB" pitchFamily="50" charset="-128"/>
                <a:ea typeface="HGS創英角ｺﾞｼｯｸUB" pitchFamily="50" charset="-128"/>
              </a:rPr>
              <a:t>第</a:t>
            </a:r>
            <a:r>
              <a:rPr lang="en-US" altLang="ja-JP" sz="3600" dirty="0">
                <a:latin typeface="HGS創英角ｺﾞｼｯｸUB" pitchFamily="50" charset="-128"/>
                <a:ea typeface="HGS創英角ｺﾞｼｯｸUB" pitchFamily="50" charset="-128"/>
              </a:rPr>
              <a:t>5</a:t>
            </a:r>
            <a:r>
              <a:rPr lang="ja-JP" altLang="en-US" sz="3600" dirty="0">
                <a:latin typeface="HGS創英角ｺﾞｼｯｸUB" pitchFamily="50" charset="-128"/>
                <a:ea typeface="HGS創英角ｺﾞｼｯｸUB" pitchFamily="50" charset="-128"/>
              </a:rPr>
              <a:t>章　小児・乳児の心肺蘇生</a:t>
            </a:r>
            <a:endParaRPr lang="ja-JP" altLang="en-US" sz="3600" dirty="0">
              <a:solidFill>
                <a:schemeClr val="bg1"/>
              </a:solidFill>
              <a:latin typeface="HGS創英角ｺﾞｼｯｸUB" pitchFamily="50" charset="-128"/>
              <a:ea typeface="HGS創英角ｺﾞｼｯｸUB" pitchFamily="50" charset="-128"/>
            </a:endParaRPr>
          </a:p>
        </p:txBody>
      </p:sp>
      <p:sp>
        <p:nvSpPr>
          <p:cNvPr id="4" name="Rectangle 10">
            <a:extLst>
              <a:ext uri="{FF2B5EF4-FFF2-40B4-BE49-F238E27FC236}">
                <a16:creationId xmlns:a16="http://schemas.microsoft.com/office/drawing/2014/main" id="{60A647C2-1D79-4E97-AA3C-B3529053A5CA}"/>
              </a:ext>
            </a:extLst>
          </p:cNvPr>
          <p:cNvSpPr>
            <a:spLocks noChangeArrowheads="1"/>
          </p:cNvSpPr>
          <p:nvPr/>
        </p:nvSpPr>
        <p:spPr bwMode="auto">
          <a:xfrm>
            <a:off x="611188" y="2892521"/>
            <a:ext cx="82073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kumimoji="1" sz="2800" b="1">
                <a:solidFill>
                  <a:schemeClr val="tx1"/>
                </a:solidFill>
                <a:latin typeface="ＭＳ Ｐゴシック" pitchFamily="50" charset="-128"/>
                <a:ea typeface="ＭＳ Ｐゴシック" pitchFamily="50" charset="-128"/>
              </a:defRPr>
            </a:lvl1pPr>
            <a:lvl2pPr marL="914400" indent="-457200" eaLnBrk="0" hangingPunct="0">
              <a:defRPr kumimoji="1" sz="2800" b="1">
                <a:solidFill>
                  <a:schemeClr val="tx1"/>
                </a:solidFill>
                <a:latin typeface="ＭＳ Ｐゴシック" pitchFamily="50" charset="-128"/>
                <a:ea typeface="ＭＳ Ｐゴシック" pitchFamily="50" charset="-128"/>
              </a:defRPr>
            </a:lvl2pPr>
            <a:lvl3pPr marL="1371600" indent="-457200" eaLnBrk="0" hangingPunct="0">
              <a:defRPr kumimoji="1" sz="2800" b="1">
                <a:solidFill>
                  <a:schemeClr val="tx1"/>
                </a:solidFill>
                <a:latin typeface="ＭＳ Ｐゴシック" pitchFamily="50" charset="-128"/>
                <a:ea typeface="ＭＳ Ｐゴシック" pitchFamily="50" charset="-128"/>
              </a:defRPr>
            </a:lvl3pPr>
            <a:lvl4pPr marL="1828800" indent="-457200" eaLnBrk="0" hangingPunct="0">
              <a:defRPr kumimoji="1" sz="2800" b="1">
                <a:solidFill>
                  <a:schemeClr val="tx1"/>
                </a:solidFill>
                <a:latin typeface="ＭＳ Ｐゴシック" pitchFamily="50" charset="-128"/>
                <a:ea typeface="ＭＳ Ｐゴシック" pitchFamily="50" charset="-128"/>
              </a:defRPr>
            </a:lvl4pPr>
            <a:lvl5pPr marL="2286000" indent="-457200" eaLnBrk="0" hangingPunct="0">
              <a:defRPr kumimoji="1" sz="2800" b="1">
                <a:solidFill>
                  <a:schemeClr val="tx1"/>
                </a:solidFill>
                <a:latin typeface="ＭＳ Ｐゴシック" pitchFamily="50" charset="-128"/>
                <a:ea typeface="ＭＳ Ｐゴシック" pitchFamily="50" charset="-128"/>
              </a:defRPr>
            </a:lvl5pPr>
            <a:lvl6pPr marL="27432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6pPr>
            <a:lvl7pPr marL="32004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7pPr>
            <a:lvl8pPr marL="36576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8pPr>
            <a:lvl9pPr marL="41148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9pPr>
          </a:lstStyle>
          <a:p>
            <a:pPr eaLnBrk="1" hangingPunct="1">
              <a:buFontTx/>
              <a:buAutoNum type="arabicPeriod"/>
            </a:pPr>
            <a:r>
              <a:rPr lang="ja-JP" altLang="en-US" sz="2400" b="0" dirty="0">
                <a:latin typeface="HGS創英角ｺﾞｼｯｸUB" pitchFamily="50" charset="-128"/>
                <a:ea typeface="HGS創英角ｺﾞｼｯｸUB" pitchFamily="50" charset="-128"/>
              </a:rPr>
              <a:t>小児・乳児への一次救命処置</a:t>
            </a:r>
            <a:endParaRPr lang="en-US" altLang="ja-JP" sz="2400" b="0" dirty="0">
              <a:latin typeface="HGS創英角ｺﾞｼｯｸUB" pitchFamily="50" charset="-128"/>
              <a:ea typeface="HGS創英角ｺﾞｼｯｸUB" pitchFamily="50" charset="-128"/>
            </a:endParaRPr>
          </a:p>
          <a:p>
            <a:pPr eaLnBrk="1" hangingPunct="1">
              <a:buFontTx/>
              <a:buAutoNum type="arabicPeriod"/>
            </a:pPr>
            <a:r>
              <a:rPr lang="ja-JP" altLang="en-US" sz="2400" b="0" dirty="0">
                <a:latin typeface="HGS創英角ｺﾞｼｯｸUB" pitchFamily="50" charset="-128"/>
                <a:ea typeface="HGS創英角ｺﾞｼｯｸUB" pitchFamily="50" charset="-128"/>
              </a:rPr>
              <a:t>事故防止の重要性</a:t>
            </a:r>
            <a:endParaRPr lang="en-US" altLang="ja-JP" sz="2400" b="0" dirty="0">
              <a:latin typeface="HGS創英角ｺﾞｼｯｸUB" pitchFamily="50" charset="-128"/>
              <a:ea typeface="HGS創英角ｺﾞｼｯｸUB" pitchFamily="50" charset="-128"/>
            </a:endParaRPr>
          </a:p>
          <a:p>
            <a:pPr eaLnBrk="1" hangingPunct="1">
              <a:buFontTx/>
              <a:buAutoNum type="arabicPeriod"/>
            </a:pPr>
            <a:r>
              <a:rPr lang="ja-JP" altLang="en-US" sz="2400" b="0" dirty="0">
                <a:latin typeface="HGS創英角ｺﾞｼｯｸUB" pitchFamily="50" charset="-128"/>
                <a:ea typeface="HGS創英角ｺﾞｼｯｸUB" pitchFamily="50" charset="-128"/>
              </a:rPr>
              <a:t>実施上の留意点</a:t>
            </a:r>
            <a:endParaRPr lang="en-US" altLang="ja-JP" sz="2400" b="0" dirty="0">
              <a:latin typeface="HGS創英角ｺﾞｼｯｸUB" pitchFamily="50" charset="-128"/>
              <a:ea typeface="HGS創英角ｺﾞｼｯｸUB" pitchFamily="50" charset="-128"/>
            </a:endParaRPr>
          </a:p>
        </p:txBody>
      </p:sp>
      <p:sp>
        <p:nvSpPr>
          <p:cNvPr id="5" name="Rectangle 11">
            <a:extLst>
              <a:ext uri="{FF2B5EF4-FFF2-40B4-BE49-F238E27FC236}">
                <a16:creationId xmlns:a16="http://schemas.microsoft.com/office/drawing/2014/main" id="{3DB80F02-097B-4476-BFE8-E46802DB8651}"/>
              </a:ext>
            </a:extLst>
          </p:cNvPr>
          <p:cNvSpPr>
            <a:spLocks noChangeArrowheads="1"/>
          </p:cNvSpPr>
          <p:nvPr/>
        </p:nvSpPr>
        <p:spPr bwMode="auto">
          <a:xfrm>
            <a:off x="467518" y="662609"/>
            <a:ext cx="8205787" cy="5909641"/>
          </a:xfrm>
          <a:prstGeom prst="rect">
            <a:avLst/>
          </a:prstGeom>
          <a:noFill/>
          <a:ln w="2844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buFont typeface="Arial" charset="0"/>
              <a:defRPr kumimoji="1" sz="3200">
                <a:solidFill>
                  <a:schemeClr val="tx1"/>
                </a:solidFill>
                <a:latin typeface="Calibri" pitchFamily="34" charset="0"/>
                <a:ea typeface="ＭＳ Ｐゴシック" pitchFamily="50" charset="-128"/>
              </a:defRPr>
            </a:lvl1pPr>
            <a:lvl2pPr marL="742950" indent="-285750" eaLnBrk="0" hangingPunct="0">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buFont typeface="Arial" charset="0"/>
              <a:defRPr kumimoji="1" sz="2400">
                <a:solidFill>
                  <a:schemeClr val="tx1"/>
                </a:solidFill>
                <a:latin typeface="Calibri" pitchFamily="34" charset="0"/>
                <a:ea typeface="ＭＳ Ｐゴシック" pitchFamily="50" charset="-128"/>
              </a:defRPr>
            </a:lvl3pPr>
            <a:lvl4pPr marL="1600200" indent="-228600" eaLnBrk="0" hangingPunct="0">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buFontTx/>
              <a:buChar char="•"/>
            </a:pPr>
            <a:endParaRPr lang="ja-JP" altLang="en-US" sz="2800">
              <a:latin typeface="HG創英角ｺﾞｼｯｸUB" panose="020B0909000000000000" pitchFamily="49" charset="-128"/>
              <a:ea typeface="HG創英角ｺﾞｼｯｸUB" panose="020B0909000000000000" pitchFamily="49" charset="-128"/>
            </a:endParaRPr>
          </a:p>
        </p:txBody>
      </p:sp>
      <p:sp>
        <p:nvSpPr>
          <p:cNvPr id="6" name="スライド番号プレースホルダー 3">
            <a:extLst>
              <a:ext uri="{FF2B5EF4-FFF2-40B4-BE49-F238E27FC236}">
                <a16:creationId xmlns:a16="http://schemas.microsoft.com/office/drawing/2014/main" id="{CE6D560E-5198-4066-AFFF-7E9D3D60BA95}"/>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76</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6265656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42B4C027-5CA6-4EA5-A5BB-38CF0DD26166}"/>
              </a:ext>
            </a:extLst>
          </p:cNvPr>
          <p:cNvSpPr txBox="1">
            <a:spLocks/>
          </p:cNvSpPr>
          <p:nvPr/>
        </p:nvSpPr>
        <p:spPr>
          <a:xfrm>
            <a:off x="1396098" y="-173368"/>
            <a:ext cx="7092963" cy="746961"/>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S創英角ｺﾞｼｯｸUB" pitchFamily="50" charset="-128"/>
                <a:ea typeface="HGS創英角ｺﾞｼｯｸUB" pitchFamily="50" charset="-128"/>
              </a:rPr>
              <a:t>事故防止の重要性</a:t>
            </a:r>
            <a:endParaRPr lang="en-US" altLang="ja-JP" sz="3200" dirty="0">
              <a:latin typeface="HGS創英角ｺﾞｼｯｸUB" pitchFamily="50" charset="-128"/>
              <a:ea typeface="HGS創英角ｺﾞｼｯｸUB" pitchFamily="50" charset="-128"/>
            </a:endParaRPr>
          </a:p>
        </p:txBody>
      </p:sp>
      <p:sp>
        <p:nvSpPr>
          <p:cNvPr id="35" name="Text Box 4"/>
          <p:cNvSpPr txBox="1">
            <a:spLocks noChangeArrowheads="1"/>
          </p:cNvSpPr>
          <p:nvPr/>
        </p:nvSpPr>
        <p:spPr bwMode="auto">
          <a:xfrm>
            <a:off x="5778631" y="4361196"/>
            <a:ext cx="338444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98000" rIns="198000">
            <a:spAutoFit/>
          </a:bodyPr>
          <a:lstStyle>
            <a:lvl1pPr>
              <a:spcBef>
                <a:spcPct val="20000"/>
              </a:spcBef>
              <a:buFont typeface="Arial" charset="0"/>
              <a:buChar char="•"/>
              <a:defRPr kumimoji="1" sz="3200">
                <a:solidFill>
                  <a:schemeClr val="tx1"/>
                </a:solidFill>
                <a:latin typeface="Calibri" pitchFamily="34" charset="0"/>
              </a:defRPr>
            </a:lvl1pPr>
            <a:lvl2pPr marL="742950" indent="-285750">
              <a:spcBef>
                <a:spcPct val="20000"/>
              </a:spcBef>
              <a:buFont typeface="Arial" charset="0"/>
              <a:buChar char="–"/>
              <a:defRPr kumimoji="1" sz="2800">
                <a:solidFill>
                  <a:schemeClr val="tx1"/>
                </a:solidFill>
                <a:latin typeface="Calibri" pitchFamily="34" charset="0"/>
              </a:defRPr>
            </a:lvl2pPr>
            <a:lvl3pPr marL="1143000" indent="-228600">
              <a:spcBef>
                <a:spcPct val="20000"/>
              </a:spcBef>
              <a:buFont typeface="Arial" charset="0"/>
              <a:buChar char="•"/>
              <a:defRPr kumimoji="1" sz="2400">
                <a:solidFill>
                  <a:schemeClr val="tx1"/>
                </a:solidFill>
                <a:latin typeface="Calibri" pitchFamily="34" charset="0"/>
              </a:defRPr>
            </a:lvl3pPr>
            <a:lvl4pPr marL="1600200" indent="-228600">
              <a:spcBef>
                <a:spcPct val="20000"/>
              </a:spcBef>
              <a:buFont typeface="Arial" charset="0"/>
              <a:buChar char="–"/>
              <a:defRPr kumimoji="1" sz="2000">
                <a:solidFill>
                  <a:schemeClr val="tx1"/>
                </a:solidFill>
                <a:latin typeface="Calibri" pitchFamily="34" charset="0"/>
              </a:defRPr>
            </a:lvl4pPr>
            <a:lvl5pPr marL="2057400" indent="-228600">
              <a:spcBef>
                <a:spcPct val="20000"/>
              </a:spcBef>
              <a:buFont typeface="Arial" charset="0"/>
              <a:buChar char="»"/>
              <a:defRPr kumimoji="1"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9pPr>
          </a:lstStyle>
          <a:p>
            <a:pPr algn="r" eaLnBrk="1" hangingPunct="1">
              <a:lnSpc>
                <a:spcPct val="100000"/>
              </a:lnSpc>
              <a:buClrTx/>
              <a:buSzTx/>
              <a:buFontTx/>
              <a:buNone/>
            </a:pPr>
            <a:r>
              <a:rPr lang="ja-JP" altLang="en-US" sz="1100" dirty="0">
                <a:latin typeface="HGP創英角ｺﾞｼｯｸUB" panose="020B0900000000000000" pitchFamily="50" charset="-128"/>
                <a:ea typeface="HGP創英角ｺﾞｼｯｸUB" panose="020B0900000000000000" pitchFamily="50" charset="-128"/>
              </a:rPr>
              <a:t>出典：子供の事故防止関係府省庁連絡会議資料　消費者庁消費者安全課（</a:t>
            </a:r>
            <a:r>
              <a:rPr lang="en-US" altLang="ja-JP" sz="1100" dirty="0">
                <a:latin typeface="HGP創英角ｺﾞｼｯｸUB" panose="020B0900000000000000" pitchFamily="50" charset="-128"/>
                <a:ea typeface="HGP創英角ｺﾞｼｯｸUB" panose="020B0900000000000000" pitchFamily="50" charset="-128"/>
              </a:rPr>
              <a:t>R3/3/5)</a:t>
            </a:r>
            <a:r>
              <a:rPr lang="ja-JP" altLang="en-US" sz="1100" dirty="0">
                <a:latin typeface="HGP創英角ｺﾞｼｯｸUB" panose="020B0900000000000000" pitchFamily="50" charset="-128"/>
                <a:ea typeface="HGP創英角ｺﾞｼｯｸUB" panose="020B0900000000000000" pitchFamily="50" charset="-128"/>
              </a:rPr>
              <a:t>より作成</a:t>
            </a:r>
          </a:p>
        </p:txBody>
      </p:sp>
      <p:sp>
        <p:nvSpPr>
          <p:cNvPr id="9" name="正方形/長方形 8">
            <a:extLst>
              <a:ext uri="{FF2B5EF4-FFF2-40B4-BE49-F238E27FC236}">
                <a16:creationId xmlns:a16="http://schemas.microsoft.com/office/drawing/2014/main" id="{6762B1B1-39ED-486C-ABE3-6417AB60676C}"/>
              </a:ext>
            </a:extLst>
          </p:cNvPr>
          <p:cNvSpPr/>
          <p:nvPr/>
        </p:nvSpPr>
        <p:spPr>
          <a:xfrm>
            <a:off x="172527" y="4792083"/>
            <a:ext cx="2657270" cy="800219"/>
          </a:xfrm>
          <a:prstGeom prst="rect">
            <a:avLst/>
          </a:prstGeom>
          <a:solidFill>
            <a:srgbClr val="FFC000"/>
          </a:solidFill>
        </p:spPr>
        <p:txBody>
          <a:bodyPr wrap="square">
            <a:spAutoFit/>
          </a:bodyPr>
          <a:lstStyle/>
          <a:p>
            <a:r>
              <a:rPr lang="ja-JP" altLang="en-US" dirty="0">
                <a:latin typeface="HGP創英角ｺﾞｼｯｸUB" panose="020B0900000000000000" pitchFamily="50" charset="-128"/>
                <a:ea typeface="HGP創英角ｺﾞｼｯｸUB" panose="020B0900000000000000" pitchFamily="50" charset="-128"/>
              </a:rPr>
              <a:t>（１）交通事故</a:t>
            </a:r>
            <a:endParaRPr lang="en-US" altLang="ja-JP"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lang="ja-JP" altLang="en-US" sz="1400" dirty="0">
                <a:latin typeface="HGP創英角ｺﾞｼｯｸUB" panose="020B0900000000000000" pitchFamily="50" charset="-128"/>
                <a:ea typeface="HGP創英角ｺﾞｼｯｸUB" panose="020B0900000000000000" pitchFamily="50" charset="-128"/>
              </a:rPr>
              <a:t>自転車同乗中</a:t>
            </a:r>
            <a:endParaRPr lang="en-US" altLang="ja-JP" sz="140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lang="ja-JP" altLang="en-US" sz="1400" dirty="0">
                <a:latin typeface="HGP創英角ｺﾞｼｯｸUB" panose="020B0900000000000000" pitchFamily="50" charset="-128"/>
                <a:ea typeface="HGP創英角ｺﾞｼｯｸUB" panose="020B0900000000000000" pitchFamily="50" charset="-128"/>
              </a:rPr>
              <a:t>自転車の乗車中</a:t>
            </a:r>
            <a:endParaRPr lang="en-US" altLang="ja-JP" sz="1400" dirty="0">
              <a:latin typeface="HGP創英角ｺﾞｼｯｸUB" panose="020B0900000000000000" pitchFamily="50" charset="-128"/>
              <a:ea typeface="HGP創英角ｺﾞｼｯｸUB" panose="020B0900000000000000" pitchFamily="50" charset="-128"/>
            </a:endParaRPr>
          </a:p>
        </p:txBody>
      </p:sp>
      <p:sp>
        <p:nvSpPr>
          <p:cNvPr id="11" name="正方形/長方形 10">
            <a:extLst>
              <a:ext uri="{FF2B5EF4-FFF2-40B4-BE49-F238E27FC236}">
                <a16:creationId xmlns:a16="http://schemas.microsoft.com/office/drawing/2014/main" id="{A8302BA2-650C-4163-BD84-7E9F34329C56}"/>
              </a:ext>
            </a:extLst>
          </p:cNvPr>
          <p:cNvSpPr/>
          <p:nvPr/>
        </p:nvSpPr>
        <p:spPr>
          <a:xfrm>
            <a:off x="2994790" y="4800492"/>
            <a:ext cx="3154420" cy="1015663"/>
          </a:xfrm>
          <a:prstGeom prst="rect">
            <a:avLst/>
          </a:prstGeom>
          <a:solidFill>
            <a:srgbClr val="FFC000"/>
          </a:solidFill>
        </p:spPr>
        <p:txBody>
          <a:bodyPr wrap="square">
            <a:spAutoFit/>
          </a:bodyPr>
          <a:lstStyle/>
          <a:p>
            <a:r>
              <a:rPr lang="ja-JP" altLang="en-US" dirty="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2</a:t>
            </a:r>
            <a:r>
              <a:rPr lang="ja-JP" altLang="en-US" dirty="0">
                <a:latin typeface="HGP創英角ｺﾞｼｯｸUB" panose="020B0900000000000000" pitchFamily="50" charset="-128"/>
                <a:ea typeface="HGP創英角ｺﾞｼｯｸUB" panose="020B0900000000000000" pitchFamily="50" charset="-128"/>
              </a:rPr>
              <a:t>）窒息</a:t>
            </a:r>
            <a:r>
              <a:rPr lang="ja-JP" altLang="en-US" sz="1400" dirty="0">
                <a:latin typeface="HGP創英角ｺﾞｼｯｸUB" panose="020B0900000000000000" pitchFamily="50" charset="-128"/>
                <a:ea typeface="HGP創英角ｺﾞｼｯｸUB" panose="020B0900000000000000" pitchFamily="50" charset="-128"/>
              </a:rPr>
              <a:t>（誤えん・誤飲・ベッド内など）</a:t>
            </a:r>
            <a:endParaRPr lang="en-US" altLang="ja-JP" sz="140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lang="ja-JP" altLang="en-US" sz="1400" dirty="0">
                <a:latin typeface="HGP創英角ｺﾞｼｯｸUB" panose="020B0900000000000000" pitchFamily="50" charset="-128"/>
                <a:ea typeface="HGP創英角ｺﾞｼｯｸUB" panose="020B0900000000000000" pitchFamily="50" charset="-128"/>
              </a:rPr>
              <a:t>ピーナッツ・ブドウ・キャンディー等の誤えん</a:t>
            </a:r>
            <a:endParaRPr lang="en-US" altLang="ja-JP" sz="140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lang="ja-JP" altLang="en-US" sz="1400" dirty="0">
                <a:latin typeface="HGP創英角ｺﾞｼｯｸUB" panose="020B0900000000000000" pitchFamily="50" charset="-128"/>
                <a:ea typeface="HGP創英角ｺﾞｼｯｸUB" panose="020B0900000000000000" pitchFamily="50" charset="-128"/>
              </a:rPr>
              <a:t>医薬品・電池・タバコ・洗剤等の誤飲</a:t>
            </a:r>
            <a:endParaRPr lang="en-US" altLang="ja-JP" sz="1400" dirty="0">
              <a:latin typeface="HGP創英角ｺﾞｼｯｸUB" panose="020B0900000000000000" pitchFamily="50" charset="-128"/>
              <a:ea typeface="HGP創英角ｺﾞｼｯｸUB" panose="020B0900000000000000" pitchFamily="50" charset="-128"/>
            </a:endParaRPr>
          </a:p>
        </p:txBody>
      </p:sp>
      <p:sp>
        <p:nvSpPr>
          <p:cNvPr id="15" name="正方形/長方形 14">
            <a:extLst>
              <a:ext uri="{FF2B5EF4-FFF2-40B4-BE49-F238E27FC236}">
                <a16:creationId xmlns:a16="http://schemas.microsoft.com/office/drawing/2014/main" id="{F8980CE6-A6D8-4060-B73A-BC2760058C2C}"/>
              </a:ext>
            </a:extLst>
          </p:cNvPr>
          <p:cNvSpPr/>
          <p:nvPr/>
        </p:nvSpPr>
        <p:spPr>
          <a:xfrm>
            <a:off x="6320900" y="4800492"/>
            <a:ext cx="2668883" cy="800219"/>
          </a:xfrm>
          <a:prstGeom prst="rect">
            <a:avLst/>
          </a:prstGeom>
          <a:solidFill>
            <a:srgbClr val="FFC000"/>
          </a:solidFill>
        </p:spPr>
        <p:txBody>
          <a:bodyPr wrap="square">
            <a:spAutoFit/>
          </a:bodyPr>
          <a:lstStyle/>
          <a:p>
            <a:r>
              <a:rPr lang="ja-JP" altLang="en-US" dirty="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3</a:t>
            </a:r>
            <a:r>
              <a:rPr lang="ja-JP" altLang="en-US" dirty="0">
                <a:latin typeface="HGP創英角ｺﾞｼｯｸUB" panose="020B0900000000000000" pitchFamily="50" charset="-128"/>
                <a:ea typeface="HGP創英角ｺﾞｼｯｸUB" panose="020B0900000000000000" pitchFamily="50" charset="-128"/>
              </a:rPr>
              <a:t>）溺水</a:t>
            </a:r>
            <a:endParaRPr lang="en-US" altLang="ja-JP"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lang="ja-JP" altLang="en-US" sz="1400" dirty="0">
                <a:latin typeface="HGP創英角ｺﾞｼｯｸUB" panose="020B0900000000000000" pitchFamily="50" charset="-128"/>
                <a:ea typeface="HGP創英角ｺﾞｼｯｸUB" panose="020B0900000000000000" pitchFamily="50" charset="-128"/>
              </a:rPr>
              <a:t>自宅の浴槽</a:t>
            </a:r>
            <a:endParaRPr lang="en-US" altLang="ja-JP" sz="140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lang="ja-JP" altLang="en-US" sz="1400" dirty="0">
                <a:latin typeface="HGP創英角ｺﾞｼｯｸUB" panose="020B0900000000000000" pitchFamily="50" charset="-128"/>
                <a:ea typeface="HGP創英角ｺﾞｼｯｸUB" panose="020B0900000000000000" pitchFamily="50" charset="-128"/>
              </a:rPr>
              <a:t>自然水域での事故</a:t>
            </a:r>
            <a:endParaRPr lang="en-US" altLang="ja-JP" sz="1400" dirty="0">
              <a:latin typeface="HGP創英角ｺﾞｼｯｸUB" panose="020B0900000000000000" pitchFamily="50" charset="-128"/>
              <a:ea typeface="HGP創英角ｺﾞｼｯｸUB" panose="020B0900000000000000" pitchFamily="50" charset="-128"/>
            </a:endParaRPr>
          </a:p>
        </p:txBody>
      </p:sp>
      <p:sp>
        <p:nvSpPr>
          <p:cNvPr id="16" name="テキスト ボックス 15">
            <a:extLst>
              <a:ext uri="{FF2B5EF4-FFF2-40B4-BE49-F238E27FC236}">
                <a16:creationId xmlns:a16="http://schemas.microsoft.com/office/drawing/2014/main" id="{03B23D82-A9DD-4DBE-BC08-2A485D8DACB4}"/>
              </a:ext>
            </a:extLst>
          </p:cNvPr>
          <p:cNvSpPr txBox="1"/>
          <p:nvPr/>
        </p:nvSpPr>
        <p:spPr>
          <a:xfrm>
            <a:off x="209303" y="445027"/>
            <a:ext cx="8418134" cy="369332"/>
          </a:xfrm>
          <a:prstGeom prst="rect">
            <a:avLst/>
          </a:prstGeom>
          <a:noFill/>
        </p:spPr>
        <p:txBody>
          <a:bodyPr wrap="square" rtlCol="0">
            <a:spAutoFit/>
          </a:bodyPr>
          <a:lstStyle/>
          <a:p>
            <a:pPr marL="633413" indent="-549275" algn="ctr"/>
            <a:r>
              <a:rPr lang="ja-JP" altLang="en-US" dirty="0">
                <a:latin typeface="HGP創英角ｺﾞｼｯｸUB" panose="020B0900000000000000" pitchFamily="50" charset="-128"/>
                <a:ea typeface="HGP創英角ｺﾞｼｯｸUB" panose="020B0900000000000000" pitchFamily="50" charset="-128"/>
                <a:cs typeface="Arial" panose="020B0604020202020204" pitchFamily="34" charset="0"/>
              </a:rPr>
              <a:t>年齢別に多い死亡事故</a:t>
            </a:r>
            <a:r>
              <a:rPr lang="en-US" altLang="ja-JP" dirty="0">
                <a:latin typeface="HGP創英角ｺﾞｼｯｸUB" panose="020B0900000000000000" pitchFamily="50" charset="-128"/>
                <a:ea typeface="HGP創英角ｺﾞｼｯｸUB" panose="020B0900000000000000" pitchFamily="50" charset="-128"/>
                <a:cs typeface="Arial" panose="020B0604020202020204" pitchFamily="34" charset="0"/>
              </a:rPr>
              <a:t> 1</a:t>
            </a:r>
            <a:r>
              <a:rPr lang="ja-JP" altLang="en-US" dirty="0">
                <a:latin typeface="HGP創英角ｺﾞｼｯｸUB" panose="020B0900000000000000" pitchFamily="50" charset="-128"/>
                <a:ea typeface="HGP創英角ｺﾞｼｯｸUB" panose="020B0900000000000000" pitchFamily="50" charset="-128"/>
                <a:cs typeface="Arial" panose="020B0604020202020204" pitchFamily="34" charset="0"/>
              </a:rPr>
              <a:t>位</a:t>
            </a:r>
            <a:r>
              <a:rPr lang="en-US" altLang="ja-JP" dirty="0">
                <a:latin typeface="HGP創英角ｺﾞｼｯｸUB" panose="020B0900000000000000" pitchFamily="50" charset="-128"/>
                <a:ea typeface="HGP創英角ｺﾞｼｯｸUB" panose="020B0900000000000000" pitchFamily="50" charset="-128"/>
                <a:cs typeface="Arial" panose="020B0604020202020204" pitchFamily="34" charset="0"/>
              </a:rPr>
              <a:t>-3</a:t>
            </a:r>
            <a:r>
              <a:rPr lang="ja-JP" altLang="en-US" dirty="0">
                <a:latin typeface="HGP創英角ｺﾞｼｯｸUB" panose="020B0900000000000000" pitchFamily="50" charset="-128"/>
                <a:ea typeface="HGP創英角ｺﾞｼｯｸUB" panose="020B0900000000000000" pitchFamily="50" charset="-128"/>
                <a:cs typeface="Arial" panose="020B0604020202020204" pitchFamily="34" charset="0"/>
              </a:rPr>
              <a:t>位（年齢別比率）　</a:t>
            </a:r>
            <a:r>
              <a:rPr lang="en-US" altLang="ja-JP" dirty="0">
                <a:latin typeface="HGP創英角ｺﾞｼｯｸUB" panose="020B0900000000000000" pitchFamily="50" charset="-128"/>
                <a:ea typeface="HGP創英角ｺﾞｼｯｸUB" panose="020B0900000000000000" pitchFamily="50" charset="-128"/>
                <a:cs typeface="Arial" panose="020B0604020202020204" pitchFamily="34" charset="0"/>
              </a:rPr>
              <a:t>:</a:t>
            </a:r>
            <a:r>
              <a:rPr lang="ja-JP" altLang="en-US" dirty="0">
                <a:latin typeface="HGP創英角ｺﾞｼｯｸUB" panose="020B0900000000000000" pitchFamily="50" charset="-128"/>
                <a:ea typeface="HGP創英角ｺﾞｼｯｸUB" panose="020B0900000000000000" pitchFamily="50" charset="-128"/>
                <a:cs typeface="Arial" panose="020B0604020202020204" pitchFamily="34" charset="0"/>
              </a:rPr>
              <a:t>平成</a:t>
            </a:r>
            <a:r>
              <a:rPr lang="en-US" altLang="ja-JP" dirty="0">
                <a:latin typeface="HGP創英角ｺﾞｼｯｸUB" panose="020B0900000000000000" pitchFamily="50" charset="-128"/>
                <a:ea typeface="HGP創英角ｺﾞｼｯｸUB" panose="020B0900000000000000" pitchFamily="50" charset="-128"/>
                <a:cs typeface="Arial" panose="020B0604020202020204" pitchFamily="34" charset="0"/>
              </a:rPr>
              <a:t>27</a:t>
            </a:r>
            <a:r>
              <a:rPr lang="ja-JP" altLang="en-US" dirty="0">
                <a:latin typeface="HGP創英角ｺﾞｼｯｸUB" panose="020B0900000000000000" pitchFamily="50" charset="-128"/>
                <a:ea typeface="HGP創英角ｺﾞｼｯｸUB" panose="020B0900000000000000" pitchFamily="50" charset="-128"/>
                <a:cs typeface="Arial" panose="020B0604020202020204" pitchFamily="34" charset="0"/>
              </a:rPr>
              <a:t>年～令和元年</a:t>
            </a:r>
            <a:endParaRPr lang="en-US" altLang="ja-JP" baseline="30000" dirty="0">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12" name="スライド番号プレースホルダー 3">
            <a:extLst>
              <a:ext uri="{FF2B5EF4-FFF2-40B4-BE49-F238E27FC236}">
                <a16:creationId xmlns:a16="http://schemas.microsoft.com/office/drawing/2014/main" id="{DB15EE1D-5983-4C00-AEAB-982C4772DEC6}"/>
              </a:ext>
            </a:extLst>
          </p:cNvPr>
          <p:cNvSpPr txBox="1">
            <a:spLocks/>
          </p:cNvSpPr>
          <p:nvPr/>
        </p:nvSpPr>
        <p:spPr>
          <a:xfrm>
            <a:off x="6901552" y="6508754"/>
            <a:ext cx="2133600" cy="365125"/>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r"/>
            <a:fld id="{D2D8002D-B5B0-4BAC-B1F6-782DDCCE6D9C}" type="slidenum">
              <a:rPr lang="ja-JP" altLang="en-US" sz="1200" smtClean="0">
                <a:solidFill>
                  <a:schemeClr val="bg1">
                    <a:lumMod val="65000"/>
                  </a:schemeClr>
                </a:solidFill>
                <a:latin typeface="HGP創英角ｺﾞｼｯｸUB" panose="020B0900000000000000" pitchFamily="50" charset="-128"/>
                <a:ea typeface="HGP創英角ｺﾞｼｯｸUB" panose="020B0900000000000000" pitchFamily="50" charset="-128"/>
              </a:rPr>
              <a:pPr algn="r"/>
              <a:t>77</a:t>
            </a:fld>
            <a:endParaRPr lang="ja-JP" altLang="en-US" sz="1200" dirty="0">
              <a:solidFill>
                <a:schemeClr val="bg1">
                  <a:lumMod val="65000"/>
                </a:schemeClr>
              </a:solidFill>
              <a:latin typeface="HGP創英角ｺﾞｼｯｸUB" panose="020B0900000000000000" pitchFamily="50" charset="-128"/>
              <a:ea typeface="HGP創英角ｺﾞｼｯｸUB" panose="020B0900000000000000" pitchFamily="50" charset="-128"/>
            </a:endParaRPr>
          </a:p>
        </p:txBody>
      </p:sp>
      <p:graphicFrame>
        <p:nvGraphicFramePr>
          <p:cNvPr id="10" name="グラフ 9">
            <a:extLst>
              <a:ext uri="{FF2B5EF4-FFF2-40B4-BE49-F238E27FC236}">
                <a16:creationId xmlns:a16="http://schemas.microsoft.com/office/drawing/2014/main" id="{B730E06E-468D-438C-A24A-9D46865F6C4A}"/>
              </a:ext>
            </a:extLst>
          </p:cNvPr>
          <p:cNvGraphicFramePr>
            <a:graphicFrameLocks/>
          </p:cNvGraphicFramePr>
          <p:nvPr>
            <p:extLst>
              <p:ext uri="{D42A27DB-BD31-4B8C-83A1-F6EECF244321}">
                <p14:modId xmlns:p14="http://schemas.microsoft.com/office/powerpoint/2010/main" val="1684679786"/>
              </p:ext>
            </p:extLst>
          </p:nvPr>
        </p:nvGraphicFramePr>
        <p:xfrm>
          <a:off x="245097" y="779679"/>
          <a:ext cx="8418135" cy="3992662"/>
        </p:xfrm>
        <a:graphic>
          <a:graphicData uri="http://schemas.openxmlformats.org/drawingml/2006/chart">
            <c:chart xmlns:c="http://schemas.openxmlformats.org/drawingml/2006/chart" xmlns:r="http://schemas.openxmlformats.org/officeDocument/2006/relationships" r:id="rId2"/>
          </a:graphicData>
        </a:graphic>
      </p:graphicFrame>
      <p:sp>
        <p:nvSpPr>
          <p:cNvPr id="13" name="テキスト ボックス 12">
            <a:extLst>
              <a:ext uri="{FF2B5EF4-FFF2-40B4-BE49-F238E27FC236}">
                <a16:creationId xmlns:a16="http://schemas.microsoft.com/office/drawing/2014/main" id="{A540A8DB-9D03-474A-94E3-D06C8E7BBD21}"/>
              </a:ext>
            </a:extLst>
          </p:cNvPr>
          <p:cNvSpPr txBox="1"/>
          <p:nvPr/>
        </p:nvSpPr>
        <p:spPr>
          <a:xfrm>
            <a:off x="8225162" y="4022642"/>
            <a:ext cx="809990" cy="338554"/>
          </a:xfrm>
          <a:prstGeom prst="rect">
            <a:avLst/>
          </a:prstGeom>
          <a:noFill/>
        </p:spPr>
        <p:txBody>
          <a:bodyPr wrap="square" rtlCol="0">
            <a:spAutoFit/>
          </a:bodyPr>
          <a:lstStyle/>
          <a:p>
            <a:pPr algn="ctr"/>
            <a:r>
              <a:rPr kumimoji="1" lang="ja-JP" altLang="en-US" sz="1600" dirty="0">
                <a:solidFill>
                  <a:schemeClr val="tx1"/>
                </a:solidFill>
                <a:latin typeface="Calibri" panose="020F0502020204030204" pitchFamily="34" charset="0"/>
              </a:rPr>
              <a:t>（</a:t>
            </a:r>
            <a:r>
              <a:rPr lang="ja-JP" altLang="en-US" sz="1600" dirty="0">
                <a:latin typeface="Calibri" panose="020F0502020204030204" pitchFamily="34" charset="0"/>
              </a:rPr>
              <a:t>年齢</a:t>
            </a:r>
            <a:r>
              <a:rPr kumimoji="1" lang="ja-JP" altLang="en-US" sz="1600" dirty="0">
                <a:solidFill>
                  <a:schemeClr val="tx1"/>
                </a:solidFill>
                <a:latin typeface="Calibri" panose="020F0502020204030204" pitchFamily="34" charset="0"/>
              </a:rPr>
              <a:t>）</a:t>
            </a:r>
            <a:endParaRPr kumimoji="1" lang="en-US" altLang="ja-JP" sz="1600" dirty="0">
              <a:solidFill>
                <a:schemeClr val="tx1"/>
              </a:solidFill>
              <a:latin typeface="Calibri" panose="020F0502020204030204" pitchFamily="34" charset="0"/>
            </a:endParaRPr>
          </a:p>
        </p:txBody>
      </p:sp>
      <p:sp>
        <p:nvSpPr>
          <p:cNvPr id="17" name="テキスト ボックス 16">
            <a:extLst>
              <a:ext uri="{FF2B5EF4-FFF2-40B4-BE49-F238E27FC236}">
                <a16:creationId xmlns:a16="http://schemas.microsoft.com/office/drawing/2014/main" id="{495C6917-2CE1-4123-946F-DBC7323D79D0}"/>
              </a:ext>
            </a:extLst>
          </p:cNvPr>
          <p:cNvSpPr txBox="1"/>
          <p:nvPr/>
        </p:nvSpPr>
        <p:spPr>
          <a:xfrm>
            <a:off x="102669" y="5634525"/>
            <a:ext cx="2464830" cy="584775"/>
          </a:xfrm>
          <a:prstGeom prst="rect">
            <a:avLst/>
          </a:prstGeom>
          <a:noFill/>
          <a:ln>
            <a:noFill/>
          </a:ln>
        </p:spPr>
        <p:txBody>
          <a:bodyPr wrap="square" rtlCol="0">
            <a:spAutoFit/>
          </a:bodyPr>
          <a:lstStyle/>
          <a:p>
            <a:r>
              <a:rPr lang="ja-JP" altLang="en-US" sz="1600" dirty="0">
                <a:solidFill>
                  <a:srgbClr val="FF0000"/>
                </a:solidFill>
                <a:latin typeface="HGP創英角ｺﾞｼｯｸUB" panose="020B0900000000000000" pitchFamily="50" charset="-128"/>
                <a:ea typeface="HGP創英角ｺﾞｼｯｸUB" panose="020B0900000000000000" pitchFamily="50" charset="-128"/>
              </a:rPr>
              <a:t>チャイルドシートの着用</a:t>
            </a:r>
            <a:endParaRPr lang="en-US" altLang="ja-JP" sz="1600" dirty="0">
              <a:solidFill>
                <a:srgbClr val="FF0000"/>
              </a:solidFill>
              <a:latin typeface="HGP創英角ｺﾞｼｯｸUB" panose="020B0900000000000000" pitchFamily="50" charset="-128"/>
              <a:ea typeface="HGP創英角ｺﾞｼｯｸUB" panose="020B0900000000000000" pitchFamily="50" charset="-128"/>
            </a:endParaRPr>
          </a:p>
          <a:p>
            <a:r>
              <a:rPr lang="ja-JP" altLang="en-US" sz="1600" dirty="0">
                <a:solidFill>
                  <a:srgbClr val="FF0000"/>
                </a:solidFill>
                <a:latin typeface="HGP創英角ｺﾞｼｯｸUB" panose="020B0900000000000000" pitchFamily="50" charset="-128"/>
                <a:ea typeface="HGP創英角ｺﾞｼｯｸUB" panose="020B0900000000000000" pitchFamily="50" charset="-128"/>
              </a:rPr>
              <a:t>ヘルメットの着用</a:t>
            </a:r>
            <a:endParaRPr lang="en-US" altLang="ja-JP" sz="16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18" name="テキスト ボックス 17">
            <a:extLst>
              <a:ext uri="{FF2B5EF4-FFF2-40B4-BE49-F238E27FC236}">
                <a16:creationId xmlns:a16="http://schemas.microsoft.com/office/drawing/2014/main" id="{9B8C68A8-3D82-43AF-8DB7-15A3246D3117}"/>
              </a:ext>
            </a:extLst>
          </p:cNvPr>
          <p:cNvSpPr txBox="1"/>
          <p:nvPr/>
        </p:nvSpPr>
        <p:spPr>
          <a:xfrm>
            <a:off x="2994790" y="5909642"/>
            <a:ext cx="2464830" cy="584775"/>
          </a:xfrm>
          <a:prstGeom prst="rect">
            <a:avLst/>
          </a:prstGeom>
          <a:noFill/>
          <a:ln>
            <a:noFill/>
          </a:ln>
        </p:spPr>
        <p:txBody>
          <a:bodyPr wrap="square" rtlCol="0">
            <a:spAutoFit/>
          </a:bodyPr>
          <a:lstStyle/>
          <a:p>
            <a:r>
              <a:rPr lang="ja-JP" altLang="en-US" sz="1600" dirty="0">
                <a:solidFill>
                  <a:srgbClr val="FF0000"/>
                </a:solidFill>
                <a:latin typeface="HGP創英角ｺﾞｼｯｸUB" panose="020B0900000000000000" pitchFamily="50" charset="-128"/>
                <a:ea typeface="HGP創英角ｺﾞｼｯｸUB" panose="020B0900000000000000" pitchFamily="50" charset="-128"/>
              </a:rPr>
              <a:t>手の届く範囲に置かない</a:t>
            </a:r>
            <a:endParaRPr lang="en-US" altLang="ja-JP" sz="1600" dirty="0">
              <a:solidFill>
                <a:srgbClr val="FF0000"/>
              </a:solidFill>
              <a:latin typeface="HGP創英角ｺﾞｼｯｸUB" panose="020B0900000000000000" pitchFamily="50" charset="-128"/>
              <a:ea typeface="HGP創英角ｺﾞｼｯｸUB" panose="020B0900000000000000" pitchFamily="50" charset="-128"/>
            </a:endParaRPr>
          </a:p>
          <a:p>
            <a:r>
              <a:rPr lang="ja-JP" altLang="en-US" sz="1600" dirty="0">
                <a:solidFill>
                  <a:srgbClr val="FF0000"/>
                </a:solidFill>
                <a:latin typeface="HGP創英角ｺﾞｼｯｸUB" panose="020B0900000000000000" pitchFamily="50" charset="-128"/>
                <a:ea typeface="HGP創英角ｺﾞｼｯｸUB" panose="020B0900000000000000" pitchFamily="50" charset="-128"/>
              </a:rPr>
              <a:t>注意喚起</a:t>
            </a:r>
            <a:endParaRPr lang="en-US" altLang="ja-JP" sz="16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19" name="テキスト ボックス 18">
            <a:extLst>
              <a:ext uri="{FF2B5EF4-FFF2-40B4-BE49-F238E27FC236}">
                <a16:creationId xmlns:a16="http://schemas.microsoft.com/office/drawing/2014/main" id="{A347C1BA-18F3-4556-BF8E-F6C497D8A730}"/>
              </a:ext>
            </a:extLst>
          </p:cNvPr>
          <p:cNvSpPr txBox="1"/>
          <p:nvPr/>
        </p:nvSpPr>
        <p:spPr>
          <a:xfrm>
            <a:off x="6314203" y="5700126"/>
            <a:ext cx="2823099" cy="830997"/>
          </a:xfrm>
          <a:prstGeom prst="rect">
            <a:avLst/>
          </a:prstGeom>
          <a:noFill/>
          <a:ln>
            <a:noFill/>
          </a:ln>
        </p:spPr>
        <p:txBody>
          <a:bodyPr wrap="square" rtlCol="0">
            <a:spAutoFit/>
          </a:bodyPr>
          <a:lstStyle/>
          <a:p>
            <a:r>
              <a:rPr lang="ja-JP" altLang="en-US" sz="1600" dirty="0">
                <a:solidFill>
                  <a:srgbClr val="FF0000"/>
                </a:solidFill>
                <a:latin typeface="HGP創英角ｺﾞｼｯｸUB" panose="020B0900000000000000" pitchFamily="50" charset="-128"/>
                <a:ea typeface="HGP創英角ｺﾞｼｯｸUB" panose="020B0900000000000000" pitchFamily="50" charset="-128"/>
              </a:rPr>
              <a:t>監視の徹底（</a:t>
            </a:r>
            <a:r>
              <a:rPr lang="en-US" altLang="ja-JP" sz="1600" dirty="0">
                <a:solidFill>
                  <a:srgbClr val="FF0000"/>
                </a:solidFill>
                <a:latin typeface="HGP創英角ｺﾞｼｯｸUB" panose="020B0900000000000000" pitchFamily="50" charset="-128"/>
                <a:ea typeface="HGP創英角ｺﾞｼｯｸUB" panose="020B0900000000000000" pitchFamily="50" charset="-128"/>
              </a:rPr>
              <a:t>KEEP WATCH</a:t>
            </a:r>
            <a:r>
              <a:rPr lang="ja-JP" altLang="en-US" sz="1600" dirty="0">
                <a:solidFill>
                  <a:srgbClr val="FF0000"/>
                </a:solidFill>
                <a:latin typeface="HGP創英角ｺﾞｼｯｸUB" panose="020B0900000000000000" pitchFamily="50" charset="-128"/>
                <a:ea typeface="HGP創英角ｺﾞｼｯｸUB" panose="020B0900000000000000" pitchFamily="50" charset="-128"/>
              </a:rPr>
              <a:t>）</a:t>
            </a:r>
            <a:endParaRPr lang="en-US" altLang="ja-JP" sz="1600" dirty="0">
              <a:solidFill>
                <a:srgbClr val="FF0000"/>
              </a:solidFill>
              <a:latin typeface="HGP創英角ｺﾞｼｯｸUB" panose="020B0900000000000000" pitchFamily="50" charset="-128"/>
              <a:ea typeface="HGP創英角ｺﾞｼｯｸUB" panose="020B0900000000000000" pitchFamily="50" charset="-128"/>
            </a:endParaRPr>
          </a:p>
          <a:p>
            <a:r>
              <a:rPr lang="ja-JP" altLang="en-US" sz="1600" dirty="0">
                <a:solidFill>
                  <a:srgbClr val="FF0000"/>
                </a:solidFill>
                <a:latin typeface="HGP創英角ｺﾞｼｯｸUB" panose="020B0900000000000000" pitchFamily="50" charset="-128"/>
                <a:ea typeface="HGP創英角ｺﾞｼｯｸUB" panose="020B0900000000000000" pitchFamily="50" charset="-128"/>
              </a:rPr>
              <a:t>ライフジャケットの着用</a:t>
            </a:r>
            <a:endParaRPr lang="en-US" altLang="ja-JP" sz="1600" dirty="0">
              <a:solidFill>
                <a:srgbClr val="FF0000"/>
              </a:solidFill>
              <a:latin typeface="HGP創英角ｺﾞｼｯｸUB" panose="020B0900000000000000" pitchFamily="50" charset="-128"/>
              <a:ea typeface="HGP創英角ｺﾞｼｯｸUB" panose="020B0900000000000000" pitchFamily="50" charset="-128"/>
            </a:endParaRPr>
          </a:p>
          <a:p>
            <a:r>
              <a:rPr lang="ja-JP" altLang="en-US" sz="1600" dirty="0">
                <a:solidFill>
                  <a:srgbClr val="FF0000"/>
                </a:solidFill>
                <a:latin typeface="HGP創英角ｺﾞｼｯｸUB" panose="020B0900000000000000" pitchFamily="50" charset="-128"/>
                <a:ea typeface="HGP創英角ｺﾞｼｯｸUB" panose="020B0900000000000000" pitchFamily="50" charset="-128"/>
              </a:rPr>
              <a:t>ウォータ</a:t>
            </a:r>
            <a:r>
              <a:rPr lang="en-US" altLang="ja-JP" sz="1600" dirty="0">
                <a:solidFill>
                  <a:srgbClr val="FF0000"/>
                </a:solidFill>
                <a:latin typeface="HGP創英角ｺﾞｼｯｸUB" panose="020B0900000000000000" pitchFamily="50" charset="-128"/>
                <a:ea typeface="HGP創英角ｺﾞｼｯｸUB" panose="020B0900000000000000" pitchFamily="50" charset="-128"/>
              </a:rPr>
              <a:t>―</a:t>
            </a:r>
            <a:r>
              <a:rPr lang="ja-JP" altLang="en-US" sz="1600" dirty="0">
                <a:solidFill>
                  <a:srgbClr val="FF0000"/>
                </a:solidFill>
                <a:latin typeface="HGP創英角ｺﾞｼｯｸUB" panose="020B0900000000000000" pitchFamily="50" charset="-128"/>
                <a:ea typeface="HGP創英角ｺﾞｼｯｸUB" panose="020B0900000000000000" pitchFamily="50" charset="-128"/>
              </a:rPr>
              <a:t>セーフティプログラム</a:t>
            </a:r>
            <a:endParaRPr lang="en-US" altLang="ja-JP" sz="1600" dirty="0">
              <a:solidFill>
                <a:srgbClr val="FF0000"/>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219022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3">
            <a:extLst>
              <a:ext uri="{FF2B5EF4-FFF2-40B4-BE49-F238E27FC236}">
                <a16:creationId xmlns:a16="http://schemas.microsoft.com/office/drawing/2014/main" id="{92FC6B74-8DFE-4C38-88C8-C646CB91FEDD}"/>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78</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11" name="コンテンツ プレースホルダー 4">
            <a:extLst>
              <a:ext uri="{FF2B5EF4-FFF2-40B4-BE49-F238E27FC236}">
                <a16:creationId xmlns:a16="http://schemas.microsoft.com/office/drawing/2014/main" id="{209EC3F2-C29E-4CAF-9A44-477F39FF10A5}"/>
              </a:ext>
            </a:extLst>
          </p:cNvPr>
          <p:cNvSpPr>
            <a:spLocks noGrp="1"/>
          </p:cNvSpPr>
          <p:nvPr>
            <p:ph idx="1"/>
          </p:nvPr>
        </p:nvSpPr>
        <p:spPr>
          <a:xfrm>
            <a:off x="512375" y="1944116"/>
            <a:ext cx="8229600" cy="3288284"/>
          </a:xfrm>
        </p:spPr>
        <p:txBody>
          <a:bodyPr>
            <a:normAutofit fontScale="92500" lnSpcReduction="10000"/>
          </a:bodyPr>
          <a:lstStyle/>
          <a:p>
            <a:pPr marL="0" indent="0" algn="ctr">
              <a:buNone/>
            </a:pPr>
            <a:r>
              <a:rPr lang="en-US" altLang="ja-JP" b="0" i="0" dirty="0">
                <a:solidFill>
                  <a:srgbClr val="000000"/>
                </a:solidFill>
                <a:effectLst/>
                <a:latin typeface="Arial" panose="020B0604020202020204" pitchFamily="34" charset="0"/>
              </a:rPr>
              <a:t>■JLA ACADEMY </a:t>
            </a:r>
            <a:r>
              <a:rPr lang="ja-JP" altLang="en-US" b="0" i="0" dirty="0">
                <a:solidFill>
                  <a:srgbClr val="FF0000"/>
                </a:solidFill>
                <a:effectLst/>
                <a:latin typeface="Arial" panose="020B0604020202020204" pitchFamily="34" charset="0"/>
              </a:rPr>
              <a:t>小児</a:t>
            </a:r>
            <a:r>
              <a:rPr lang="ja-JP" altLang="en-US" b="0" i="0" dirty="0">
                <a:solidFill>
                  <a:srgbClr val="000000"/>
                </a:solidFill>
                <a:effectLst/>
                <a:latin typeface="Arial" panose="020B0604020202020204" pitchFamily="34" charset="0"/>
              </a:rPr>
              <a:t>に対する一次救命処置（</a:t>
            </a:r>
            <a:r>
              <a:rPr lang="en-US" altLang="ja-JP" b="0" i="0" dirty="0">
                <a:solidFill>
                  <a:srgbClr val="000000"/>
                </a:solidFill>
                <a:effectLst/>
                <a:latin typeface="Arial" panose="020B0604020202020204" pitchFamily="34" charset="0"/>
              </a:rPr>
              <a:t>PBLS) </a:t>
            </a:r>
            <a:r>
              <a:rPr lang="ja-JP" altLang="en-US" b="0" i="0" dirty="0">
                <a:solidFill>
                  <a:srgbClr val="000000"/>
                </a:solidFill>
                <a:effectLst/>
                <a:latin typeface="Arial" panose="020B0604020202020204" pitchFamily="34" charset="0"/>
              </a:rPr>
              <a:t>～</a:t>
            </a:r>
            <a:r>
              <a:rPr lang="en-US" altLang="ja-JP" b="0" i="0" dirty="0">
                <a:solidFill>
                  <a:srgbClr val="000000"/>
                </a:solidFill>
                <a:effectLst/>
                <a:latin typeface="Arial" panose="020B0604020202020204" pitchFamily="34" charset="0"/>
              </a:rPr>
              <a:t>JRC</a:t>
            </a:r>
            <a:r>
              <a:rPr lang="ja-JP" altLang="en-US" b="0" i="0" dirty="0">
                <a:solidFill>
                  <a:srgbClr val="000000"/>
                </a:solidFill>
                <a:effectLst/>
                <a:latin typeface="Arial" panose="020B0604020202020204" pitchFamily="34" charset="0"/>
              </a:rPr>
              <a:t>蘇生ガイドライン</a:t>
            </a:r>
            <a:r>
              <a:rPr lang="en-US" altLang="ja-JP" b="0" i="0" dirty="0">
                <a:solidFill>
                  <a:srgbClr val="000000"/>
                </a:solidFill>
                <a:effectLst/>
                <a:latin typeface="Arial" panose="020B0604020202020204" pitchFamily="34" charset="0"/>
              </a:rPr>
              <a:t>2020</a:t>
            </a:r>
            <a:r>
              <a:rPr lang="ja-JP" altLang="en-US" b="0" i="0" dirty="0">
                <a:solidFill>
                  <a:srgbClr val="000000"/>
                </a:solidFill>
                <a:effectLst/>
                <a:latin typeface="Arial" panose="020B0604020202020204" pitchFamily="34" charset="0"/>
              </a:rPr>
              <a:t>準拠～</a:t>
            </a:r>
            <a:br>
              <a:rPr lang="ja-JP" altLang="en-US" dirty="0"/>
            </a:br>
            <a:r>
              <a:rPr lang="en-US" altLang="ja-JP" b="0" i="0" dirty="0">
                <a:solidFill>
                  <a:srgbClr val="000000"/>
                </a:solidFill>
                <a:effectLst/>
                <a:latin typeface="Arial" panose="020B0604020202020204" pitchFamily="34" charset="0"/>
                <a:hlinkClick r:id="rId2"/>
              </a:rPr>
              <a:t>https://youtu.be/KzdCpnIEnGE</a:t>
            </a:r>
            <a:br>
              <a:rPr lang="en-US" altLang="ja-JP" dirty="0"/>
            </a:br>
            <a:br>
              <a:rPr lang="en-US" altLang="ja-JP" dirty="0"/>
            </a:br>
            <a:r>
              <a:rPr lang="en-US" altLang="ja-JP" b="0" i="0" dirty="0">
                <a:solidFill>
                  <a:srgbClr val="000000"/>
                </a:solidFill>
                <a:effectLst/>
                <a:latin typeface="Arial" panose="020B0604020202020204" pitchFamily="34" charset="0"/>
              </a:rPr>
              <a:t>■JLA ACADEMY </a:t>
            </a:r>
            <a:r>
              <a:rPr lang="ja-JP" altLang="en-US" b="0" i="0" dirty="0">
                <a:solidFill>
                  <a:srgbClr val="FF0000"/>
                </a:solidFill>
                <a:effectLst/>
                <a:latin typeface="Arial" panose="020B0604020202020204" pitchFamily="34" charset="0"/>
              </a:rPr>
              <a:t>乳児</a:t>
            </a:r>
            <a:r>
              <a:rPr lang="ja-JP" altLang="en-US" b="0" i="0" dirty="0">
                <a:solidFill>
                  <a:srgbClr val="000000"/>
                </a:solidFill>
                <a:effectLst/>
                <a:latin typeface="Arial" panose="020B0604020202020204" pitchFamily="34" charset="0"/>
              </a:rPr>
              <a:t>に対する一次救命処置（</a:t>
            </a:r>
            <a:r>
              <a:rPr lang="en-US" altLang="ja-JP" b="0" i="0" dirty="0">
                <a:solidFill>
                  <a:srgbClr val="000000"/>
                </a:solidFill>
                <a:effectLst/>
                <a:latin typeface="Arial" panose="020B0604020202020204" pitchFamily="34" charset="0"/>
              </a:rPr>
              <a:t>PBLS)</a:t>
            </a:r>
            <a:r>
              <a:rPr lang="ja-JP" altLang="en-US" b="0" i="0" dirty="0">
                <a:solidFill>
                  <a:srgbClr val="000000"/>
                </a:solidFill>
                <a:effectLst/>
                <a:latin typeface="Arial" panose="020B0604020202020204" pitchFamily="34" charset="0"/>
              </a:rPr>
              <a:t>～</a:t>
            </a:r>
            <a:r>
              <a:rPr lang="en-US" altLang="ja-JP" b="0" i="0" dirty="0">
                <a:solidFill>
                  <a:srgbClr val="000000"/>
                </a:solidFill>
                <a:effectLst/>
                <a:latin typeface="Arial" panose="020B0604020202020204" pitchFamily="34" charset="0"/>
              </a:rPr>
              <a:t>JRC</a:t>
            </a:r>
            <a:r>
              <a:rPr lang="ja-JP" altLang="en-US" b="0" i="0" dirty="0">
                <a:solidFill>
                  <a:srgbClr val="000000"/>
                </a:solidFill>
                <a:effectLst/>
                <a:latin typeface="Arial" panose="020B0604020202020204" pitchFamily="34" charset="0"/>
              </a:rPr>
              <a:t>蘇生ガイドライン</a:t>
            </a:r>
            <a:r>
              <a:rPr lang="en-US" altLang="ja-JP" b="0" i="0" dirty="0">
                <a:solidFill>
                  <a:srgbClr val="000000"/>
                </a:solidFill>
                <a:effectLst/>
                <a:latin typeface="Arial" panose="020B0604020202020204" pitchFamily="34" charset="0"/>
              </a:rPr>
              <a:t>2020</a:t>
            </a:r>
            <a:r>
              <a:rPr lang="ja-JP" altLang="en-US" b="0" i="0" dirty="0">
                <a:solidFill>
                  <a:srgbClr val="000000"/>
                </a:solidFill>
                <a:effectLst/>
                <a:latin typeface="Arial" panose="020B0604020202020204" pitchFamily="34" charset="0"/>
              </a:rPr>
              <a:t>準拠～</a:t>
            </a:r>
            <a:br>
              <a:rPr lang="ja-JP" altLang="en-US" dirty="0"/>
            </a:br>
            <a:r>
              <a:rPr lang="en-US" altLang="ja-JP" b="0" i="0" dirty="0">
                <a:solidFill>
                  <a:srgbClr val="000000"/>
                </a:solidFill>
                <a:effectLst/>
                <a:latin typeface="Arial" panose="020B0604020202020204" pitchFamily="34" charset="0"/>
                <a:hlinkClick r:id="rId3"/>
              </a:rPr>
              <a:t>https://youtu.be/G1g36KWXyYQ</a:t>
            </a:r>
            <a:endParaRPr lang="ja-JP" altLang="en-US" dirty="0">
              <a:solidFill>
                <a:srgbClr val="FF0000"/>
              </a:solidFill>
            </a:endParaRPr>
          </a:p>
        </p:txBody>
      </p:sp>
      <p:sp>
        <p:nvSpPr>
          <p:cNvPr id="5" name="タイトル 1">
            <a:extLst>
              <a:ext uri="{FF2B5EF4-FFF2-40B4-BE49-F238E27FC236}">
                <a16:creationId xmlns:a16="http://schemas.microsoft.com/office/drawing/2014/main" id="{97ADF077-4292-49AA-A351-0AF0A11047F1}"/>
              </a:ext>
            </a:extLst>
          </p:cNvPr>
          <p:cNvSpPr txBox="1">
            <a:spLocks/>
          </p:cNvSpPr>
          <p:nvPr/>
        </p:nvSpPr>
        <p:spPr>
          <a:xfrm>
            <a:off x="1396098" y="-86596"/>
            <a:ext cx="7092963" cy="746961"/>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S創英角ｺﾞｼｯｸUB" pitchFamily="50" charset="-128"/>
                <a:ea typeface="HGS創英角ｺﾞｼｯｸUB" pitchFamily="50" charset="-128"/>
              </a:rPr>
              <a:t>小児・乳児への一次救命処置の手順</a:t>
            </a:r>
          </a:p>
        </p:txBody>
      </p:sp>
    </p:spTree>
    <p:extLst>
      <p:ext uri="{BB962C8B-B14F-4D97-AF65-F5344CB8AC3E}">
        <p14:creationId xmlns:p14="http://schemas.microsoft.com/office/powerpoint/2010/main" val="1488022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B6C085E8-9EC8-460B-B97F-2CC2405C6D60}"/>
              </a:ext>
            </a:extLst>
          </p:cNvPr>
          <p:cNvGrpSpPr/>
          <p:nvPr/>
        </p:nvGrpSpPr>
        <p:grpSpPr>
          <a:xfrm>
            <a:off x="4112588" y="514464"/>
            <a:ext cx="1192976" cy="468575"/>
            <a:chOff x="4095120" y="944701"/>
            <a:chExt cx="1192976" cy="468575"/>
          </a:xfrm>
        </p:grpSpPr>
        <p:sp>
          <p:nvSpPr>
            <p:cNvPr id="4" name="正方形/長方形 3">
              <a:extLst>
                <a:ext uri="{FF2B5EF4-FFF2-40B4-BE49-F238E27FC236}">
                  <a16:creationId xmlns:a16="http://schemas.microsoft.com/office/drawing/2014/main" id="{35B2B39B-3084-4E7A-8E78-AC4B49022DC7}"/>
                </a:ext>
              </a:extLst>
            </p:cNvPr>
            <p:cNvSpPr/>
            <p:nvPr/>
          </p:nvSpPr>
          <p:spPr>
            <a:xfrm>
              <a:off x="4095120" y="944701"/>
              <a:ext cx="1192976" cy="2770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04F21A7-1474-47BC-B855-9C2CD7DE1C2A}"/>
                </a:ext>
              </a:extLst>
            </p:cNvPr>
            <p:cNvSpPr txBox="1"/>
            <p:nvPr/>
          </p:nvSpPr>
          <p:spPr>
            <a:xfrm>
              <a:off x="4275948" y="951611"/>
              <a:ext cx="800219" cy="461665"/>
            </a:xfrm>
            <a:prstGeom prst="rect">
              <a:avLst/>
            </a:prstGeom>
            <a:noFill/>
            <a:ln>
              <a:noFill/>
            </a:ln>
          </p:spPr>
          <p:txBody>
            <a:bodyPr wrap="none" rtlCol="0">
              <a:spAutoFit/>
            </a:bodyPr>
            <a:lstStyle/>
            <a:p>
              <a:r>
                <a:rPr kumimoji="1" lang="ja-JP" altLang="en-US" sz="1200" dirty="0">
                  <a:latin typeface="HGP創英角ｺﾞｼｯｸUB" panose="020B0900000000000000" pitchFamily="50" charset="-128"/>
                  <a:ea typeface="HGP創英角ｺﾞｼｯｸUB" panose="020B0900000000000000" pitchFamily="50" charset="-128"/>
                </a:rPr>
                <a:t>安全確認</a:t>
              </a:r>
            </a:p>
            <a:p>
              <a:endParaRPr kumimoji="1" lang="ja-JP" altLang="en-US" sz="1200" dirty="0">
                <a:latin typeface="HGP創英角ｺﾞｼｯｸUB" panose="020B0900000000000000" pitchFamily="50" charset="-128"/>
                <a:ea typeface="HGP創英角ｺﾞｼｯｸUB" panose="020B0900000000000000" pitchFamily="50" charset="-128"/>
              </a:endParaRPr>
            </a:p>
          </p:txBody>
        </p:sp>
      </p:grpSp>
      <p:sp>
        <p:nvSpPr>
          <p:cNvPr id="7" name="フローチャート: 判断 6">
            <a:extLst>
              <a:ext uri="{FF2B5EF4-FFF2-40B4-BE49-F238E27FC236}">
                <a16:creationId xmlns:a16="http://schemas.microsoft.com/office/drawing/2014/main" id="{EA9B78F6-8A9C-4B2E-BE15-6F167E99E36F}"/>
              </a:ext>
            </a:extLst>
          </p:cNvPr>
          <p:cNvSpPr/>
          <p:nvPr/>
        </p:nvSpPr>
        <p:spPr>
          <a:xfrm>
            <a:off x="3580481" y="1105428"/>
            <a:ext cx="2236423" cy="393831"/>
          </a:xfrm>
          <a:prstGeom prst="flowChartDecision">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612AE408-F05E-45D6-9085-4C33A57F609D}"/>
              </a:ext>
            </a:extLst>
          </p:cNvPr>
          <p:cNvSpPr txBox="1"/>
          <p:nvPr/>
        </p:nvSpPr>
        <p:spPr>
          <a:xfrm>
            <a:off x="4132533" y="1162725"/>
            <a:ext cx="1202573" cy="276999"/>
          </a:xfrm>
          <a:prstGeom prst="rect">
            <a:avLst/>
          </a:prstGeom>
          <a:noFill/>
          <a:ln>
            <a:noFill/>
          </a:ln>
        </p:spPr>
        <p:txBody>
          <a:bodyPr wrap="none" rtlCol="0">
            <a:spAutoFit/>
          </a:bodyPr>
          <a:lstStyle/>
          <a:p>
            <a:r>
              <a:rPr kumimoji="1" lang="ja-JP" altLang="en-US" sz="1200" dirty="0">
                <a:latin typeface="HGP創英角ｺﾞｼｯｸUB" panose="020B0900000000000000" pitchFamily="50" charset="-128"/>
                <a:ea typeface="HGP創英角ｺﾞｼｯｸUB" panose="020B0900000000000000" pitchFamily="50" charset="-128"/>
              </a:rPr>
              <a:t>反応はあるか？</a:t>
            </a:r>
          </a:p>
        </p:txBody>
      </p:sp>
      <p:sp>
        <p:nvSpPr>
          <p:cNvPr id="9" name="フローチャート: 処理 8">
            <a:extLst>
              <a:ext uri="{FF2B5EF4-FFF2-40B4-BE49-F238E27FC236}">
                <a16:creationId xmlns:a16="http://schemas.microsoft.com/office/drawing/2014/main" id="{43EE92E4-D082-42A7-B2BE-4F3A3573BE6F}"/>
              </a:ext>
            </a:extLst>
          </p:cNvPr>
          <p:cNvSpPr/>
          <p:nvPr/>
        </p:nvSpPr>
        <p:spPr>
          <a:xfrm>
            <a:off x="3125690" y="1808913"/>
            <a:ext cx="3128791" cy="395575"/>
          </a:xfrm>
          <a:prstGeom prst="flowChartProcess">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フローチャート: 判断 10">
            <a:extLst>
              <a:ext uri="{FF2B5EF4-FFF2-40B4-BE49-F238E27FC236}">
                <a16:creationId xmlns:a16="http://schemas.microsoft.com/office/drawing/2014/main" id="{65438645-E3E1-4276-B240-E5650AF32FE0}"/>
              </a:ext>
            </a:extLst>
          </p:cNvPr>
          <p:cNvSpPr/>
          <p:nvPr/>
        </p:nvSpPr>
        <p:spPr>
          <a:xfrm>
            <a:off x="3578960" y="2520562"/>
            <a:ext cx="2236423" cy="674811"/>
          </a:xfrm>
          <a:prstGeom prst="flowChartDecision">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フローチャート: 処理 12">
            <a:extLst>
              <a:ext uri="{FF2B5EF4-FFF2-40B4-BE49-F238E27FC236}">
                <a16:creationId xmlns:a16="http://schemas.microsoft.com/office/drawing/2014/main" id="{C828A254-CAE2-4FB9-95AE-D953A488CF60}"/>
              </a:ext>
            </a:extLst>
          </p:cNvPr>
          <p:cNvSpPr/>
          <p:nvPr/>
        </p:nvSpPr>
        <p:spPr>
          <a:xfrm>
            <a:off x="2407139" y="3508146"/>
            <a:ext cx="4572774" cy="426483"/>
          </a:xfrm>
          <a:prstGeom prst="flowChartProcess">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6CF3CBE2-728F-4CB9-8839-33939D853531}"/>
              </a:ext>
            </a:extLst>
          </p:cNvPr>
          <p:cNvSpPr txBox="1"/>
          <p:nvPr/>
        </p:nvSpPr>
        <p:spPr>
          <a:xfrm>
            <a:off x="2441595" y="3495230"/>
            <a:ext cx="4602902" cy="430887"/>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直ちに胸骨圧迫開始</a:t>
            </a:r>
            <a:endParaRPr kumimoji="1" lang="en-US" altLang="ja-JP" sz="1200" dirty="0">
              <a:latin typeface="HGP創英角ｺﾞｼｯｸUB" panose="020B0900000000000000" pitchFamily="50" charset="-128"/>
              <a:ea typeface="HGP創英角ｺﾞｼｯｸUB" panose="020B0900000000000000" pitchFamily="50" charset="-128"/>
            </a:endParaRPr>
          </a:p>
          <a:p>
            <a:pPr algn="ctr"/>
            <a:r>
              <a:rPr lang="ja-JP" altLang="en-US" sz="1000" dirty="0">
                <a:latin typeface="HGP創英角ｺﾞｼｯｸUB" panose="020B0900000000000000" pitchFamily="50" charset="-128"/>
                <a:ea typeface="HGP創英角ｺﾞｼｯｸUB" panose="020B0900000000000000" pitchFamily="50" charset="-128"/>
              </a:rPr>
              <a:t>強く（</a:t>
            </a:r>
            <a:r>
              <a:rPr lang="ja-JP" altLang="en-US" sz="1000" dirty="0">
                <a:solidFill>
                  <a:srgbClr val="FF0000"/>
                </a:solidFill>
                <a:latin typeface="HGP創英角ｺﾞｼｯｸUB" panose="020B0900000000000000" pitchFamily="50" charset="-128"/>
                <a:ea typeface="HGP創英角ｺﾞｼｯｸUB" panose="020B0900000000000000" pitchFamily="50" charset="-128"/>
              </a:rPr>
              <a:t>胸の厚さの約</a:t>
            </a:r>
            <a:r>
              <a:rPr lang="en-US" altLang="ja-JP" sz="1000" dirty="0">
                <a:solidFill>
                  <a:srgbClr val="FF0000"/>
                </a:solidFill>
                <a:latin typeface="HGP創英角ｺﾞｼｯｸUB" panose="020B0900000000000000" pitchFamily="50" charset="-128"/>
                <a:ea typeface="HGP創英角ｺﾞｼｯｸUB" panose="020B0900000000000000" pitchFamily="50" charset="-128"/>
              </a:rPr>
              <a:t>1/3</a:t>
            </a:r>
            <a:r>
              <a:rPr lang="en-US" altLang="ja-JP" sz="1000" dirty="0">
                <a:latin typeface="HGP創英角ｺﾞｼｯｸUB" panose="020B0900000000000000" pitchFamily="50" charset="-128"/>
                <a:ea typeface="HGP創英角ｺﾞｼｯｸUB" panose="020B0900000000000000" pitchFamily="50" charset="-128"/>
              </a:rPr>
              <a:t>)</a:t>
            </a:r>
            <a:r>
              <a:rPr lang="ja-JP" altLang="en-US" sz="1000" dirty="0" err="1">
                <a:latin typeface="HGP創英角ｺﾞｼｯｸUB" panose="020B0900000000000000" pitchFamily="50" charset="-128"/>
                <a:ea typeface="HGP創英角ｺﾞｼｯｸUB" panose="020B0900000000000000" pitchFamily="50" charset="-128"/>
              </a:rPr>
              <a:t>、</a:t>
            </a:r>
            <a:r>
              <a:rPr lang="ja-JP" altLang="en-US" sz="1000" dirty="0">
                <a:latin typeface="HGP創英角ｺﾞｼｯｸUB" panose="020B0900000000000000" pitchFamily="50" charset="-128"/>
                <a:ea typeface="HGP創英角ｺﾞｼｯｸUB" panose="020B0900000000000000" pitchFamily="50" charset="-128"/>
              </a:rPr>
              <a:t>速く（</a:t>
            </a:r>
            <a:r>
              <a:rPr lang="en-US" altLang="ja-JP" sz="1000" dirty="0">
                <a:latin typeface="HGP創英角ｺﾞｼｯｸUB" panose="020B0900000000000000" pitchFamily="50" charset="-128"/>
                <a:ea typeface="HGP創英角ｺﾞｼｯｸUB" panose="020B0900000000000000" pitchFamily="50" charset="-128"/>
              </a:rPr>
              <a:t>100-120</a:t>
            </a:r>
            <a:r>
              <a:rPr lang="ja-JP" altLang="en-US" sz="1000" dirty="0">
                <a:latin typeface="HGP創英角ｺﾞｼｯｸUB" panose="020B0900000000000000" pitchFamily="50" charset="-128"/>
                <a:ea typeface="HGP創英角ｺﾞｼｯｸUB" panose="020B0900000000000000" pitchFamily="50" charset="-128"/>
              </a:rPr>
              <a:t>回</a:t>
            </a:r>
            <a:r>
              <a:rPr lang="en-US" altLang="ja-JP" sz="1000" dirty="0">
                <a:latin typeface="HGP創英角ｺﾞｼｯｸUB" panose="020B0900000000000000" pitchFamily="50" charset="-128"/>
                <a:ea typeface="HGP創英角ｺﾞｼｯｸUB" panose="020B0900000000000000" pitchFamily="50" charset="-128"/>
              </a:rPr>
              <a:t>/</a:t>
            </a:r>
            <a:r>
              <a:rPr lang="ja-JP" altLang="en-US" sz="1000" dirty="0">
                <a:latin typeface="HGP創英角ｺﾞｼｯｸUB" panose="020B0900000000000000" pitchFamily="50" charset="-128"/>
                <a:ea typeface="HGP創英角ｺﾞｼｯｸUB" panose="020B0900000000000000" pitchFamily="50" charset="-128"/>
              </a:rPr>
              <a:t>分）、絶え間なく（中断を最小にする）</a:t>
            </a:r>
            <a:endParaRPr kumimoji="1" lang="ja-JP" altLang="en-US" sz="1000" dirty="0">
              <a:latin typeface="HGP創英角ｺﾞｼｯｸUB" panose="020B0900000000000000" pitchFamily="50" charset="-128"/>
              <a:ea typeface="HGP創英角ｺﾞｼｯｸUB" panose="020B0900000000000000" pitchFamily="50" charset="-128"/>
            </a:endParaRPr>
          </a:p>
        </p:txBody>
      </p:sp>
      <p:sp>
        <p:nvSpPr>
          <p:cNvPr id="15" name="フローチャート: 処理 14">
            <a:extLst>
              <a:ext uri="{FF2B5EF4-FFF2-40B4-BE49-F238E27FC236}">
                <a16:creationId xmlns:a16="http://schemas.microsoft.com/office/drawing/2014/main" id="{15C8D093-B2FE-4D79-9AA8-67AA6546A22D}"/>
              </a:ext>
            </a:extLst>
          </p:cNvPr>
          <p:cNvSpPr/>
          <p:nvPr/>
        </p:nvSpPr>
        <p:spPr>
          <a:xfrm>
            <a:off x="4095120" y="4260941"/>
            <a:ext cx="1189935" cy="359230"/>
          </a:xfrm>
          <a:prstGeom prst="flowChartProcess">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0A95C1A1-5980-4B91-9C5D-C4F9B7299915}"/>
              </a:ext>
            </a:extLst>
          </p:cNvPr>
          <p:cNvSpPr txBox="1"/>
          <p:nvPr/>
        </p:nvSpPr>
        <p:spPr>
          <a:xfrm>
            <a:off x="4242922" y="4245861"/>
            <a:ext cx="901209" cy="276999"/>
          </a:xfrm>
          <a:prstGeom prst="rect">
            <a:avLst/>
          </a:prstGeom>
          <a:solidFill>
            <a:srgbClr val="92D050"/>
          </a:solidFill>
          <a:ln>
            <a:solidFill>
              <a:schemeClr val="tx1"/>
            </a:solidFill>
          </a:ln>
        </p:spPr>
        <p:txBody>
          <a:bodyPr wrap="none" rtlCol="0">
            <a:spAutoFit/>
          </a:bodyPr>
          <a:lstStyle/>
          <a:p>
            <a:r>
              <a:rPr lang="en-US" altLang="ja-JP" sz="1200" dirty="0">
                <a:latin typeface="HGP創英角ｺﾞｼｯｸUB" panose="020B0900000000000000" pitchFamily="50" charset="-128"/>
                <a:ea typeface="HGP創英角ｺﾞｼｯｸUB" panose="020B0900000000000000" pitchFamily="50" charset="-128"/>
              </a:rPr>
              <a:t>AED</a:t>
            </a:r>
            <a:r>
              <a:rPr lang="ja-JP" altLang="en-US" sz="1200" dirty="0">
                <a:latin typeface="HGP創英角ｺﾞｼｯｸUB" panose="020B0900000000000000" pitchFamily="50" charset="-128"/>
                <a:ea typeface="HGP創英角ｺﾞｼｯｸUB" panose="020B0900000000000000" pitchFamily="50" charset="-128"/>
              </a:rPr>
              <a:t>の装着</a:t>
            </a:r>
            <a:endParaRPr kumimoji="1" lang="ja-JP" altLang="en-US" sz="1200" dirty="0">
              <a:latin typeface="HGP創英角ｺﾞｼｯｸUB" panose="020B0900000000000000" pitchFamily="50" charset="-128"/>
              <a:ea typeface="HGP創英角ｺﾞｼｯｸUB" panose="020B0900000000000000" pitchFamily="50" charset="-128"/>
            </a:endParaRPr>
          </a:p>
        </p:txBody>
      </p:sp>
      <p:sp>
        <p:nvSpPr>
          <p:cNvPr id="17" name="フローチャート: 判断 16">
            <a:extLst>
              <a:ext uri="{FF2B5EF4-FFF2-40B4-BE49-F238E27FC236}">
                <a16:creationId xmlns:a16="http://schemas.microsoft.com/office/drawing/2014/main" id="{ABC76B5A-A403-4192-B31B-34D428A91247}"/>
              </a:ext>
            </a:extLst>
          </p:cNvPr>
          <p:cNvSpPr/>
          <p:nvPr/>
        </p:nvSpPr>
        <p:spPr>
          <a:xfrm>
            <a:off x="3580481" y="4847996"/>
            <a:ext cx="2236423" cy="604009"/>
          </a:xfrm>
          <a:prstGeom prst="flowChartDecision">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943D1717-461B-4901-8504-8C1C197E73B9}"/>
              </a:ext>
            </a:extLst>
          </p:cNvPr>
          <p:cNvSpPr txBox="1"/>
          <p:nvPr/>
        </p:nvSpPr>
        <p:spPr>
          <a:xfrm>
            <a:off x="3956070" y="4896198"/>
            <a:ext cx="1460656" cy="430887"/>
          </a:xfrm>
          <a:prstGeom prst="rect">
            <a:avLst/>
          </a:prstGeom>
          <a:noFill/>
          <a:ln>
            <a:noFill/>
          </a:ln>
        </p:spPr>
        <p:txBody>
          <a:bodyPr wrap="non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心電図解析</a:t>
            </a:r>
            <a:endParaRPr kumimoji="1" lang="en-US" altLang="ja-JP" sz="1200" dirty="0">
              <a:latin typeface="HGP創英角ｺﾞｼｯｸUB" panose="020B0900000000000000" pitchFamily="50" charset="-128"/>
              <a:ea typeface="HGP創英角ｺﾞｼｯｸUB" panose="020B0900000000000000" pitchFamily="50" charset="-128"/>
            </a:endParaRPr>
          </a:p>
          <a:p>
            <a:pPr algn="ctr"/>
            <a:r>
              <a:rPr lang="ja-JP" altLang="en-US" sz="1000" dirty="0">
                <a:latin typeface="HGP創英角ｺﾞｼｯｸUB" panose="020B0900000000000000" pitchFamily="50" charset="-128"/>
                <a:ea typeface="HGP創英角ｺﾞｼｯｸUB" panose="020B0900000000000000" pitchFamily="50" charset="-128"/>
              </a:rPr>
              <a:t>電気ショックは必要か？</a:t>
            </a:r>
            <a:endParaRPr kumimoji="1" lang="ja-JP" altLang="en-US" sz="1000" dirty="0">
              <a:latin typeface="HGP創英角ｺﾞｼｯｸUB" panose="020B0900000000000000" pitchFamily="50" charset="-128"/>
              <a:ea typeface="HGP創英角ｺﾞｼｯｸUB" panose="020B0900000000000000" pitchFamily="50" charset="-128"/>
            </a:endParaRPr>
          </a:p>
        </p:txBody>
      </p:sp>
      <p:grpSp>
        <p:nvGrpSpPr>
          <p:cNvPr id="40" name="グループ化 39">
            <a:extLst>
              <a:ext uri="{FF2B5EF4-FFF2-40B4-BE49-F238E27FC236}">
                <a16:creationId xmlns:a16="http://schemas.microsoft.com/office/drawing/2014/main" id="{942F76FD-FC2D-4A92-B0E2-4F2842E862FE}"/>
              </a:ext>
            </a:extLst>
          </p:cNvPr>
          <p:cNvGrpSpPr/>
          <p:nvPr/>
        </p:nvGrpSpPr>
        <p:grpSpPr>
          <a:xfrm>
            <a:off x="5144131" y="5689241"/>
            <a:ext cx="2489458" cy="461665"/>
            <a:chOff x="5207618" y="6061567"/>
            <a:chExt cx="2489458" cy="461665"/>
          </a:xfrm>
          <a:solidFill>
            <a:srgbClr val="92D050"/>
          </a:solidFill>
        </p:grpSpPr>
        <p:sp>
          <p:nvSpPr>
            <p:cNvPr id="19" name="フローチャート: 処理 18">
              <a:extLst>
                <a:ext uri="{FF2B5EF4-FFF2-40B4-BE49-F238E27FC236}">
                  <a16:creationId xmlns:a16="http://schemas.microsoft.com/office/drawing/2014/main" id="{C68FD551-095A-41A7-A79E-60D8EE11A678}"/>
                </a:ext>
              </a:extLst>
            </p:cNvPr>
            <p:cNvSpPr/>
            <p:nvPr/>
          </p:nvSpPr>
          <p:spPr>
            <a:xfrm>
              <a:off x="5207618" y="6061567"/>
              <a:ext cx="2489458" cy="461665"/>
            </a:xfrm>
            <a:prstGeom prst="flowChartProcess">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493ADA4E-5EAA-4E32-B844-97119C512000}"/>
                </a:ext>
              </a:extLst>
            </p:cNvPr>
            <p:cNvSpPr txBox="1"/>
            <p:nvPr/>
          </p:nvSpPr>
          <p:spPr>
            <a:xfrm>
              <a:off x="5262901" y="6140930"/>
              <a:ext cx="2352103" cy="276999"/>
            </a:xfrm>
            <a:prstGeom prst="rect">
              <a:avLst/>
            </a:prstGeom>
            <a:grpFill/>
            <a:ln>
              <a:noFill/>
            </a:ln>
          </p:spPr>
          <p:txBody>
            <a:bodyPr wrap="square" rtlCol="0">
              <a:spAutoFit/>
            </a:bodyPr>
            <a:lstStyle/>
            <a:p>
              <a:pPr algn="ctr"/>
              <a:r>
                <a:rPr lang="ja-JP" altLang="en-US" sz="1200" dirty="0">
                  <a:latin typeface="HGP創英角ｺﾞｼｯｸUB" panose="020B0900000000000000" pitchFamily="50" charset="-128"/>
                  <a:ea typeface="HGP創英角ｺﾞｼｯｸUB" panose="020B0900000000000000" pitchFamily="50" charset="-128"/>
                </a:rPr>
                <a:t>直ちに胸骨圧迫から再開</a:t>
              </a:r>
              <a:r>
                <a:rPr lang="ja-JP" altLang="en-US" sz="1200" baseline="30000" dirty="0">
                  <a:solidFill>
                    <a:srgbClr val="FF0000"/>
                  </a:solidFill>
                  <a:latin typeface="HGP創英角ｺﾞｼｯｸUB" panose="020B0900000000000000" pitchFamily="50" charset="-128"/>
                  <a:ea typeface="HGP創英角ｺﾞｼｯｸUB" panose="020B0900000000000000" pitchFamily="50" charset="-128"/>
                </a:rPr>
                <a:t>*</a:t>
              </a:r>
              <a:r>
                <a:rPr lang="en-US" altLang="ja-JP" sz="1200" baseline="30000" dirty="0">
                  <a:solidFill>
                    <a:srgbClr val="FF0000"/>
                  </a:solidFill>
                  <a:latin typeface="HGP創英角ｺﾞｼｯｸUB" panose="020B0900000000000000" pitchFamily="50" charset="-128"/>
                  <a:ea typeface="HGP創英角ｺﾞｼｯｸUB" panose="020B0900000000000000" pitchFamily="50" charset="-128"/>
                </a:rPr>
                <a:t>2</a:t>
              </a:r>
              <a:endParaRPr kumimoji="1" lang="ja-JP" altLang="en-US" sz="1200" dirty="0">
                <a:latin typeface="HGP創英角ｺﾞｼｯｸUB" panose="020B0900000000000000" pitchFamily="50" charset="-128"/>
                <a:ea typeface="HGP創英角ｺﾞｼｯｸUB" panose="020B0900000000000000" pitchFamily="50" charset="-128"/>
              </a:endParaRPr>
            </a:p>
          </p:txBody>
        </p:sp>
      </p:grpSp>
      <p:sp>
        <p:nvSpPr>
          <p:cNvPr id="21" name="フローチャート: 処理 20">
            <a:extLst>
              <a:ext uri="{FF2B5EF4-FFF2-40B4-BE49-F238E27FC236}">
                <a16:creationId xmlns:a16="http://schemas.microsoft.com/office/drawing/2014/main" id="{6B1F49CE-4159-4258-B1CE-F8BA58DCCA38}"/>
              </a:ext>
            </a:extLst>
          </p:cNvPr>
          <p:cNvSpPr/>
          <p:nvPr/>
        </p:nvSpPr>
        <p:spPr>
          <a:xfrm>
            <a:off x="1769090" y="5692218"/>
            <a:ext cx="2489458" cy="461666"/>
          </a:xfrm>
          <a:prstGeom prst="flowChartProcess">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1F886E47-19A9-4EAB-9608-CD5F5A090D70}"/>
              </a:ext>
            </a:extLst>
          </p:cNvPr>
          <p:cNvSpPr txBox="1"/>
          <p:nvPr/>
        </p:nvSpPr>
        <p:spPr>
          <a:xfrm>
            <a:off x="1849584" y="5698361"/>
            <a:ext cx="2352103" cy="461665"/>
          </a:xfrm>
          <a:prstGeom prst="rect">
            <a:avLst/>
          </a:prstGeom>
          <a:noFill/>
          <a:ln>
            <a:noFill/>
          </a:ln>
        </p:spPr>
        <p:txBody>
          <a:bodyPr wrap="square" rtlCol="0">
            <a:spAutoFit/>
          </a:bodyPr>
          <a:lstStyle/>
          <a:p>
            <a:pPr algn="ctr"/>
            <a:r>
              <a:rPr lang="ja-JP" altLang="en-US" sz="1200" dirty="0">
                <a:latin typeface="HGP創英角ｺﾞｼｯｸUB" panose="020B0900000000000000" pitchFamily="50" charset="-128"/>
                <a:ea typeface="HGP創英角ｺﾞｼｯｸUB" panose="020B0900000000000000" pitchFamily="50" charset="-128"/>
              </a:rPr>
              <a:t>電気ショック、ショック後</a:t>
            </a:r>
            <a:endParaRPr lang="en-US" altLang="ja-JP" sz="1200" dirty="0">
              <a:latin typeface="HGP創英角ｺﾞｼｯｸUB" panose="020B0900000000000000" pitchFamily="50" charset="-128"/>
              <a:ea typeface="HGP創英角ｺﾞｼｯｸUB" panose="020B0900000000000000" pitchFamily="50" charset="-128"/>
            </a:endParaRPr>
          </a:p>
          <a:p>
            <a:pPr algn="ctr"/>
            <a:r>
              <a:rPr lang="ja-JP" altLang="en-US" sz="1200" dirty="0">
                <a:latin typeface="HGP創英角ｺﾞｼｯｸUB" panose="020B0900000000000000" pitchFamily="50" charset="-128"/>
                <a:ea typeface="HGP創英角ｺﾞｼｯｸUB" panose="020B0900000000000000" pitchFamily="50" charset="-128"/>
              </a:rPr>
              <a:t>直ちに胸骨圧迫から再開</a:t>
            </a:r>
            <a:r>
              <a:rPr lang="ja-JP" altLang="en-US" sz="1200" baseline="30000" dirty="0">
                <a:solidFill>
                  <a:srgbClr val="FF0000"/>
                </a:solidFill>
                <a:latin typeface="HGP創英角ｺﾞｼｯｸUB" panose="020B0900000000000000" pitchFamily="50" charset="-128"/>
                <a:ea typeface="HGP創英角ｺﾞｼｯｸUB" panose="020B0900000000000000" pitchFamily="50" charset="-128"/>
              </a:rPr>
              <a:t>*</a:t>
            </a:r>
            <a:r>
              <a:rPr lang="en-US" altLang="ja-JP" sz="1200" baseline="30000" dirty="0">
                <a:solidFill>
                  <a:srgbClr val="FF0000"/>
                </a:solidFill>
                <a:latin typeface="HGP創英角ｺﾞｼｯｸUB" panose="020B0900000000000000" pitchFamily="50" charset="-128"/>
                <a:ea typeface="HGP創英角ｺﾞｼｯｸUB" panose="020B0900000000000000" pitchFamily="50" charset="-128"/>
              </a:rPr>
              <a:t>2</a:t>
            </a:r>
            <a:endParaRPr kumimoji="1" lang="ja-JP" altLang="en-US" sz="1200" dirty="0">
              <a:latin typeface="HGP創英角ｺﾞｼｯｸUB" panose="020B0900000000000000" pitchFamily="50" charset="-128"/>
              <a:ea typeface="HGP創英角ｺﾞｼｯｸUB" panose="020B0900000000000000" pitchFamily="50" charset="-128"/>
            </a:endParaRPr>
          </a:p>
        </p:txBody>
      </p:sp>
      <p:sp>
        <p:nvSpPr>
          <p:cNvPr id="25" name="矢印: 下 24">
            <a:extLst>
              <a:ext uri="{FF2B5EF4-FFF2-40B4-BE49-F238E27FC236}">
                <a16:creationId xmlns:a16="http://schemas.microsoft.com/office/drawing/2014/main" id="{E6D0DC76-00B8-490A-88C4-474C9946BDD2}"/>
              </a:ext>
            </a:extLst>
          </p:cNvPr>
          <p:cNvSpPr/>
          <p:nvPr/>
        </p:nvSpPr>
        <p:spPr>
          <a:xfrm>
            <a:off x="4563392" y="824009"/>
            <a:ext cx="253388" cy="272309"/>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矢印: 下 25">
            <a:extLst>
              <a:ext uri="{FF2B5EF4-FFF2-40B4-BE49-F238E27FC236}">
                <a16:creationId xmlns:a16="http://schemas.microsoft.com/office/drawing/2014/main" id="{DBAD4720-F8A8-4C7E-9E7E-F7F083482932}"/>
              </a:ext>
            </a:extLst>
          </p:cNvPr>
          <p:cNvSpPr/>
          <p:nvPr/>
        </p:nvSpPr>
        <p:spPr>
          <a:xfrm>
            <a:off x="4563392" y="1533107"/>
            <a:ext cx="253388" cy="272309"/>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矢印: 下 29">
            <a:extLst>
              <a:ext uri="{FF2B5EF4-FFF2-40B4-BE49-F238E27FC236}">
                <a16:creationId xmlns:a16="http://schemas.microsoft.com/office/drawing/2014/main" id="{94AF48AD-8069-4B3A-851F-F38D3C642F6D}"/>
              </a:ext>
            </a:extLst>
          </p:cNvPr>
          <p:cNvSpPr/>
          <p:nvPr/>
        </p:nvSpPr>
        <p:spPr>
          <a:xfrm>
            <a:off x="4563392" y="2236081"/>
            <a:ext cx="253388" cy="272309"/>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矢印: 下 31">
            <a:extLst>
              <a:ext uri="{FF2B5EF4-FFF2-40B4-BE49-F238E27FC236}">
                <a16:creationId xmlns:a16="http://schemas.microsoft.com/office/drawing/2014/main" id="{2A65939F-0DD0-405C-8981-7C5797E2B546}"/>
              </a:ext>
            </a:extLst>
          </p:cNvPr>
          <p:cNvSpPr/>
          <p:nvPr/>
        </p:nvSpPr>
        <p:spPr>
          <a:xfrm>
            <a:off x="4566833" y="3222910"/>
            <a:ext cx="253388" cy="272309"/>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矢印: 下 33">
            <a:extLst>
              <a:ext uri="{FF2B5EF4-FFF2-40B4-BE49-F238E27FC236}">
                <a16:creationId xmlns:a16="http://schemas.microsoft.com/office/drawing/2014/main" id="{01C973F9-2C21-43FC-B13D-040C05D02BB3}"/>
              </a:ext>
            </a:extLst>
          </p:cNvPr>
          <p:cNvSpPr/>
          <p:nvPr/>
        </p:nvSpPr>
        <p:spPr>
          <a:xfrm>
            <a:off x="4568584" y="3957138"/>
            <a:ext cx="253388" cy="272309"/>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矢印: 下 34">
            <a:extLst>
              <a:ext uri="{FF2B5EF4-FFF2-40B4-BE49-F238E27FC236}">
                <a16:creationId xmlns:a16="http://schemas.microsoft.com/office/drawing/2014/main" id="{AFE27087-96B9-4DC6-94B4-EC8CBC0DD8A7}"/>
              </a:ext>
            </a:extLst>
          </p:cNvPr>
          <p:cNvSpPr/>
          <p:nvPr/>
        </p:nvSpPr>
        <p:spPr>
          <a:xfrm>
            <a:off x="4559702" y="4561298"/>
            <a:ext cx="253388" cy="272309"/>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 name="矢印: 下 36">
            <a:extLst>
              <a:ext uri="{FF2B5EF4-FFF2-40B4-BE49-F238E27FC236}">
                <a16:creationId xmlns:a16="http://schemas.microsoft.com/office/drawing/2014/main" id="{D0327A0A-7BE8-4F55-9EDA-D1BC68A29ED2}"/>
              </a:ext>
            </a:extLst>
          </p:cNvPr>
          <p:cNvSpPr/>
          <p:nvPr/>
        </p:nvSpPr>
        <p:spPr>
          <a:xfrm rot="16200000">
            <a:off x="6137110" y="916563"/>
            <a:ext cx="220759" cy="760747"/>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矢印: 下 38">
            <a:extLst>
              <a:ext uri="{FF2B5EF4-FFF2-40B4-BE49-F238E27FC236}">
                <a16:creationId xmlns:a16="http://schemas.microsoft.com/office/drawing/2014/main" id="{0518362F-1D16-4244-AF3C-1B3EEF250ACA}"/>
              </a:ext>
            </a:extLst>
          </p:cNvPr>
          <p:cNvSpPr/>
          <p:nvPr/>
        </p:nvSpPr>
        <p:spPr>
          <a:xfrm rot="3729988">
            <a:off x="3725271" y="5197635"/>
            <a:ext cx="212773" cy="560986"/>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矢印: 下 43">
            <a:extLst>
              <a:ext uri="{FF2B5EF4-FFF2-40B4-BE49-F238E27FC236}">
                <a16:creationId xmlns:a16="http://schemas.microsoft.com/office/drawing/2014/main" id="{350D407B-0C94-4460-855B-6D630DCA9A75}"/>
              </a:ext>
            </a:extLst>
          </p:cNvPr>
          <p:cNvSpPr/>
          <p:nvPr/>
        </p:nvSpPr>
        <p:spPr>
          <a:xfrm rot="18013971">
            <a:off x="5491798" y="5192705"/>
            <a:ext cx="212773" cy="560986"/>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 name="矢印: 下 44">
            <a:extLst>
              <a:ext uri="{FF2B5EF4-FFF2-40B4-BE49-F238E27FC236}">
                <a16:creationId xmlns:a16="http://schemas.microsoft.com/office/drawing/2014/main" id="{5000220A-6618-4C5A-9948-3480007C6F3F}"/>
              </a:ext>
            </a:extLst>
          </p:cNvPr>
          <p:cNvSpPr/>
          <p:nvPr/>
        </p:nvSpPr>
        <p:spPr>
          <a:xfrm rot="16200000">
            <a:off x="6132667" y="2466069"/>
            <a:ext cx="220759" cy="760747"/>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D149D294-0236-4B93-BC1B-7A67064553A4}"/>
              </a:ext>
            </a:extLst>
          </p:cNvPr>
          <p:cNvSpPr/>
          <p:nvPr/>
        </p:nvSpPr>
        <p:spPr>
          <a:xfrm>
            <a:off x="6793250" y="1142250"/>
            <a:ext cx="1192976" cy="27700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kumimoji="1" lang="ja-JP" altLang="en-US"/>
          </a:p>
        </p:txBody>
      </p:sp>
      <p:sp>
        <p:nvSpPr>
          <p:cNvPr id="55" name="テキスト ボックス 54">
            <a:extLst>
              <a:ext uri="{FF2B5EF4-FFF2-40B4-BE49-F238E27FC236}">
                <a16:creationId xmlns:a16="http://schemas.microsoft.com/office/drawing/2014/main" id="{C22C64DE-78AD-4BD4-BD2E-8109AF516318}"/>
              </a:ext>
            </a:extLst>
          </p:cNvPr>
          <p:cNvSpPr txBox="1"/>
          <p:nvPr/>
        </p:nvSpPr>
        <p:spPr>
          <a:xfrm>
            <a:off x="6867802" y="1145222"/>
            <a:ext cx="1043876" cy="276999"/>
          </a:xfrm>
          <a:prstGeom prst="rect">
            <a:avLst/>
          </a:prstGeom>
          <a:noFill/>
          <a:ln>
            <a:noFill/>
          </a:ln>
        </p:spPr>
        <p:txBody>
          <a:bodyPr wrap="non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具合を尋ねる</a:t>
            </a:r>
          </a:p>
        </p:txBody>
      </p:sp>
      <p:sp>
        <p:nvSpPr>
          <p:cNvPr id="58" name="正方形/長方形 57">
            <a:extLst>
              <a:ext uri="{FF2B5EF4-FFF2-40B4-BE49-F238E27FC236}">
                <a16:creationId xmlns:a16="http://schemas.microsoft.com/office/drawing/2014/main" id="{9A00CB9C-50B8-4FD2-B4A8-568794BEF14C}"/>
              </a:ext>
            </a:extLst>
          </p:cNvPr>
          <p:cNvSpPr/>
          <p:nvPr/>
        </p:nvSpPr>
        <p:spPr>
          <a:xfrm>
            <a:off x="6794293" y="2610758"/>
            <a:ext cx="1566581" cy="413803"/>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kumimoji="1" lang="ja-JP" altLang="en-US"/>
          </a:p>
        </p:txBody>
      </p:sp>
      <p:sp>
        <p:nvSpPr>
          <p:cNvPr id="64" name="正方形/長方形 63">
            <a:extLst>
              <a:ext uri="{FF2B5EF4-FFF2-40B4-BE49-F238E27FC236}">
                <a16:creationId xmlns:a16="http://schemas.microsoft.com/office/drawing/2014/main" id="{F431E2C4-B0FB-4A3C-BD67-98B8FAE348E8}"/>
              </a:ext>
            </a:extLst>
          </p:cNvPr>
          <p:cNvSpPr/>
          <p:nvPr/>
        </p:nvSpPr>
        <p:spPr>
          <a:xfrm>
            <a:off x="5961670" y="5288099"/>
            <a:ext cx="782273" cy="277000"/>
          </a:xfrm>
          <a:prstGeom prst="rect">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3AC4E62F-16AB-437D-81CF-CA936B16584D}"/>
              </a:ext>
            </a:extLst>
          </p:cNvPr>
          <p:cNvSpPr txBox="1"/>
          <p:nvPr/>
        </p:nvSpPr>
        <p:spPr>
          <a:xfrm>
            <a:off x="5921418" y="5295982"/>
            <a:ext cx="862778" cy="276999"/>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必要なし</a:t>
            </a:r>
          </a:p>
        </p:txBody>
      </p:sp>
      <p:sp>
        <p:nvSpPr>
          <p:cNvPr id="66" name="テキスト ボックス 65">
            <a:extLst>
              <a:ext uri="{FF2B5EF4-FFF2-40B4-BE49-F238E27FC236}">
                <a16:creationId xmlns:a16="http://schemas.microsoft.com/office/drawing/2014/main" id="{C5F2E338-005D-40C4-9353-A8B49D2C995B}"/>
              </a:ext>
            </a:extLst>
          </p:cNvPr>
          <p:cNvSpPr txBox="1"/>
          <p:nvPr/>
        </p:nvSpPr>
        <p:spPr>
          <a:xfrm>
            <a:off x="2614894" y="5301803"/>
            <a:ext cx="862778" cy="276999"/>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必要あり</a:t>
            </a:r>
          </a:p>
        </p:txBody>
      </p:sp>
      <p:sp>
        <p:nvSpPr>
          <p:cNvPr id="67" name="正方形/長方形 66">
            <a:extLst>
              <a:ext uri="{FF2B5EF4-FFF2-40B4-BE49-F238E27FC236}">
                <a16:creationId xmlns:a16="http://schemas.microsoft.com/office/drawing/2014/main" id="{E165D49C-4E85-4258-B034-7D14FE1804A9}"/>
              </a:ext>
            </a:extLst>
          </p:cNvPr>
          <p:cNvSpPr/>
          <p:nvPr/>
        </p:nvSpPr>
        <p:spPr>
          <a:xfrm>
            <a:off x="2634500" y="5302290"/>
            <a:ext cx="782273" cy="277000"/>
          </a:xfrm>
          <a:prstGeom prst="rect">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76" name="グループ化 75">
            <a:extLst>
              <a:ext uri="{FF2B5EF4-FFF2-40B4-BE49-F238E27FC236}">
                <a16:creationId xmlns:a16="http://schemas.microsoft.com/office/drawing/2014/main" id="{090B3683-31F5-4CA1-82CD-FFBC893E4624}"/>
              </a:ext>
            </a:extLst>
          </p:cNvPr>
          <p:cNvGrpSpPr/>
          <p:nvPr/>
        </p:nvGrpSpPr>
        <p:grpSpPr>
          <a:xfrm>
            <a:off x="1385478" y="5033851"/>
            <a:ext cx="2092194" cy="997658"/>
            <a:chOff x="1396098" y="5474404"/>
            <a:chExt cx="2092194" cy="997658"/>
          </a:xfrm>
        </p:grpSpPr>
        <p:sp>
          <p:nvSpPr>
            <p:cNvPr id="73" name="矢印: 下 72">
              <a:extLst>
                <a:ext uri="{FF2B5EF4-FFF2-40B4-BE49-F238E27FC236}">
                  <a16:creationId xmlns:a16="http://schemas.microsoft.com/office/drawing/2014/main" id="{BB51902E-57CD-4475-9E8F-2CB720E21272}"/>
                </a:ext>
              </a:extLst>
            </p:cNvPr>
            <p:cNvSpPr/>
            <p:nvPr/>
          </p:nvSpPr>
          <p:spPr>
            <a:xfrm rot="16200000">
              <a:off x="2332668" y="4539539"/>
              <a:ext cx="220759" cy="2090489"/>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4" name="フローチャート: 処理 73">
              <a:extLst>
                <a:ext uri="{FF2B5EF4-FFF2-40B4-BE49-F238E27FC236}">
                  <a16:creationId xmlns:a16="http://schemas.microsoft.com/office/drawing/2014/main" id="{2B15EAD2-55C2-4DE1-916A-2189B179ECF1}"/>
                </a:ext>
              </a:extLst>
            </p:cNvPr>
            <p:cNvSpPr/>
            <p:nvPr/>
          </p:nvSpPr>
          <p:spPr>
            <a:xfrm rot="16200000">
              <a:off x="1042598" y="5999057"/>
              <a:ext cx="826504" cy="119504"/>
            </a:xfrm>
            <a:prstGeom prst="flowChartProcess">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5" name="フローチャート: 処理 74">
              <a:extLst>
                <a:ext uri="{FF2B5EF4-FFF2-40B4-BE49-F238E27FC236}">
                  <a16:creationId xmlns:a16="http://schemas.microsoft.com/office/drawing/2014/main" id="{C9A41174-2B97-412E-AF14-195CB02746D6}"/>
                </a:ext>
              </a:extLst>
            </p:cNvPr>
            <p:cNvSpPr/>
            <p:nvPr/>
          </p:nvSpPr>
          <p:spPr>
            <a:xfrm>
              <a:off x="1397803" y="6363604"/>
              <a:ext cx="375001" cy="108458"/>
            </a:xfrm>
            <a:prstGeom prst="flowChartProcess">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grpSp>
        <p:nvGrpSpPr>
          <p:cNvPr id="77" name="グループ化 76">
            <a:extLst>
              <a:ext uri="{FF2B5EF4-FFF2-40B4-BE49-F238E27FC236}">
                <a16:creationId xmlns:a16="http://schemas.microsoft.com/office/drawing/2014/main" id="{7BB35E25-72EA-45D1-8B70-B771C53EDA3C}"/>
              </a:ext>
            </a:extLst>
          </p:cNvPr>
          <p:cNvGrpSpPr/>
          <p:nvPr/>
        </p:nvGrpSpPr>
        <p:grpSpPr>
          <a:xfrm>
            <a:off x="5919713" y="5032327"/>
            <a:ext cx="2092194" cy="997658"/>
            <a:chOff x="1396098" y="5474404"/>
            <a:chExt cx="2092194" cy="997658"/>
          </a:xfrm>
          <a:scene3d>
            <a:camera prst="orthographicFront">
              <a:rot lat="0" lon="10800000" rev="0"/>
            </a:camera>
            <a:lightRig rig="threePt" dir="t"/>
          </a:scene3d>
        </p:grpSpPr>
        <p:sp>
          <p:nvSpPr>
            <p:cNvPr id="78" name="矢印: 下 77">
              <a:extLst>
                <a:ext uri="{FF2B5EF4-FFF2-40B4-BE49-F238E27FC236}">
                  <a16:creationId xmlns:a16="http://schemas.microsoft.com/office/drawing/2014/main" id="{7AE61896-77D0-4EFC-AACF-6AB5B5FA5486}"/>
                </a:ext>
              </a:extLst>
            </p:cNvPr>
            <p:cNvSpPr/>
            <p:nvPr/>
          </p:nvSpPr>
          <p:spPr>
            <a:xfrm rot="16200000">
              <a:off x="2332668" y="4539539"/>
              <a:ext cx="220759" cy="2090489"/>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9" name="フローチャート: 処理 78">
              <a:extLst>
                <a:ext uri="{FF2B5EF4-FFF2-40B4-BE49-F238E27FC236}">
                  <a16:creationId xmlns:a16="http://schemas.microsoft.com/office/drawing/2014/main" id="{0F33F0A1-547C-4F03-BBF9-C85BBB898356}"/>
                </a:ext>
              </a:extLst>
            </p:cNvPr>
            <p:cNvSpPr/>
            <p:nvPr/>
          </p:nvSpPr>
          <p:spPr>
            <a:xfrm rot="16200000">
              <a:off x="1042598" y="5999057"/>
              <a:ext cx="826504" cy="119504"/>
            </a:xfrm>
            <a:prstGeom prst="flowChartProcess">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0" name="フローチャート: 処理 79">
              <a:extLst>
                <a:ext uri="{FF2B5EF4-FFF2-40B4-BE49-F238E27FC236}">
                  <a16:creationId xmlns:a16="http://schemas.microsoft.com/office/drawing/2014/main" id="{B315A0EB-0BB0-46D8-A158-4A4BDBA09309}"/>
                </a:ext>
              </a:extLst>
            </p:cNvPr>
            <p:cNvSpPr/>
            <p:nvPr/>
          </p:nvSpPr>
          <p:spPr>
            <a:xfrm>
              <a:off x="1397803" y="6363604"/>
              <a:ext cx="375001" cy="108458"/>
            </a:xfrm>
            <a:prstGeom prst="flowChartProcess">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
        <p:nvSpPr>
          <p:cNvPr id="82" name="スライド番号プレースホルダー 3">
            <a:extLst>
              <a:ext uri="{FF2B5EF4-FFF2-40B4-BE49-F238E27FC236}">
                <a16:creationId xmlns:a16="http://schemas.microsoft.com/office/drawing/2014/main" id="{C43B2B93-9BF1-43C5-A560-805678CA290E}"/>
              </a:ext>
            </a:extLst>
          </p:cNvPr>
          <p:cNvSpPr>
            <a:spLocks noGrp="1"/>
          </p:cNvSpPr>
          <p:nvPr>
            <p:ph type="sldNum" sz="quarter" idx="12"/>
          </p:nvPr>
        </p:nvSpPr>
        <p:spPr>
          <a:xfrm>
            <a:off x="6901552" y="6420106"/>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79</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71" name="正方形/長方形 70">
            <a:extLst>
              <a:ext uri="{FF2B5EF4-FFF2-40B4-BE49-F238E27FC236}">
                <a16:creationId xmlns:a16="http://schemas.microsoft.com/office/drawing/2014/main" id="{D9A6B777-D093-4377-8613-4732598234F3}"/>
              </a:ext>
            </a:extLst>
          </p:cNvPr>
          <p:cNvSpPr/>
          <p:nvPr/>
        </p:nvSpPr>
        <p:spPr>
          <a:xfrm>
            <a:off x="5702204" y="4238595"/>
            <a:ext cx="2971259" cy="277000"/>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kumimoji="1" lang="ja-JP" altLang="en-US"/>
          </a:p>
        </p:txBody>
      </p:sp>
      <p:sp>
        <p:nvSpPr>
          <p:cNvPr id="72" name="テキスト ボックス 71">
            <a:extLst>
              <a:ext uri="{FF2B5EF4-FFF2-40B4-BE49-F238E27FC236}">
                <a16:creationId xmlns:a16="http://schemas.microsoft.com/office/drawing/2014/main" id="{63A63B14-CF37-4B18-8262-D309A311CFA6}"/>
              </a:ext>
            </a:extLst>
          </p:cNvPr>
          <p:cNvSpPr txBox="1"/>
          <p:nvPr/>
        </p:nvSpPr>
        <p:spPr>
          <a:xfrm>
            <a:off x="5677643" y="4251827"/>
            <a:ext cx="3020379" cy="276999"/>
          </a:xfrm>
          <a:prstGeom prst="rect">
            <a:avLst/>
          </a:prstGeom>
          <a:noFill/>
          <a:ln>
            <a:noFill/>
          </a:ln>
        </p:spPr>
        <p:txBody>
          <a:bodyPr wrap="non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胸骨圧迫</a:t>
            </a:r>
            <a:r>
              <a:rPr kumimoji="1" lang="en-US" altLang="ja-JP" sz="1200" dirty="0">
                <a:latin typeface="HGP創英角ｺﾞｼｯｸUB" panose="020B0900000000000000" pitchFamily="50" charset="-128"/>
                <a:ea typeface="HGP創英角ｺﾞｼｯｸUB" panose="020B0900000000000000" pitchFamily="50" charset="-128"/>
              </a:rPr>
              <a:t>30</a:t>
            </a:r>
            <a:r>
              <a:rPr kumimoji="1" lang="ja-JP" altLang="en-US" sz="1200" dirty="0">
                <a:latin typeface="HGP創英角ｺﾞｼｯｸUB" panose="020B0900000000000000" pitchFamily="50" charset="-128"/>
                <a:ea typeface="HGP創英角ｺﾞｼｯｸUB" panose="020B0900000000000000" pitchFamily="50" charset="-128"/>
              </a:rPr>
              <a:t>回と人工呼吸</a:t>
            </a:r>
            <a:r>
              <a:rPr kumimoji="1" lang="en-US" altLang="ja-JP" sz="1200" dirty="0">
                <a:latin typeface="HGP創英角ｺﾞｼｯｸUB" panose="020B0900000000000000" pitchFamily="50" charset="-128"/>
                <a:ea typeface="HGP創英角ｺﾞｼｯｸUB" panose="020B0900000000000000" pitchFamily="50" charset="-128"/>
              </a:rPr>
              <a:t>2</a:t>
            </a:r>
            <a:r>
              <a:rPr kumimoji="1" lang="ja-JP" altLang="en-US" sz="1200" dirty="0">
                <a:latin typeface="HGP創英角ｺﾞｼｯｸUB" panose="020B0900000000000000" pitchFamily="50" charset="-128"/>
                <a:ea typeface="HGP創英角ｺﾞｼｯｸUB" panose="020B0900000000000000" pitchFamily="50" charset="-128"/>
              </a:rPr>
              <a:t>回の組み合わせ</a:t>
            </a:r>
          </a:p>
        </p:txBody>
      </p:sp>
      <p:pic>
        <p:nvPicPr>
          <p:cNvPr id="24" name="グラフィックス 23" descr="繰り返し">
            <a:extLst>
              <a:ext uri="{FF2B5EF4-FFF2-40B4-BE49-F238E27FC236}">
                <a16:creationId xmlns:a16="http://schemas.microsoft.com/office/drawing/2014/main" id="{A4719256-D60A-464F-ABD1-078FB082DA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1554" y="4092306"/>
            <a:ext cx="476985" cy="476985"/>
          </a:xfrm>
          <a:prstGeom prst="rect">
            <a:avLst/>
          </a:prstGeom>
        </p:spPr>
      </p:pic>
      <p:sp>
        <p:nvSpPr>
          <p:cNvPr id="83" name="正方形/長方形 82">
            <a:extLst>
              <a:ext uri="{FF2B5EF4-FFF2-40B4-BE49-F238E27FC236}">
                <a16:creationId xmlns:a16="http://schemas.microsoft.com/office/drawing/2014/main" id="{3CB0109F-0335-479C-90D0-7FE9128D00C4}"/>
              </a:ext>
            </a:extLst>
          </p:cNvPr>
          <p:cNvSpPr/>
          <p:nvPr/>
        </p:nvSpPr>
        <p:spPr>
          <a:xfrm>
            <a:off x="1376719" y="6422036"/>
            <a:ext cx="6633614" cy="354334"/>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kumimoji="1" lang="ja-JP" altLang="en-US"/>
          </a:p>
        </p:txBody>
      </p:sp>
      <p:sp>
        <p:nvSpPr>
          <p:cNvPr id="84" name="テキスト ボックス 83">
            <a:extLst>
              <a:ext uri="{FF2B5EF4-FFF2-40B4-BE49-F238E27FC236}">
                <a16:creationId xmlns:a16="http://schemas.microsoft.com/office/drawing/2014/main" id="{EFD4873C-7239-4895-8264-85FBF39FCBFB}"/>
              </a:ext>
            </a:extLst>
          </p:cNvPr>
          <p:cNvSpPr txBox="1"/>
          <p:nvPr/>
        </p:nvSpPr>
        <p:spPr>
          <a:xfrm>
            <a:off x="1294123" y="6427569"/>
            <a:ext cx="6784546" cy="276999"/>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救急隊に引き継ぐまで、または傷病者に普段通りの呼吸や目的のある仕草が認められるまで続ける</a:t>
            </a:r>
          </a:p>
        </p:txBody>
      </p:sp>
      <p:sp>
        <p:nvSpPr>
          <p:cNvPr id="86" name="テキスト ボックス 85">
            <a:extLst>
              <a:ext uri="{FF2B5EF4-FFF2-40B4-BE49-F238E27FC236}">
                <a16:creationId xmlns:a16="http://schemas.microsoft.com/office/drawing/2014/main" id="{EB9605CC-6308-4F25-A1EE-BF520BC32AB7}"/>
              </a:ext>
            </a:extLst>
          </p:cNvPr>
          <p:cNvSpPr txBox="1"/>
          <p:nvPr/>
        </p:nvSpPr>
        <p:spPr>
          <a:xfrm>
            <a:off x="5490272" y="3974827"/>
            <a:ext cx="2496998" cy="276999"/>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人工呼吸の技術と意思があれば</a:t>
            </a:r>
          </a:p>
        </p:txBody>
      </p:sp>
      <p:sp>
        <p:nvSpPr>
          <p:cNvPr id="87" name="テキスト ボックス 86">
            <a:extLst>
              <a:ext uri="{FF2B5EF4-FFF2-40B4-BE49-F238E27FC236}">
                <a16:creationId xmlns:a16="http://schemas.microsoft.com/office/drawing/2014/main" id="{0E3F2FCB-A6DA-4164-8C2C-31206A9F6A1F}"/>
              </a:ext>
            </a:extLst>
          </p:cNvPr>
          <p:cNvSpPr txBox="1"/>
          <p:nvPr/>
        </p:nvSpPr>
        <p:spPr>
          <a:xfrm>
            <a:off x="74204" y="3971196"/>
            <a:ext cx="2742051" cy="938719"/>
          </a:xfrm>
          <a:prstGeom prst="rect">
            <a:avLst/>
          </a:prstGeom>
          <a:noFill/>
          <a:ln>
            <a:noFill/>
          </a:ln>
        </p:spPr>
        <p:txBody>
          <a:bodyPr wrap="square" rtlCol="0">
            <a:spAutoFit/>
          </a:bodyPr>
          <a:lstStyle/>
          <a:p>
            <a:r>
              <a:rPr lang="ja-JP" altLang="en-US" sz="1100" dirty="0">
                <a:solidFill>
                  <a:srgbClr val="FF0000"/>
                </a:solidFill>
                <a:latin typeface="HGP創英角ｺﾞｼｯｸUB" panose="020B0900000000000000" pitchFamily="50" charset="-128"/>
                <a:ea typeface="HGP創英角ｺﾞｼｯｸUB" panose="020B0900000000000000" pitchFamily="50" charset="-128"/>
              </a:rPr>
              <a:t>人工呼吸の準備が出来次第、</a:t>
            </a:r>
            <a:r>
              <a:rPr lang="en-US" altLang="ja-JP" sz="1100" dirty="0">
                <a:solidFill>
                  <a:srgbClr val="FF0000"/>
                </a:solidFill>
                <a:latin typeface="HGP創英角ｺﾞｼｯｸUB" panose="020B0900000000000000" pitchFamily="50" charset="-128"/>
                <a:ea typeface="HGP創英角ｺﾞｼｯｸUB" panose="020B0900000000000000" pitchFamily="50" charset="-128"/>
              </a:rPr>
              <a:t>2</a:t>
            </a:r>
            <a:r>
              <a:rPr lang="ja-JP" altLang="en-US" sz="1100" dirty="0">
                <a:solidFill>
                  <a:srgbClr val="FF0000"/>
                </a:solidFill>
                <a:latin typeface="HGP創英角ｺﾞｼｯｸUB" panose="020B0900000000000000" pitchFamily="50" charset="-128"/>
                <a:ea typeface="HGP創英角ｺﾞｼｯｸUB" panose="020B0900000000000000" pitchFamily="50" charset="-128"/>
              </a:rPr>
              <a:t>回吹込み</a:t>
            </a:r>
            <a:endParaRPr lang="en-US" altLang="ja-JP" sz="1100" dirty="0">
              <a:solidFill>
                <a:srgbClr val="FF0000"/>
              </a:solidFill>
              <a:latin typeface="HGP創英角ｺﾞｼｯｸUB" panose="020B0900000000000000" pitchFamily="50" charset="-128"/>
              <a:ea typeface="HGP創英角ｺﾞｼｯｸUB" panose="020B0900000000000000" pitchFamily="50" charset="-128"/>
            </a:endParaRPr>
          </a:p>
          <a:p>
            <a:r>
              <a:rPr lang="ja-JP" altLang="en-US" sz="1100" dirty="0">
                <a:solidFill>
                  <a:srgbClr val="FF0000"/>
                </a:solidFill>
                <a:latin typeface="HGP創英角ｺﾞｼｯｸUB" panose="020B0900000000000000" pitchFamily="50" charset="-128"/>
                <a:ea typeface="HGP創英角ｺﾞｼｯｸUB" panose="020B0900000000000000" pitchFamily="50" charset="-128"/>
              </a:rPr>
              <a:t>〇一人の場合</a:t>
            </a:r>
            <a:endParaRPr lang="en-US" altLang="ja-JP" sz="1100" dirty="0">
              <a:solidFill>
                <a:srgbClr val="FF0000"/>
              </a:solidFill>
              <a:latin typeface="HGP創英角ｺﾞｼｯｸUB" panose="020B0900000000000000" pitchFamily="50" charset="-128"/>
              <a:ea typeface="HGP創英角ｺﾞｼｯｸUB" panose="020B0900000000000000" pitchFamily="50" charset="-128"/>
            </a:endParaRPr>
          </a:p>
          <a:p>
            <a:r>
              <a:rPr lang="ja-JP" altLang="en-US" sz="1100" dirty="0">
                <a:solidFill>
                  <a:srgbClr val="FF0000"/>
                </a:solidFill>
                <a:latin typeface="HGP創英角ｺﾞｼｯｸUB" panose="020B0900000000000000" pitchFamily="50" charset="-128"/>
                <a:ea typeface="HGP創英角ｺﾞｼｯｸUB" panose="020B0900000000000000" pitchFamily="50" charset="-128"/>
              </a:rPr>
              <a:t>　胸骨圧迫と人工呼吸を</a:t>
            </a:r>
            <a:r>
              <a:rPr lang="en-US" altLang="ja-JP" sz="1100" dirty="0">
                <a:solidFill>
                  <a:srgbClr val="FF0000"/>
                </a:solidFill>
                <a:latin typeface="HGP創英角ｺﾞｼｯｸUB" panose="020B0900000000000000" pitchFamily="50" charset="-128"/>
                <a:ea typeface="HGP創英角ｺﾞｼｯｸUB" panose="020B0900000000000000" pitchFamily="50" charset="-128"/>
              </a:rPr>
              <a:t>30</a:t>
            </a:r>
            <a:r>
              <a:rPr lang="ja-JP" altLang="en-US" sz="1100" dirty="0">
                <a:solidFill>
                  <a:srgbClr val="FF0000"/>
                </a:solidFill>
                <a:latin typeface="HGP創英角ｺﾞｼｯｸUB" panose="020B0900000000000000" pitchFamily="50" charset="-128"/>
                <a:ea typeface="HGP創英角ｺﾞｼｯｸUB" panose="020B0900000000000000" pitchFamily="50" charset="-128"/>
              </a:rPr>
              <a:t>：</a:t>
            </a:r>
            <a:r>
              <a:rPr lang="en-US" altLang="ja-JP" sz="1100" dirty="0">
                <a:solidFill>
                  <a:srgbClr val="FF0000"/>
                </a:solidFill>
                <a:latin typeface="HGP創英角ｺﾞｼｯｸUB" panose="020B0900000000000000" pitchFamily="50" charset="-128"/>
                <a:ea typeface="HGP創英角ｺﾞｼｯｸUB" panose="020B0900000000000000" pitchFamily="50" charset="-128"/>
              </a:rPr>
              <a:t>2</a:t>
            </a:r>
            <a:r>
              <a:rPr lang="ja-JP" altLang="en-US" sz="1100" dirty="0">
                <a:solidFill>
                  <a:srgbClr val="FF0000"/>
                </a:solidFill>
                <a:latin typeface="HGP創英角ｺﾞｼｯｸUB" panose="020B0900000000000000" pitchFamily="50" charset="-128"/>
                <a:ea typeface="HGP創英角ｺﾞｼｯｸUB" panose="020B0900000000000000" pitchFamily="50" charset="-128"/>
              </a:rPr>
              <a:t>で行う</a:t>
            </a:r>
            <a:endParaRPr lang="en-US" altLang="ja-JP" sz="1100" dirty="0">
              <a:solidFill>
                <a:srgbClr val="FF0000"/>
              </a:solidFill>
              <a:latin typeface="HGP創英角ｺﾞｼｯｸUB" panose="020B0900000000000000" pitchFamily="50" charset="-128"/>
              <a:ea typeface="HGP創英角ｺﾞｼｯｸUB" panose="020B0900000000000000" pitchFamily="50" charset="-128"/>
            </a:endParaRPr>
          </a:p>
          <a:p>
            <a:r>
              <a:rPr lang="ja-JP" altLang="en-US" sz="1100" dirty="0">
                <a:solidFill>
                  <a:srgbClr val="FF0000"/>
                </a:solidFill>
                <a:latin typeface="HGP創英角ｺﾞｼｯｸUB" panose="020B0900000000000000" pitchFamily="50" charset="-128"/>
                <a:ea typeface="HGP創英角ｺﾞｼｯｸUB" panose="020B0900000000000000" pitchFamily="50" charset="-128"/>
              </a:rPr>
              <a:t>〇二人の場合</a:t>
            </a:r>
            <a:endParaRPr lang="en-US" altLang="ja-JP" sz="1100" dirty="0">
              <a:solidFill>
                <a:srgbClr val="FF0000"/>
              </a:solidFill>
              <a:latin typeface="HGP創英角ｺﾞｼｯｸUB" panose="020B0900000000000000" pitchFamily="50" charset="-128"/>
              <a:ea typeface="HGP創英角ｺﾞｼｯｸUB" panose="020B0900000000000000" pitchFamily="50" charset="-128"/>
            </a:endParaRPr>
          </a:p>
          <a:p>
            <a:r>
              <a:rPr lang="ja-JP" altLang="en-US" sz="1100" dirty="0">
                <a:solidFill>
                  <a:srgbClr val="FF0000"/>
                </a:solidFill>
                <a:latin typeface="HGP創英角ｺﾞｼｯｸUB" panose="020B0900000000000000" pitchFamily="50" charset="-128"/>
                <a:ea typeface="HGP創英角ｺﾞｼｯｸUB" panose="020B0900000000000000" pitchFamily="50" charset="-128"/>
              </a:rPr>
              <a:t>　胸骨圧迫と人工呼吸を</a:t>
            </a:r>
            <a:r>
              <a:rPr lang="en-US" altLang="ja-JP" sz="1100" dirty="0">
                <a:solidFill>
                  <a:srgbClr val="FF0000"/>
                </a:solidFill>
                <a:latin typeface="HGP創英角ｺﾞｼｯｸUB" panose="020B0900000000000000" pitchFamily="50" charset="-128"/>
                <a:ea typeface="HGP創英角ｺﾞｼｯｸUB" panose="020B0900000000000000" pitchFamily="50" charset="-128"/>
              </a:rPr>
              <a:t>15</a:t>
            </a:r>
            <a:r>
              <a:rPr lang="ja-JP" altLang="en-US" sz="1100" dirty="0">
                <a:solidFill>
                  <a:srgbClr val="FF0000"/>
                </a:solidFill>
                <a:latin typeface="HGP創英角ｺﾞｼｯｸUB" panose="020B0900000000000000" pitchFamily="50" charset="-128"/>
                <a:ea typeface="HGP創英角ｺﾞｼｯｸUB" panose="020B0900000000000000" pitchFamily="50" charset="-128"/>
              </a:rPr>
              <a:t>：</a:t>
            </a:r>
            <a:r>
              <a:rPr lang="en-US" altLang="ja-JP" sz="1100" dirty="0">
                <a:solidFill>
                  <a:srgbClr val="FF0000"/>
                </a:solidFill>
                <a:latin typeface="HGP創英角ｺﾞｼｯｸUB" panose="020B0900000000000000" pitchFamily="50" charset="-128"/>
                <a:ea typeface="HGP創英角ｺﾞｼｯｸUB" panose="020B0900000000000000" pitchFamily="50" charset="-128"/>
              </a:rPr>
              <a:t>2</a:t>
            </a:r>
            <a:r>
              <a:rPr lang="ja-JP" altLang="en-US" sz="1100" dirty="0">
                <a:solidFill>
                  <a:srgbClr val="FF0000"/>
                </a:solidFill>
                <a:latin typeface="HGP創英角ｺﾞｼｯｸUB" panose="020B0900000000000000" pitchFamily="50" charset="-128"/>
                <a:ea typeface="HGP創英角ｺﾞｼｯｸUB" panose="020B0900000000000000" pitchFamily="50" charset="-128"/>
              </a:rPr>
              <a:t>で行う</a:t>
            </a:r>
            <a:endParaRPr lang="en-US" altLang="ja-JP" sz="11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88" name="テキスト ボックス 87">
            <a:extLst>
              <a:ext uri="{FF2B5EF4-FFF2-40B4-BE49-F238E27FC236}">
                <a16:creationId xmlns:a16="http://schemas.microsoft.com/office/drawing/2014/main" id="{0DED18FF-17CD-415C-B37B-0A97A7EB941F}"/>
              </a:ext>
            </a:extLst>
          </p:cNvPr>
          <p:cNvSpPr txBox="1"/>
          <p:nvPr/>
        </p:nvSpPr>
        <p:spPr>
          <a:xfrm>
            <a:off x="5227747" y="6135184"/>
            <a:ext cx="2850922" cy="276999"/>
          </a:xfrm>
          <a:prstGeom prst="rect">
            <a:avLst/>
          </a:prstGeom>
          <a:noFill/>
          <a:ln>
            <a:noFill/>
          </a:ln>
        </p:spPr>
        <p:txBody>
          <a:bodyPr wrap="square" rtlCol="0">
            <a:spAutoFit/>
          </a:bodyPr>
          <a:lstStyle/>
          <a:p>
            <a:pPr algn="ctr"/>
            <a:r>
              <a:rPr lang="ja-JP" altLang="en-US" sz="1200" baseline="30000" dirty="0">
                <a:solidFill>
                  <a:srgbClr val="FF0000"/>
                </a:solidFill>
                <a:latin typeface="HGP創英角ｺﾞｼｯｸUB" panose="020B0900000000000000" pitchFamily="50" charset="-128"/>
                <a:ea typeface="HGP創英角ｺﾞｼｯｸUB" panose="020B0900000000000000" pitchFamily="50" charset="-128"/>
              </a:rPr>
              <a:t>*</a:t>
            </a:r>
            <a:r>
              <a:rPr lang="en-US" altLang="ja-JP" sz="1200" baseline="30000" dirty="0">
                <a:solidFill>
                  <a:srgbClr val="FF0000"/>
                </a:solidFill>
                <a:latin typeface="HGP創英角ｺﾞｼｯｸUB" panose="020B0900000000000000" pitchFamily="50" charset="-128"/>
                <a:ea typeface="HGP創英角ｺﾞｼｯｸUB" panose="020B0900000000000000" pitchFamily="50" charset="-128"/>
              </a:rPr>
              <a:t>2</a:t>
            </a:r>
            <a:r>
              <a:rPr kumimoji="1" lang="ja-JP" altLang="en-US" sz="1200" dirty="0">
                <a:latin typeface="HGP創英角ｺﾞｼｯｸUB" panose="020B0900000000000000" pitchFamily="50" charset="-128"/>
                <a:ea typeface="HGP創英角ｺﾞｼｯｸUB" panose="020B0900000000000000" pitchFamily="50" charset="-128"/>
              </a:rPr>
              <a:t>強く、速く、絶え間なく胸骨圧迫を行う！</a:t>
            </a:r>
          </a:p>
        </p:txBody>
      </p:sp>
      <p:sp>
        <p:nvSpPr>
          <p:cNvPr id="89" name="正方形/長方形 88">
            <a:extLst>
              <a:ext uri="{FF2B5EF4-FFF2-40B4-BE49-F238E27FC236}">
                <a16:creationId xmlns:a16="http://schemas.microsoft.com/office/drawing/2014/main" id="{42FF5B57-BF37-47A9-8848-CBC9129E58AE}"/>
              </a:ext>
            </a:extLst>
          </p:cNvPr>
          <p:cNvSpPr/>
          <p:nvPr/>
        </p:nvSpPr>
        <p:spPr>
          <a:xfrm>
            <a:off x="174563" y="974757"/>
            <a:ext cx="2861300" cy="1569660"/>
          </a:xfrm>
          <a:prstGeom prst="rect">
            <a:avLst/>
          </a:prstGeom>
          <a:solidFill>
            <a:schemeClr val="tx2">
              <a:lumMod val="40000"/>
              <a:lumOff val="60000"/>
            </a:schemeClr>
          </a:solidFill>
        </p:spPr>
        <p:txBody>
          <a:bodyPr wrap="square">
            <a:spAutoFit/>
          </a:bodyPr>
          <a:lstStyle/>
          <a:p>
            <a:pPr marL="285750" indent="-285750">
              <a:buClr>
                <a:schemeClr val="tx1"/>
              </a:buClr>
              <a:buFont typeface="Arial" panose="020B0604020202020204" pitchFamily="34" charset="0"/>
              <a:buChar char="•"/>
            </a:pPr>
            <a:r>
              <a:rPr lang="ja-JP" altLang="en-US" sz="1200" dirty="0">
                <a:solidFill>
                  <a:srgbClr val="FF0000"/>
                </a:solidFill>
                <a:latin typeface="HGP創英角ｺﾞｼｯｸUB" panose="020B0900000000000000" pitchFamily="50" charset="-128"/>
                <a:ea typeface="HGP創英角ｺﾞｼｯｸUB" panose="020B0900000000000000" pitchFamily="50" charset="-128"/>
              </a:rPr>
              <a:t>成人と同じアルゴリズム</a:t>
            </a:r>
            <a:endParaRPr lang="en-US" altLang="ja-JP" sz="1200" dirty="0">
              <a:solidFill>
                <a:srgbClr val="FF0000"/>
              </a:solidFill>
              <a:latin typeface="HGP創英角ｺﾞｼｯｸUB" panose="020B0900000000000000" pitchFamily="50" charset="-128"/>
              <a:ea typeface="HGP創英角ｺﾞｼｯｸUB" panose="020B0900000000000000" pitchFamily="50" charset="-128"/>
            </a:endParaRPr>
          </a:p>
          <a:p>
            <a:pPr marL="285750" indent="-285750">
              <a:buClr>
                <a:schemeClr val="tx1"/>
              </a:buClr>
              <a:buFont typeface="Arial" panose="020B0604020202020204" pitchFamily="34" charset="0"/>
              <a:buChar char="•"/>
            </a:pPr>
            <a:r>
              <a:rPr lang="ja-JP" altLang="en-US" sz="1200" dirty="0">
                <a:latin typeface="HGP創英角ｺﾞｼｯｸUB" panose="020B0900000000000000" pitchFamily="50" charset="-128"/>
                <a:ea typeface="HGP創英角ｺﾞｼｯｸUB" panose="020B0900000000000000" pitchFamily="50" charset="-128"/>
              </a:rPr>
              <a:t>小児：</a:t>
            </a:r>
            <a:r>
              <a:rPr lang="en-US" altLang="ja-JP" sz="1200" dirty="0">
                <a:latin typeface="HGP創英角ｺﾞｼｯｸUB" panose="020B0900000000000000" pitchFamily="50" charset="-128"/>
                <a:ea typeface="HGP創英角ｺﾞｼｯｸUB" panose="020B0900000000000000" pitchFamily="50" charset="-128"/>
              </a:rPr>
              <a:t>1</a:t>
            </a:r>
            <a:r>
              <a:rPr lang="ja-JP" altLang="en-US" sz="1200" dirty="0">
                <a:latin typeface="HGP創英角ｺﾞｼｯｸUB" panose="020B0900000000000000" pitchFamily="50" charset="-128"/>
                <a:ea typeface="HGP創英角ｺﾞｼｯｸUB" panose="020B0900000000000000" pitchFamily="50" charset="-128"/>
              </a:rPr>
              <a:t>歳から思春期以前</a:t>
            </a:r>
            <a:endParaRPr lang="en-US" altLang="ja-JP" sz="1200" dirty="0">
              <a:latin typeface="HGP創英角ｺﾞｼｯｸUB" panose="020B0900000000000000" pitchFamily="50" charset="-128"/>
              <a:ea typeface="HGP創英角ｺﾞｼｯｸUB" panose="020B0900000000000000" pitchFamily="50" charset="-128"/>
            </a:endParaRPr>
          </a:p>
          <a:p>
            <a:r>
              <a:rPr lang="en-US" altLang="ja-JP" sz="1200" dirty="0">
                <a:latin typeface="HGP創英角ｺﾞｼｯｸUB" panose="020B0900000000000000" pitchFamily="50" charset="-128"/>
                <a:ea typeface="HGP創英角ｺﾞｼｯｸUB" panose="020B0900000000000000" pitchFamily="50" charset="-128"/>
              </a:rPr>
              <a:t>		</a:t>
            </a:r>
            <a:r>
              <a:rPr lang="ja-JP" altLang="en-US" sz="1200" dirty="0">
                <a:latin typeface="HGP創英角ｺﾞｼｯｸUB" panose="020B0900000000000000" pitchFamily="50" charset="-128"/>
                <a:ea typeface="HGP創英角ｺﾞｼｯｸUB" panose="020B0900000000000000" pitchFamily="50" charset="-128"/>
              </a:rPr>
              <a:t>（中学生まで）</a:t>
            </a:r>
            <a:endParaRPr lang="en-US" altLang="ja-JP" sz="120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lang="ja-JP" altLang="en-US" sz="1200" dirty="0">
                <a:latin typeface="HGP創英角ｺﾞｼｯｸUB" panose="020B0900000000000000" pitchFamily="50" charset="-128"/>
                <a:ea typeface="HGP創英角ｺﾞｼｯｸUB" panose="020B0900000000000000" pitchFamily="50" charset="-128"/>
              </a:rPr>
              <a:t>乳児：</a:t>
            </a:r>
            <a:r>
              <a:rPr lang="en-US" altLang="ja-JP" sz="1200" dirty="0">
                <a:latin typeface="HGP創英角ｺﾞｼｯｸUB" panose="020B0900000000000000" pitchFamily="50" charset="-128"/>
                <a:ea typeface="HGP創英角ｺﾞｼｯｸUB" panose="020B0900000000000000" pitchFamily="50" charset="-128"/>
              </a:rPr>
              <a:t>1</a:t>
            </a:r>
            <a:r>
              <a:rPr lang="ja-JP" altLang="en-US" sz="1200" dirty="0">
                <a:latin typeface="HGP創英角ｺﾞｼｯｸUB" panose="020B0900000000000000" pitchFamily="50" charset="-128"/>
                <a:ea typeface="HGP創英角ｺﾞｼｯｸUB" panose="020B0900000000000000" pitchFamily="50" charset="-128"/>
              </a:rPr>
              <a:t>歳未満の子供</a:t>
            </a:r>
            <a:endParaRPr lang="en-US" altLang="ja-JP" sz="1200" dirty="0">
              <a:latin typeface="HGP創英角ｺﾞｼｯｸUB" panose="020B0900000000000000" pitchFamily="50" charset="-128"/>
              <a:ea typeface="HGP創英角ｺﾞｼｯｸUB" panose="020B0900000000000000" pitchFamily="50" charset="-128"/>
            </a:endParaRPr>
          </a:p>
          <a:p>
            <a:r>
              <a:rPr lang="ja-JP" altLang="en-US" sz="1200" dirty="0">
                <a:latin typeface="HGP創英角ｺﾞｼｯｸUB" panose="020B0900000000000000" pitchFamily="50" charset="-128"/>
                <a:ea typeface="HGP創英角ｺﾞｼｯｸUB" panose="020B0900000000000000" pitchFamily="50" charset="-128"/>
              </a:rPr>
              <a:t>　</a:t>
            </a:r>
            <a:endParaRPr lang="en-US" altLang="ja-JP" sz="120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lang="ja-JP" altLang="en-US" sz="1200" dirty="0">
                <a:latin typeface="HGP創英角ｺﾞｼｯｸUB" panose="020B0900000000000000" pitchFamily="50" charset="-128"/>
                <a:ea typeface="HGP創英角ｺﾞｼｯｸUB" panose="020B0900000000000000" pitchFamily="50" charset="-128"/>
              </a:rPr>
              <a:t>小児の心停止の原因は気道や呼吸のトラブル（呼吸原性）が多いことから、</a:t>
            </a:r>
            <a:r>
              <a:rPr lang="ja-JP" altLang="en-US" sz="1200" dirty="0">
                <a:solidFill>
                  <a:srgbClr val="FF0000"/>
                </a:solidFill>
                <a:latin typeface="HGP創英角ｺﾞｼｯｸUB" panose="020B0900000000000000" pitchFamily="50" charset="-128"/>
                <a:ea typeface="HGP創英角ｺﾞｼｯｸUB" panose="020B0900000000000000" pitchFamily="50" charset="-128"/>
              </a:rPr>
              <a:t>人工呼吸をいち早く行う</a:t>
            </a:r>
            <a:r>
              <a:rPr lang="ja-JP" altLang="en-US" sz="1200" dirty="0">
                <a:latin typeface="HGP創英角ｺﾞｼｯｸUB" panose="020B0900000000000000" pitchFamily="50" charset="-128"/>
                <a:ea typeface="HGP創英角ｺﾞｼｯｸUB" panose="020B0900000000000000" pitchFamily="50" charset="-128"/>
              </a:rPr>
              <a:t>ことが重要</a:t>
            </a:r>
            <a:endParaRPr lang="en-US" altLang="ja-JP" sz="1200" dirty="0">
              <a:latin typeface="HGP創英角ｺﾞｼｯｸUB" panose="020B0900000000000000" pitchFamily="50" charset="-128"/>
              <a:ea typeface="HGP創英角ｺﾞｼｯｸUB" panose="020B0900000000000000" pitchFamily="50" charset="-128"/>
            </a:endParaRPr>
          </a:p>
        </p:txBody>
      </p:sp>
      <p:sp>
        <p:nvSpPr>
          <p:cNvPr id="90" name="タイトル 1">
            <a:extLst>
              <a:ext uri="{FF2B5EF4-FFF2-40B4-BE49-F238E27FC236}">
                <a16:creationId xmlns:a16="http://schemas.microsoft.com/office/drawing/2014/main" id="{E3AF9CBA-6B40-42BC-8544-E5F31355146F}"/>
              </a:ext>
            </a:extLst>
          </p:cNvPr>
          <p:cNvSpPr txBox="1">
            <a:spLocks/>
          </p:cNvSpPr>
          <p:nvPr/>
        </p:nvSpPr>
        <p:spPr>
          <a:xfrm>
            <a:off x="1396098" y="-86596"/>
            <a:ext cx="7092963" cy="746961"/>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S創英角ｺﾞｼｯｸUB" pitchFamily="50" charset="-128"/>
                <a:ea typeface="HGS創英角ｺﾞｼｯｸUB" pitchFamily="50" charset="-128"/>
              </a:rPr>
              <a:t>小児・乳児への一次救命処置の手順</a:t>
            </a:r>
          </a:p>
        </p:txBody>
      </p:sp>
      <p:sp>
        <p:nvSpPr>
          <p:cNvPr id="91" name="テキスト ボックス 90">
            <a:extLst>
              <a:ext uri="{FF2B5EF4-FFF2-40B4-BE49-F238E27FC236}">
                <a16:creationId xmlns:a16="http://schemas.microsoft.com/office/drawing/2014/main" id="{A4BB045F-57D5-41F5-BC64-972896F814AA}"/>
              </a:ext>
            </a:extLst>
          </p:cNvPr>
          <p:cNvSpPr txBox="1"/>
          <p:nvPr/>
        </p:nvSpPr>
        <p:spPr>
          <a:xfrm>
            <a:off x="5815383" y="953692"/>
            <a:ext cx="736364" cy="276999"/>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あり</a:t>
            </a:r>
          </a:p>
        </p:txBody>
      </p:sp>
      <p:sp>
        <p:nvSpPr>
          <p:cNvPr id="92" name="テキスト ボックス 91">
            <a:extLst>
              <a:ext uri="{FF2B5EF4-FFF2-40B4-BE49-F238E27FC236}">
                <a16:creationId xmlns:a16="http://schemas.microsoft.com/office/drawing/2014/main" id="{36E0296E-C4DE-4076-988D-059A3C34D67E}"/>
              </a:ext>
            </a:extLst>
          </p:cNvPr>
          <p:cNvSpPr txBox="1"/>
          <p:nvPr/>
        </p:nvSpPr>
        <p:spPr>
          <a:xfrm>
            <a:off x="5862673" y="2501667"/>
            <a:ext cx="736364" cy="276999"/>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あり</a:t>
            </a:r>
          </a:p>
        </p:txBody>
      </p:sp>
      <p:sp>
        <p:nvSpPr>
          <p:cNvPr id="93" name="テキスト ボックス 92">
            <a:extLst>
              <a:ext uri="{FF2B5EF4-FFF2-40B4-BE49-F238E27FC236}">
                <a16:creationId xmlns:a16="http://schemas.microsoft.com/office/drawing/2014/main" id="{A941A220-955B-4056-ADF1-40DFF0C8174F}"/>
              </a:ext>
            </a:extLst>
          </p:cNvPr>
          <p:cNvSpPr txBox="1"/>
          <p:nvPr/>
        </p:nvSpPr>
        <p:spPr>
          <a:xfrm>
            <a:off x="4743046" y="1477786"/>
            <a:ext cx="1517077" cy="276999"/>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なし・判断に迷う</a:t>
            </a:r>
          </a:p>
        </p:txBody>
      </p:sp>
      <p:sp>
        <p:nvSpPr>
          <p:cNvPr id="94" name="テキスト ボックス 93">
            <a:extLst>
              <a:ext uri="{FF2B5EF4-FFF2-40B4-BE49-F238E27FC236}">
                <a16:creationId xmlns:a16="http://schemas.microsoft.com/office/drawing/2014/main" id="{46DFC039-01A3-440B-8E0A-48C57A60AD34}"/>
              </a:ext>
            </a:extLst>
          </p:cNvPr>
          <p:cNvSpPr txBox="1"/>
          <p:nvPr/>
        </p:nvSpPr>
        <p:spPr>
          <a:xfrm>
            <a:off x="3277000" y="1809943"/>
            <a:ext cx="2946640" cy="400110"/>
          </a:xfrm>
          <a:prstGeom prst="rect">
            <a:avLst/>
          </a:prstGeom>
          <a:noFill/>
          <a:ln>
            <a:noFill/>
          </a:ln>
        </p:spPr>
        <p:txBody>
          <a:bodyPr wrap="none" rtlCol="0">
            <a:spAutoFit/>
          </a:bodyPr>
          <a:lstStyle/>
          <a:p>
            <a:pPr algn="ctr"/>
            <a:r>
              <a:rPr lang="ja-JP" altLang="en-US" sz="1000" dirty="0">
                <a:latin typeface="HGP創英角ｺﾞｼｯｸUB" panose="020B0900000000000000" pitchFamily="50" charset="-128"/>
                <a:ea typeface="HGP創英角ｺﾞｼｯｸUB" panose="020B0900000000000000" pitchFamily="50" charset="-128"/>
              </a:rPr>
              <a:t>大声で応援を呼ぶ</a:t>
            </a:r>
            <a:endParaRPr lang="en-US" altLang="ja-JP" sz="1000" dirty="0">
              <a:latin typeface="HGP創英角ｺﾞｼｯｸUB" panose="020B0900000000000000" pitchFamily="50" charset="-128"/>
              <a:ea typeface="HGP創英角ｺﾞｼｯｸUB" panose="020B0900000000000000" pitchFamily="50" charset="-128"/>
            </a:endParaRPr>
          </a:p>
          <a:p>
            <a:pPr algn="ctr"/>
            <a:r>
              <a:rPr lang="en-US" altLang="ja-JP" sz="1000" dirty="0">
                <a:latin typeface="HGP創英角ｺﾞｼｯｸUB" panose="020B0900000000000000" pitchFamily="50" charset="-128"/>
                <a:ea typeface="HGP創英角ｺﾞｼｯｸUB" panose="020B0900000000000000" pitchFamily="50" charset="-128"/>
              </a:rPr>
              <a:t>119</a:t>
            </a:r>
            <a:r>
              <a:rPr lang="ja-JP" altLang="en-US" sz="1000" dirty="0">
                <a:latin typeface="HGP創英角ｺﾞｼｯｸUB" panose="020B0900000000000000" pitchFamily="50" charset="-128"/>
                <a:ea typeface="HGP創英角ｺﾞｼｯｸUB" panose="020B0900000000000000" pitchFamily="50" charset="-128"/>
              </a:rPr>
              <a:t>番通報＋</a:t>
            </a:r>
            <a:r>
              <a:rPr lang="en-US" altLang="ja-JP" sz="1000" dirty="0">
                <a:latin typeface="HGP創英角ｺﾞｼｯｸUB" panose="020B0900000000000000" pitchFamily="50" charset="-128"/>
                <a:ea typeface="HGP創英角ｺﾞｼｯｸUB" panose="020B0900000000000000" pitchFamily="50" charset="-128"/>
              </a:rPr>
              <a:t>AED</a:t>
            </a:r>
            <a:r>
              <a:rPr lang="ja-JP" altLang="en-US" sz="1000">
                <a:latin typeface="HGP創英角ｺﾞｼｯｸUB" panose="020B0900000000000000" pitchFamily="50" charset="-128"/>
                <a:ea typeface="HGP創英角ｺﾞｼｯｸUB" panose="020B0900000000000000" pitchFamily="50" charset="-128"/>
              </a:rPr>
              <a:t>依頼　通信指令員</a:t>
            </a:r>
            <a:r>
              <a:rPr lang="ja-JP" altLang="en-US" sz="1000" dirty="0">
                <a:latin typeface="HGP創英角ｺﾞｼｯｸUB" panose="020B0900000000000000" pitchFamily="50" charset="-128"/>
                <a:ea typeface="HGP創英角ｺﾞｼｯｸUB" panose="020B0900000000000000" pitchFamily="50" charset="-128"/>
              </a:rPr>
              <a:t>の指示に従う</a:t>
            </a:r>
            <a:endParaRPr kumimoji="1" lang="ja-JP" altLang="en-US" sz="1000" dirty="0">
              <a:latin typeface="HGP創英角ｺﾞｼｯｸUB" panose="020B0900000000000000" pitchFamily="50" charset="-128"/>
              <a:ea typeface="HGP創英角ｺﾞｼｯｸUB" panose="020B0900000000000000" pitchFamily="50" charset="-128"/>
            </a:endParaRPr>
          </a:p>
        </p:txBody>
      </p:sp>
      <p:sp>
        <p:nvSpPr>
          <p:cNvPr id="95" name="テキスト ボックス 94">
            <a:extLst>
              <a:ext uri="{FF2B5EF4-FFF2-40B4-BE49-F238E27FC236}">
                <a16:creationId xmlns:a16="http://schemas.microsoft.com/office/drawing/2014/main" id="{8A1571D7-2997-4B84-922B-8628AC839F75}"/>
              </a:ext>
            </a:extLst>
          </p:cNvPr>
          <p:cNvSpPr txBox="1"/>
          <p:nvPr/>
        </p:nvSpPr>
        <p:spPr>
          <a:xfrm>
            <a:off x="3901887" y="2727988"/>
            <a:ext cx="1632178" cy="246221"/>
          </a:xfrm>
          <a:prstGeom prst="rect">
            <a:avLst/>
          </a:prstGeom>
          <a:noFill/>
          <a:ln>
            <a:noFill/>
          </a:ln>
        </p:spPr>
        <p:txBody>
          <a:bodyPr wrap="none" rtlCol="0">
            <a:spAutoFit/>
          </a:bodyPr>
          <a:lstStyle/>
          <a:p>
            <a:pPr algn="ctr"/>
            <a:r>
              <a:rPr kumimoji="1" lang="ja-JP" altLang="en-US" sz="1000" dirty="0">
                <a:latin typeface="HGP創英角ｺﾞｼｯｸUB" panose="020B0900000000000000" pitchFamily="50" charset="-128"/>
                <a:ea typeface="HGP創英角ｺﾞｼｯｸUB" panose="020B0900000000000000" pitchFamily="50" charset="-128"/>
              </a:rPr>
              <a:t>普段通りの呼吸があるか？</a:t>
            </a:r>
          </a:p>
        </p:txBody>
      </p:sp>
      <p:sp>
        <p:nvSpPr>
          <p:cNvPr id="96" name="テキスト ボックス 95">
            <a:extLst>
              <a:ext uri="{FF2B5EF4-FFF2-40B4-BE49-F238E27FC236}">
                <a16:creationId xmlns:a16="http://schemas.microsoft.com/office/drawing/2014/main" id="{1A97523F-06D9-4F43-B7BB-9AF7C79E9404}"/>
              </a:ext>
            </a:extLst>
          </p:cNvPr>
          <p:cNvSpPr txBox="1"/>
          <p:nvPr/>
        </p:nvSpPr>
        <p:spPr>
          <a:xfrm>
            <a:off x="6825794" y="2583579"/>
            <a:ext cx="1478290" cy="461665"/>
          </a:xfrm>
          <a:prstGeom prst="rect">
            <a:avLst/>
          </a:prstGeom>
          <a:noFill/>
          <a:ln>
            <a:noFill/>
          </a:ln>
        </p:spPr>
        <p:txBody>
          <a:bodyPr wrap="non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様子をみながら</a:t>
            </a:r>
            <a:endParaRPr kumimoji="1" lang="en-US" altLang="ja-JP" sz="1200" dirty="0">
              <a:latin typeface="HGP創英角ｺﾞｼｯｸUB" panose="020B0900000000000000" pitchFamily="50" charset="-128"/>
              <a:ea typeface="HGP創英角ｺﾞｼｯｸUB" panose="020B0900000000000000" pitchFamily="50" charset="-128"/>
            </a:endParaRPr>
          </a:p>
          <a:p>
            <a:pPr algn="ctr"/>
            <a:r>
              <a:rPr lang="ja-JP" altLang="en-US" sz="1200" dirty="0">
                <a:latin typeface="HGP創英角ｺﾞｼｯｸUB" panose="020B0900000000000000" pitchFamily="50" charset="-128"/>
                <a:ea typeface="HGP創英角ｺﾞｼｯｸUB" panose="020B0900000000000000" pitchFamily="50" charset="-128"/>
              </a:rPr>
              <a:t>応援・救急隊を待つ</a:t>
            </a:r>
            <a:endParaRPr kumimoji="1" lang="ja-JP" altLang="en-US" sz="1200" dirty="0">
              <a:latin typeface="HGP創英角ｺﾞｼｯｸUB" panose="020B0900000000000000" pitchFamily="50" charset="-128"/>
              <a:ea typeface="HGP創英角ｺﾞｼｯｸUB" panose="020B0900000000000000" pitchFamily="50" charset="-128"/>
            </a:endParaRPr>
          </a:p>
        </p:txBody>
      </p:sp>
      <p:sp>
        <p:nvSpPr>
          <p:cNvPr id="97" name="テキスト ボックス 96">
            <a:extLst>
              <a:ext uri="{FF2B5EF4-FFF2-40B4-BE49-F238E27FC236}">
                <a16:creationId xmlns:a16="http://schemas.microsoft.com/office/drawing/2014/main" id="{7E924FA1-F82B-4EEF-8A71-12BABA85991C}"/>
              </a:ext>
            </a:extLst>
          </p:cNvPr>
          <p:cNvSpPr txBox="1"/>
          <p:nvPr/>
        </p:nvSpPr>
        <p:spPr>
          <a:xfrm>
            <a:off x="4750320" y="3206518"/>
            <a:ext cx="1517077" cy="276999"/>
          </a:xfrm>
          <a:prstGeom prst="rect">
            <a:avLst/>
          </a:prstGeom>
          <a:noFill/>
          <a:ln>
            <a:noFill/>
          </a:ln>
        </p:spPr>
        <p:txBody>
          <a:bodyPr wrap="square" rtlCol="0">
            <a:sp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なし・判断に迷う</a:t>
            </a:r>
          </a:p>
        </p:txBody>
      </p:sp>
    </p:spTree>
    <p:extLst>
      <p:ext uri="{BB962C8B-B14F-4D97-AF65-F5344CB8AC3E}">
        <p14:creationId xmlns:p14="http://schemas.microsoft.com/office/powerpoint/2010/main" val="3410003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96648" y="0"/>
            <a:ext cx="7210021" cy="670277"/>
          </a:xfrm>
        </p:spPr>
        <p:txBody>
          <a:bodyPr>
            <a:normAutofit/>
          </a:bodyPr>
          <a:lstStyle/>
          <a:p>
            <a:r>
              <a:rPr kumimoji="1" lang="ja-JP" altLang="en-US" sz="3200" dirty="0">
                <a:latin typeface="HG創英角ｺﾞｼｯｸUB" panose="020B0909000000000000" pitchFamily="49" charset="-128"/>
                <a:ea typeface="HG創英角ｺﾞｼｯｸUB" panose="020B0909000000000000" pitchFamily="49" charset="-128"/>
              </a:rPr>
              <a:t>日本のライフセービングの歴史</a:t>
            </a:r>
          </a:p>
        </p:txBody>
      </p:sp>
      <p:sp>
        <p:nvSpPr>
          <p:cNvPr id="3" name="コンテンツ プレースホルダー 2"/>
          <p:cNvSpPr>
            <a:spLocks noGrp="1"/>
          </p:cNvSpPr>
          <p:nvPr>
            <p:ph idx="1"/>
          </p:nvPr>
        </p:nvSpPr>
        <p:spPr>
          <a:xfrm>
            <a:off x="0" y="774726"/>
            <a:ext cx="7842851" cy="1022854"/>
          </a:xfrm>
        </p:spPr>
        <p:txBody>
          <a:bodyPr/>
          <a:lstStyle/>
          <a:p>
            <a:r>
              <a:rPr lang="en-US" altLang="ja-JP" sz="2400" dirty="0">
                <a:latin typeface="HG創英角ｺﾞｼｯｸUB" panose="020B0909000000000000" pitchFamily="49" charset="-128"/>
                <a:ea typeface="HG創英角ｺﾞｼｯｸUB" panose="020B0909000000000000" pitchFamily="49" charset="-128"/>
              </a:rPr>
              <a:t>1933</a:t>
            </a:r>
            <a:r>
              <a:rPr lang="ja-JP" altLang="en-US" sz="2400" dirty="0">
                <a:latin typeface="HG創英角ｺﾞｼｯｸUB" panose="020B0909000000000000" pitchFamily="49" charset="-128"/>
                <a:ea typeface="HG創英角ｺﾞｼｯｸUB" panose="020B0909000000000000" pitchFamily="49" charset="-128"/>
              </a:rPr>
              <a:t>年　日本赤十字社「水上救助法」</a:t>
            </a:r>
            <a:endParaRPr lang="en-US" altLang="ja-JP" sz="2400" dirty="0">
              <a:latin typeface="HG創英角ｺﾞｼｯｸUB" panose="020B0909000000000000" pitchFamily="49" charset="-128"/>
              <a:ea typeface="HG創英角ｺﾞｼｯｸUB" panose="020B0909000000000000" pitchFamily="49" charset="-128"/>
            </a:endParaRPr>
          </a:p>
          <a:p>
            <a:r>
              <a:rPr lang="en-US" altLang="ja-JP" sz="2400" dirty="0">
                <a:latin typeface="HG創英角ｺﾞｼｯｸUB" panose="020B0909000000000000" pitchFamily="49" charset="-128"/>
                <a:ea typeface="HG創英角ｺﾞｼｯｸUB" panose="020B0909000000000000" pitchFamily="49" charset="-128"/>
              </a:rPr>
              <a:t>1954</a:t>
            </a:r>
            <a:r>
              <a:rPr lang="ja-JP" altLang="en-US" sz="2400" dirty="0">
                <a:latin typeface="HG創英角ｺﾞｼｯｸUB" panose="020B0909000000000000" pitchFamily="49" charset="-128"/>
                <a:ea typeface="HG創英角ｺﾞｼｯｸUB" panose="020B0909000000000000" pitchFamily="49" charset="-128"/>
              </a:rPr>
              <a:t>年　日本赤十字社「水上安全法」</a:t>
            </a:r>
            <a:endParaRPr lang="en-US" altLang="ja-JP" sz="2400" dirty="0">
              <a:latin typeface="HG創英角ｺﾞｼｯｸUB" panose="020B0909000000000000" pitchFamily="49" charset="-128"/>
              <a:ea typeface="HG創英角ｺﾞｼｯｸUB" panose="020B0909000000000000" pitchFamily="49" charset="-128"/>
            </a:endParaRPr>
          </a:p>
          <a:p>
            <a:endParaRPr kumimoji="1" lang="en-US" altLang="ja-JP" dirty="0">
              <a:latin typeface="HG創英角ｺﾞｼｯｸUB" panose="020B0909000000000000" pitchFamily="49" charset="-128"/>
              <a:ea typeface="HG創英角ｺﾞｼｯｸUB" panose="020B0909000000000000" pitchFamily="49" charset="-128"/>
            </a:endParaRPr>
          </a:p>
          <a:p>
            <a:endParaRPr lang="en-US" altLang="ja-JP" dirty="0">
              <a:latin typeface="HG創英角ｺﾞｼｯｸUB" panose="020B0909000000000000" pitchFamily="49" charset="-128"/>
              <a:ea typeface="HG創英角ｺﾞｼｯｸUB" panose="020B0909000000000000" pitchFamily="49" charset="-128"/>
            </a:endParaRPr>
          </a:p>
          <a:p>
            <a:endParaRPr kumimoji="1" lang="en-US" altLang="ja-JP" dirty="0">
              <a:latin typeface="HG創英角ｺﾞｼｯｸUB" panose="020B0909000000000000" pitchFamily="49" charset="-128"/>
              <a:ea typeface="HG創英角ｺﾞｼｯｸUB" panose="020B0909000000000000" pitchFamily="49" charset="-128"/>
            </a:endParaRPr>
          </a:p>
        </p:txBody>
      </p:sp>
      <p:sp>
        <p:nvSpPr>
          <p:cNvPr id="7" name="雲形吹き出し 6"/>
          <p:cNvSpPr/>
          <p:nvPr/>
        </p:nvSpPr>
        <p:spPr>
          <a:xfrm>
            <a:off x="5981046" y="688376"/>
            <a:ext cx="2667025" cy="1076229"/>
          </a:xfrm>
          <a:prstGeom prst="cloudCallout">
            <a:avLst>
              <a:gd name="adj1" fmla="val -54359"/>
              <a:gd name="adj2" fmla="val -4170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創英角ｺﾞｼｯｸUB" panose="020B0909000000000000" pitchFamily="49" charset="-128"/>
                <a:ea typeface="HG創英角ｺﾞｼｯｸUB" panose="020B0909000000000000" pitchFamily="49" charset="-128"/>
              </a:rPr>
              <a:t>ライフセービングの先駆けとなる活動</a:t>
            </a:r>
          </a:p>
        </p:txBody>
      </p:sp>
      <p:sp>
        <p:nvSpPr>
          <p:cNvPr id="9" name="正方形/長方形 8">
            <a:extLst>
              <a:ext uri="{FF2B5EF4-FFF2-40B4-BE49-F238E27FC236}">
                <a16:creationId xmlns:a16="http://schemas.microsoft.com/office/drawing/2014/main" id="{E21870BE-C3E2-43C4-87BF-D26288D98F83}"/>
              </a:ext>
            </a:extLst>
          </p:cNvPr>
          <p:cNvSpPr/>
          <p:nvPr/>
        </p:nvSpPr>
        <p:spPr>
          <a:xfrm>
            <a:off x="230233" y="5352282"/>
            <a:ext cx="8694824" cy="1258188"/>
          </a:xfrm>
          <a:prstGeom prst="rect">
            <a:avLst/>
          </a:prstGeom>
        </p:spPr>
        <p:style>
          <a:lnRef idx="3">
            <a:schemeClr val="lt1"/>
          </a:lnRef>
          <a:fillRef idx="1">
            <a:schemeClr val="accent5"/>
          </a:fillRef>
          <a:effectRef idx="1">
            <a:schemeClr val="accent5"/>
          </a:effectRef>
          <a:fontRef idx="minor">
            <a:schemeClr val="lt1"/>
          </a:fontRef>
        </p:style>
        <p:txBody>
          <a:bodyPr rtlCol="0" anchor="t"/>
          <a:lstStyle/>
          <a:p>
            <a:r>
              <a:rPr lang="en-US" altLang="ja-JP" sz="1600" dirty="0">
                <a:latin typeface="HG創英角ｺﾞｼｯｸUB" panose="020B0909000000000000" pitchFamily="49" charset="-128"/>
                <a:ea typeface="HG創英角ｺﾞｼｯｸUB" panose="020B0909000000000000" pitchFamily="49" charset="-128"/>
              </a:rPr>
              <a:t>2001</a:t>
            </a:r>
            <a:r>
              <a:rPr lang="ja-JP" altLang="en-US" sz="1600" dirty="0">
                <a:latin typeface="HG創英角ｺﾞｼｯｸUB" panose="020B0909000000000000" pitchFamily="49" charset="-128"/>
                <a:ea typeface="HG創英角ｺﾞｼｯｸUB" panose="020B0909000000000000" pitchFamily="49" charset="-128"/>
              </a:rPr>
              <a:t>年　内閣府の認証を得て</a:t>
            </a:r>
            <a:endParaRPr lang="en-US" altLang="ja-JP" sz="1600" dirty="0">
              <a:latin typeface="HG創英角ｺﾞｼｯｸUB" panose="020B0909000000000000" pitchFamily="49" charset="-128"/>
              <a:ea typeface="HG創英角ｺﾞｼｯｸUB" panose="020B0909000000000000" pitchFamily="49" charset="-128"/>
            </a:endParaRPr>
          </a:p>
          <a:p>
            <a:pPr algn="ctr"/>
            <a:r>
              <a:rPr lang="ja-JP" altLang="en-US" sz="1600" dirty="0">
                <a:latin typeface="HG創英角ｺﾞｼｯｸUB" panose="020B0909000000000000" pitchFamily="49" charset="-128"/>
                <a:ea typeface="HG創英角ｺﾞｼｯｸUB" panose="020B0909000000000000" pitchFamily="49" charset="-128"/>
              </a:rPr>
              <a:t>「特定非営利活動法人日本ライフセービング協会」</a:t>
            </a:r>
            <a:endParaRPr lang="en-US" altLang="ja-JP" sz="1600" dirty="0">
              <a:latin typeface="HG創英角ｺﾞｼｯｸUB" panose="020B0909000000000000" pitchFamily="49" charset="-128"/>
              <a:ea typeface="HG創英角ｺﾞｼｯｸUB" panose="020B0909000000000000" pitchFamily="49" charset="-128"/>
            </a:endParaRPr>
          </a:p>
          <a:p>
            <a:endParaRPr lang="en-US" altLang="ja-JP" sz="1600" dirty="0">
              <a:latin typeface="HG創英角ｺﾞｼｯｸUB" panose="020B0909000000000000" pitchFamily="49" charset="-128"/>
              <a:ea typeface="HG創英角ｺﾞｼｯｸUB" panose="020B0909000000000000" pitchFamily="49" charset="-128"/>
            </a:endParaRPr>
          </a:p>
          <a:p>
            <a:r>
              <a:rPr lang="en-US" altLang="ja-JP" sz="1600" dirty="0">
                <a:latin typeface="HG創英角ｺﾞｼｯｸUB" panose="020B0909000000000000" pitchFamily="49" charset="-128"/>
                <a:ea typeface="HG創英角ｺﾞｼｯｸUB" panose="020B0909000000000000" pitchFamily="49" charset="-128"/>
              </a:rPr>
              <a:t>2019</a:t>
            </a:r>
            <a:r>
              <a:rPr lang="ja-JP" altLang="en-US" sz="1600" dirty="0">
                <a:latin typeface="HG創英角ｺﾞｼｯｸUB" panose="020B0909000000000000" pitchFamily="49" charset="-128"/>
                <a:ea typeface="HG創英角ｺﾞｼｯｸUB" panose="020B0909000000000000" pitchFamily="49" charset="-128"/>
              </a:rPr>
              <a:t>年　「公益財団法人日本ライフセービング協会」　スタート　</a:t>
            </a:r>
            <a:endParaRPr lang="en-US" altLang="ja-JP" sz="1600" dirty="0">
              <a:latin typeface="HG創英角ｺﾞｼｯｸUB" panose="020B0909000000000000" pitchFamily="49" charset="-128"/>
              <a:ea typeface="HG創英角ｺﾞｼｯｸUB" panose="020B0909000000000000" pitchFamily="49" charset="-128"/>
            </a:endParaRPr>
          </a:p>
        </p:txBody>
      </p:sp>
      <p:sp>
        <p:nvSpPr>
          <p:cNvPr id="10" name="スライド番号プレースホルダー 3">
            <a:extLst>
              <a:ext uri="{FF2B5EF4-FFF2-40B4-BE49-F238E27FC236}">
                <a16:creationId xmlns:a16="http://schemas.microsoft.com/office/drawing/2014/main" id="{A2396E1E-D9C7-493F-9A40-3F861B9DEC26}"/>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8</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11" name="コンテンツ プレースホルダー 2">
            <a:extLst>
              <a:ext uri="{FF2B5EF4-FFF2-40B4-BE49-F238E27FC236}">
                <a16:creationId xmlns:a16="http://schemas.microsoft.com/office/drawing/2014/main" id="{FBCD18A5-0E6C-4ACE-A9D4-B2A0EC18CB3F}"/>
              </a:ext>
            </a:extLst>
          </p:cNvPr>
          <p:cNvSpPr txBox="1">
            <a:spLocks/>
          </p:cNvSpPr>
          <p:nvPr/>
        </p:nvSpPr>
        <p:spPr>
          <a:xfrm>
            <a:off x="241524" y="1797579"/>
            <a:ext cx="8672242" cy="1022854"/>
          </a:xfrm>
          <a:prstGeom prst="rect">
            <a:avLst/>
          </a:prstGeom>
          <a:ln w="3810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ts val="1600"/>
              </a:lnSpc>
            </a:pPr>
            <a:r>
              <a:rPr lang="en-US" altLang="ja-JP" sz="1600" dirty="0">
                <a:latin typeface="HG創英角ｺﾞｼｯｸUB" panose="020B0909000000000000" pitchFamily="49" charset="-128"/>
                <a:ea typeface="HG創英角ｺﾞｼｯｸUB" panose="020B0909000000000000" pitchFamily="49" charset="-128"/>
              </a:rPr>
              <a:t>1970</a:t>
            </a:r>
            <a:r>
              <a:rPr lang="ja-JP" altLang="en-US" sz="1600" dirty="0">
                <a:latin typeface="HG創英角ｺﾞｼｯｸUB" panose="020B0909000000000000" pitchFamily="49" charset="-128"/>
                <a:ea typeface="HG創英角ｺﾞｼｯｸUB" panose="020B0909000000000000" pitchFamily="49" charset="-128"/>
              </a:rPr>
              <a:t>年代には、湘南で活動を始め、日赤の救助員の資格をもった監視員が「湘南ライフガードクラブ」を結成。</a:t>
            </a:r>
          </a:p>
          <a:p>
            <a:pPr>
              <a:lnSpc>
                <a:spcPts val="1600"/>
              </a:lnSpc>
            </a:pPr>
            <a:r>
              <a:rPr lang="ja-JP" altLang="en-US" sz="1600" dirty="0">
                <a:latin typeface="HG創英角ｺﾞｼｯｸUB" panose="020B0909000000000000" pitchFamily="49" charset="-128"/>
                <a:ea typeface="HG創英角ｺﾞｼｯｸUB" panose="020B0909000000000000" pitchFamily="49" charset="-128"/>
              </a:rPr>
              <a:t>「日本ライフガード協会」を設立。湘南海岸を拠点に全国的な事故防止と安全の普及啓蒙活動が継承された。</a:t>
            </a:r>
          </a:p>
        </p:txBody>
      </p:sp>
      <p:sp>
        <p:nvSpPr>
          <p:cNvPr id="12" name="コンテンツ プレースホルダー 2">
            <a:extLst>
              <a:ext uri="{FF2B5EF4-FFF2-40B4-BE49-F238E27FC236}">
                <a16:creationId xmlns:a16="http://schemas.microsoft.com/office/drawing/2014/main" id="{B5DA97DC-6D1F-433E-85C2-9781B70F59D4}"/>
              </a:ext>
            </a:extLst>
          </p:cNvPr>
          <p:cNvSpPr txBox="1">
            <a:spLocks/>
          </p:cNvSpPr>
          <p:nvPr/>
        </p:nvSpPr>
        <p:spPr>
          <a:xfrm>
            <a:off x="252815" y="3014714"/>
            <a:ext cx="8672242" cy="1022854"/>
          </a:xfrm>
          <a:prstGeom prst="rect">
            <a:avLst/>
          </a:prstGeom>
          <a:ln w="3810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ts val="1600"/>
              </a:lnSpc>
            </a:pPr>
            <a:r>
              <a:rPr lang="ja-JP" altLang="en-US" sz="1600" dirty="0">
                <a:latin typeface="HG創英角ｺﾞｼｯｸUB" panose="020B0909000000000000" pitchFamily="49" charset="-128"/>
                <a:ea typeface="HG創英角ｺﾞｼｯｸUB" panose="020B0909000000000000" pitchFamily="49" charset="-128"/>
              </a:rPr>
              <a:t>オーストラリアのシステムを導入し静岡県下田市吉佐美区を活動拠点にした「日本サーフライフセービング協会」も設立。</a:t>
            </a:r>
          </a:p>
          <a:p>
            <a:pPr>
              <a:lnSpc>
                <a:spcPts val="1600"/>
              </a:lnSpc>
            </a:pPr>
            <a:r>
              <a:rPr lang="en-US" altLang="ja-JP" sz="1600" dirty="0">
                <a:latin typeface="HG創英角ｺﾞｼｯｸUB" panose="020B0909000000000000" pitchFamily="49" charset="-128"/>
                <a:ea typeface="HG創英角ｺﾞｼｯｸUB" panose="020B0909000000000000" pitchFamily="49" charset="-128"/>
              </a:rPr>
              <a:t>1984</a:t>
            </a:r>
            <a:r>
              <a:rPr lang="ja-JP" altLang="en-US" sz="1600" dirty="0">
                <a:latin typeface="HG創英角ｺﾞｼｯｸUB" panose="020B0909000000000000" pitchFamily="49" charset="-128"/>
                <a:ea typeface="HG創英角ｺﾞｼｯｸUB" panose="020B0909000000000000" pitchFamily="49" charset="-128"/>
              </a:rPr>
              <a:t>年より</a:t>
            </a:r>
            <a:r>
              <a:rPr lang="en-US" altLang="ja-JP" sz="1600" dirty="0">
                <a:latin typeface="HG創英角ｺﾞｼｯｸUB" panose="020B0909000000000000" pitchFamily="49" charset="-128"/>
                <a:ea typeface="HG創英角ｺﾞｼｯｸUB" panose="020B0909000000000000" pitchFamily="49" charset="-128"/>
              </a:rPr>
              <a:t>5</a:t>
            </a:r>
            <a:r>
              <a:rPr lang="ja-JP" altLang="en-US" sz="1600" dirty="0">
                <a:latin typeface="HG創英角ｺﾞｼｯｸUB" panose="020B0909000000000000" pitchFamily="49" charset="-128"/>
                <a:ea typeface="HG創英角ｺﾞｼｯｸUB" panose="020B0909000000000000" pitchFamily="49" charset="-128"/>
              </a:rPr>
              <a:t>年間。豪日交流促進助成機関である豪日交流基金の支援により、オーストラリア・サーフライフセービング協会</a:t>
            </a:r>
            <a:r>
              <a:rPr lang="en-US" altLang="ja-JP" sz="1600" dirty="0">
                <a:latin typeface="HG創英角ｺﾞｼｯｸUB" panose="020B0909000000000000" pitchFamily="49" charset="-128"/>
                <a:ea typeface="HG創英角ｺﾞｼｯｸUB" panose="020B0909000000000000" pitchFamily="49" charset="-128"/>
              </a:rPr>
              <a:t>(SLSA)</a:t>
            </a:r>
            <a:r>
              <a:rPr lang="ja-JP" altLang="en-US" sz="1600" dirty="0">
                <a:latin typeface="HG創英角ｺﾞｼｯｸUB" panose="020B0909000000000000" pitchFamily="49" charset="-128"/>
                <a:ea typeface="HG創英角ｺﾞｼｯｸUB" panose="020B0909000000000000" pitchFamily="49" charset="-128"/>
              </a:rPr>
              <a:t>と日本の関係者との交流プログラム。</a:t>
            </a:r>
          </a:p>
        </p:txBody>
      </p:sp>
      <p:sp>
        <p:nvSpPr>
          <p:cNvPr id="13" name="コンテンツ プレースホルダー 2">
            <a:extLst>
              <a:ext uri="{FF2B5EF4-FFF2-40B4-BE49-F238E27FC236}">
                <a16:creationId xmlns:a16="http://schemas.microsoft.com/office/drawing/2014/main" id="{B89BA639-3A89-4A70-B95C-604665E7524E}"/>
              </a:ext>
            </a:extLst>
          </p:cNvPr>
          <p:cNvSpPr txBox="1">
            <a:spLocks/>
          </p:cNvSpPr>
          <p:nvPr/>
        </p:nvSpPr>
        <p:spPr>
          <a:xfrm>
            <a:off x="235879" y="4219322"/>
            <a:ext cx="8672242" cy="907941"/>
          </a:xfrm>
          <a:prstGeom prst="rect">
            <a:avLst/>
          </a:prstGeom>
          <a:ln w="38100">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ts val="1600"/>
              </a:lnSpc>
            </a:pPr>
            <a:r>
              <a:rPr lang="en-US" altLang="ja-JP" sz="1600" dirty="0">
                <a:latin typeface="HG創英角ｺﾞｼｯｸUB" panose="020B0909000000000000" pitchFamily="49" charset="-128"/>
                <a:ea typeface="HG創英角ｺﾞｼｯｸUB" panose="020B0909000000000000" pitchFamily="49" charset="-128"/>
              </a:rPr>
              <a:t>1990</a:t>
            </a:r>
            <a:r>
              <a:rPr lang="ja-JP" altLang="en-US" sz="1600" dirty="0">
                <a:latin typeface="HG創英角ｺﾞｼｯｸUB" panose="020B0909000000000000" pitchFamily="49" charset="-128"/>
                <a:ea typeface="HG創英角ｺﾞｼｯｸUB" panose="020B0909000000000000" pitchFamily="49" charset="-128"/>
              </a:rPr>
              <a:t>年　神奈川県にて</a:t>
            </a:r>
            <a:r>
              <a:rPr lang="en-US" altLang="ja-JP" sz="1600" dirty="0">
                <a:latin typeface="HG創英角ｺﾞｼｯｸUB" panose="020B0909000000000000" pitchFamily="49" charset="-128"/>
                <a:ea typeface="HG創英角ｺﾞｼｯｸUB" panose="020B0909000000000000" pitchFamily="49" charset="-128"/>
              </a:rPr>
              <a:t>SURF90</a:t>
            </a:r>
            <a:r>
              <a:rPr lang="ja-JP" altLang="en-US" sz="1600" dirty="0">
                <a:latin typeface="HG創英角ｺﾞｼｯｸUB" panose="020B0909000000000000" pitchFamily="49" charset="-128"/>
                <a:ea typeface="HG創英角ｺﾞｼｯｸUB" panose="020B0909000000000000" pitchFamily="49" charset="-128"/>
              </a:rPr>
              <a:t>（国際大会）を実施。開催後に国内のライフセービング統一団体として「日本ライフ・セービング協会」が誕生。</a:t>
            </a:r>
          </a:p>
          <a:p>
            <a:pPr>
              <a:lnSpc>
                <a:spcPts val="1600"/>
              </a:lnSpc>
            </a:pPr>
            <a:r>
              <a:rPr lang="en-US" altLang="ja-JP" sz="1600" dirty="0">
                <a:latin typeface="HG創英角ｺﾞｼｯｸUB" panose="020B0909000000000000" pitchFamily="49" charset="-128"/>
                <a:ea typeface="HG創英角ｺﾞｼｯｸUB" panose="020B0909000000000000" pitchFamily="49" charset="-128"/>
              </a:rPr>
              <a:t>1992</a:t>
            </a:r>
            <a:r>
              <a:rPr lang="ja-JP" altLang="en-US" sz="1600" dirty="0">
                <a:latin typeface="HG創英角ｺﾞｼｯｸUB" panose="020B0909000000000000" pitchFamily="49" charset="-128"/>
                <a:ea typeface="HG創英角ｺﾞｼｯｸUB" panose="020B0909000000000000" pitchFamily="49" charset="-128"/>
              </a:rPr>
              <a:t>年　静岡県下田市にてライフセービングの世界大会「</a:t>
            </a:r>
            <a:r>
              <a:rPr lang="en-US" altLang="ja-JP" sz="1600" dirty="0">
                <a:latin typeface="HG創英角ｺﾞｼｯｸUB" panose="020B0909000000000000" pitchFamily="49" charset="-128"/>
                <a:ea typeface="HG創英角ｺﾞｼｯｸUB" panose="020B0909000000000000" pitchFamily="49" charset="-128"/>
              </a:rPr>
              <a:t>RESCUE92</a:t>
            </a:r>
            <a:r>
              <a:rPr lang="ja-JP" altLang="en-US" sz="1600" dirty="0">
                <a:latin typeface="HG創英角ｺﾞｼｯｸUB" panose="020B0909000000000000" pitchFamily="49" charset="-128"/>
                <a:ea typeface="HG創英角ｺﾞｼｯｸUB" panose="020B0909000000000000" pitchFamily="49" charset="-128"/>
              </a:rPr>
              <a:t>」を開催。</a:t>
            </a:r>
          </a:p>
        </p:txBody>
      </p:sp>
    </p:spTree>
    <p:extLst>
      <p:ext uri="{BB962C8B-B14F-4D97-AF65-F5344CB8AC3E}">
        <p14:creationId xmlns:p14="http://schemas.microsoft.com/office/powerpoint/2010/main" val="17080452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F37E4EDD-BC43-411A-83F7-2FD6D6556FA5}"/>
              </a:ext>
            </a:extLst>
          </p:cNvPr>
          <p:cNvSpPr txBox="1">
            <a:spLocks/>
          </p:cNvSpPr>
          <p:nvPr/>
        </p:nvSpPr>
        <p:spPr>
          <a:xfrm>
            <a:off x="1396098" y="-86596"/>
            <a:ext cx="7092963" cy="746961"/>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S創英角ｺﾞｼｯｸUB" pitchFamily="50" charset="-128"/>
                <a:ea typeface="HGS創英角ｺﾞｼｯｸUB" pitchFamily="50" charset="-128"/>
              </a:rPr>
              <a:t>実施上の留意点</a:t>
            </a:r>
            <a:endParaRPr lang="en-US" altLang="ja-JP" sz="3200" dirty="0">
              <a:latin typeface="HGS創英角ｺﾞｼｯｸUB" pitchFamily="50" charset="-128"/>
              <a:ea typeface="HGS創英角ｺﾞｼｯｸUB" pitchFamily="50" charset="-128"/>
            </a:endParaRPr>
          </a:p>
        </p:txBody>
      </p:sp>
      <p:sp>
        <p:nvSpPr>
          <p:cNvPr id="68" name="正方形/長方形 67">
            <a:extLst>
              <a:ext uri="{FF2B5EF4-FFF2-40B4-BE49-F238E27FC236}">
                <a16:creationId xmlns:a16="http://schemas.microsoft.com/office/drawing/2014/main" id="{E24CE63C-C117-47F1-997A-90AAAE419AA0}"/>
              </a:ext>
            </a:extLst>
          </p:cNvPr>
          <p:cNvSpPr/>
          <p:nvPr/>
        </p:nvSpPr>
        <p:spPr>
          <a:xfrm>
            <a:off x="108848" y="3401851"/>
            <a:ext cx="5334771" cy="646331"/>
          </a:xfrm>
          <a:prstGeom prst="rect">
            <a:avLst/>
          </a:prstGeom>
          <a:noFill/>
        </p:spPr>
        <p:txBody>
          <a:bodyPr wrap="square">
            <a:spAutoFit/>
          </a:bodyPr>
          <a:lstStyle/>
          <a:p>
            <a:r>
              <a:rPr lang="ja-JP" altLang="en-US" dirty="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2</a:t>
            </a:r>
            <a:r>
              <a:rPr lang="ja-JP" altLang="en-US" dirty="0">
                <a:latin typeface="HGP創英角ｺﾞｼｯｸUB" panose="020B0900000000000000" pitchFamily="50" charset="-128"/>
                <a:ea typeface="HGP創英角ｺﾞｼｯｸUB" panose="020B0900000000000000" pitchFamily="50" charset="-128"/>
              </a:rPr>
              <a:t>）気道確保における留意点</a:t>
            </a:r>
            <a:endParaRPr lang="en-US" altLang="ja-JP"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lang="ja-JP" altLang="en-US" dirty="0">
                <a:latin typeface="HGP創英角ｺﾞｼｯｸUB" panose="020B0900000000000000" pitchFamily="50" charset="-128"/>
                <a:ea typeface="HGP創英角ｺﾞｼｯｸUB" panose="020B0900000000000000" pitchFamily="50" charset="-128"/>
              </a:rPr>
              <a:t>成人と同様に、頭部後屈・あご先挙上法で行う。</a:t>
            </a:r>
            <a:endParaRPr lang="en-US" altLang="ja-JP" dirty="0">
              <a:latin typeface="HGP創英角ｺﾞｼｯｸUB" panose="020B0900000000000000" pitchFamily="50" charset="-128"/>
              <a:ea typeface="HGP創英角ｺﾞｼｯｸUB" panose="020B0900000000000000" pitchFamily="50" charset="-128"/>
            </a:endParaRPr>
          </a:p>
        </p:txBody>
      </p:sp>
      <p:sp>
        <p:nvSpPr>
          <p:cNvPr id="71" name="正方形/長方形 70">
            <a:extLst>
              <a:ext uri="{FF2B5EF4-FFF2-40B4-BE49-F238E27FC236}">
                <a16:creationId xmlns:a16="http://schemas.microsoft.com/office/drawing/2014/main" id="{DA71472A-C4B5-4371-8E92-879C3AA10072}"/>
              </a:ext>
            </a:extLst>
          </p:cNvPr>
          <p:cNvSpPr/>
          <p:nvPr/>
        </p:nvSpPr>
        <p:spPr>
          <a:xfrm>
            <a:off x="108848" y="515268"/>
            <a:ext cx="4284619" cy="369332"/>
          </a:xfrm>
          <a:prstGeom prst="rect">
            <a:avLst/>
          </a:prstGeom>
          <a:noFill/>
        </p:spPr>
        <p:txBody>
          <a:bodyPr wrap="square">
            <a:spAutoFit/>
          </a:bodyPr>
          <a:lstStyle/>
          <a:p>
            <a:r>
              <a:rPr lang="ja-JP" altLang="en-US" dirty="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1</a:t>
            </a:r>
            <a:r>
              <a:rPr lang="ja-JP" altLang="en-US" dirty="0">
                <a:latin typeface="HGP創英角ｺﾞｼｯｸUB" panose="020B0900000000000000" pitchFamily="50" charset="-128"/>
                <a:ea typeface="HGP創英角ｺﾞｼｯｸUB" panose="020B0900000000000000" pitchFamily="50" charset="-128"/>
              </a:rPr>
              <a:t>）胸骨圧迫における留意点</a:t>
            </a:r>
            <a:endParaRPr lang="en-US" altLang="ja-JP" dirty="0">
              <a:latin typeface="HGP創英角ｺﾞｼｯｸUB" panose="020B0900000000000000" pitchFamily="50" charset="-128"/>
              <a:ea typeface="HGP創英角ｺﾞｼｯｸUB" panose="020B0900000000000000" pitchFamily="50" charset="-128"/>
            </a:endParaRPr>
          </a:p>
        </p:txBody>
      </p:sp>
      <p:sp>
        <p:nvSpPr>
          <p:cNvPr id="12" name="正方形/長方形 11">
            <a:extLst>
              <a:ext uri="{FF2B5EF4-FFF2-40B4-BE49-F238E27FC236}">
                <a16:creationId xmlns:a16="http://schemas.microsoft.com/office/drawing/2014/main" id="{D837C440-E954-4A52-AEC1-087D4DF5CF71}"/>
              </a:ext>
            </a:extLst>
          </p:cNvPr>
          <p:cNvSpPr/>
          <p:nvPr/>
        </p:nvSpPr>
        <p:spPr>
          <a:xfrm>
            <a:off x="155625" y="2612740"/>
            <a:ext cx="5334771" cy="646331"/>
          </a:xfrm>
          <a:prstGeom prst="rect">
            <a:avLst/>
          </a:prstGeom>
          <a:noFill/>
        </p:spPr>
        <p:txBody>
          <a:bodyPr wrap="square">
            <a:spAutoFit/>
          </a:bodyPr>
          <a:lstStyle/>
          <a:p>
            <a:r>
              <a:rPr lang="ja-JP" altLang="en-US" dirty="0">
                <a:solidFill>
                  <a:srgbClr val="FF0000"/>
                </a:solidFill>
                <a:latin typeface="HGP創英角ｺﾞｼｯｸUB" panose="020B0900000000000000" pitchFamily="50" charset="-128"/>
                <a:ea typeface="HGP創英角ｺﾞｼｯｸUB" panose="020B0900000000000000" pitchFamily="50" charset="-128"/>
              </a:rPr>
              <a:t>呼吸原性が多いため、迅速な胸骨圧迫とともに人工呼吸をいち早く行う。</a:t>
            </a:r>
            <a:endParaRPr lang="en-US" altLang="ja-JP" dirty="0">
              <a:latin typeface="HGP創英角ｺﾞｼｯｸUB" panose="020B0900000000000000" pitchFamily="50" charset="-128"/>
              <a:ea typeface="HGP創英角ｺﾞｼｯｸUB" panose="020B0900000000000000" pitchFamily="50" charset="-128"/>
            </a:endParaRPr>
          </a:p>
        </p:txBody>
      </p:sp>
      <p:sp>
        <p:nvSpPr>
          <p:cNvPr id="14" name="テキスト ボックス 13">
            <a:extLst>
              <a:ext uri="{FF2B5EF4-FFF2-40B4-BE49-F238E27FC236}">
                <a16:creationId xmlns:a16="http://schemas.microsoft.com/office/drawing/2014/main" id="{B5CD307D-7556-4C2B-BB8F-E93A90FC69D2}"/>
              </a:ext>
            </a:extLst>
          </p:cNvPr>
          <p:cNvSpPr txBox="1"/>
          <p:nvPr/>
        </p:nvSpPr>
        <p:spPr>
          <a:xfrm>
            <a:off x="5963877" y="2982072"/>
            <a:ext cx="2255601" cy="276999"/>
          </a:xfrm>
          <a:prstGeom prst="rect">
            <a:avLst/>
          </a:prstGeom>
          <a:noFill/>
          <a:ln>
            <a:noFill/>
          </a:ln>
        </p:spPr>
        <p:txBody>
          <a:bodyPr wrap="square" rtlCol="0">
            <a:spAutoFit/>
          </a:bodyPr>
          <a:lstStyle/>
          <a:p>
            <a:pPr algn="ctr"/>
            <a:r>
              <a:rPr lang="ja-JP" altLang="en-US" sz="1200" dirty="0">
                <a:latin typeface="HG創英角ｺﾞｼｯｸUB" panose="020B0909000000000000" pitchFamily="49" charset="-128"/>
                <a:ea typeface="HG創英角ｺﾞｼｯｸUB" panose="020B0909000000000000" pitchFamily="49" charset="-128"/>
              </a:rPr>
              <a:t>乳児への胸骨圧迫</a:t>
            </a:r>
            <a:endParaRPr kumimoji="1" lang="en-US" altLang="ja-JP" sz="1200" dirty="0">
              <a:latin typeface="HG創英角ｺﾞｼｯｸUB" panose="020B0909000000000000" pitchFamily="49" charset="-128"/>
              <a:ea typeface="HG創英角ｺﾞｼｯｸUB" panose="020B0909000000000000" pitchFamily="49" charset="-128"/>
            </a:endParaRPr>
          </a:p>
        </p:txBody>
      </p:sp>
      <p:sp>
        <p:nvSpPr>
          <p:cNvPr id="15" name="スライド番号プレースホルダー 3">
            <a:extLst>
              <a:ext uri="{FF2B5EF4-FFF2-40B4-BE49-F238E27FC236}">
                <a16:creationId xmlns:a16="http://schemas.microsoft.com/office/drawing/2014/main" id="{36B05C97-D7F9-4B2E-95AE-0AE78D7B045D}"/>
              </a:ext>
            </a:extLst>
          </p:cNvPr>
          <p:cNvSpPr>
            <a:spLocks noGrp="1"/>
          </p:cNvSpPr>
          <p:nvPr>
            <p:ph type="sldNum" sz="quarter" idx="12"/>
          </p:nvPr>
        </p:nvSpPr>
        <p:spPr>
          <a:xfrm>
            <a:off x="6901552" y="6456428"/>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80</a:t>
            </a:fld>
            <a:endParaRPr kumimoji="1" lang="ja-JP" altLang="en-US" dirty="0">
              <a:latin typeface="HGP創英角ｺﾞｼｯｸUB" panose="020B0900000000000000" pitchFamily="50" charset="-128"/>
              <a:ea typeface="HGP創英角ｺﾞｼｯｸUB" panose="020B0900000000000000" pitchFamily="50" charset="-128"/>
            </a:endParaRPr>
          </a:p>
        </p:txBody>
      </p:sp>
      <p:graphicFrame>
        <p:nvGraphicFramePr>
          <p:cNvPr id="16" name="表 15">
            <a:extLst>
              <a:ext uri="{FF2B5EF4-FFF2-40B4-BE49-F238E27FC236}">
                <a16:creationId xmlns:a16="http://schemas.microsoft.com/office/drawing/2014/main" id="{9504B422-97AD-48AA-B57A-67DABFA95603}"/>
              </a:ext>
            </a:extLst>
          </p:cNvPr>
          <p:cNvGraphicFramePr>
            <a:graphicFrameLocks noGrp="1"/>
          </p:cNvGraphicFramePr>
          <p:nvPr>
            <p:extLst>
              <p:ext uri="{D42A27DB-BD31-4B8C-83A1-F6EECF244321}">
                <p14:modId xmlns:p14="http://schemas.microsoft.com/office/powerpoint/2010/main" val="3677695932"/>
              </p:ext>
            </p:extLst>
          </p:nvPr>
        </p:nvGraphicFramePr>
        <p:xfrm>
          <a:off x="114884" y="998185"/>
          <a:ext cx="5334771" cy="1539466"/>
        </p:xfrm>
        <a:graphic>
          <a:graphicData uri="http://schemas.openxmlformats.org/drawingml/2006/table">
            <a:tbl>
              <a:tblPr firstRow="1" bandRow="1">
                <a:tableStyleId>{21E4AEA4-8DFA-4A89-87EB-49C32662AFE0}</a:tableStyleId>
              </a:tblPr>
              <a:tblGrid>
                <a:gridCol w="629594">
                  <a:extLst>
                    <a:ext uri="{9D8B030D-6E8A-4147-A177-3AD203B41FA5}">
                      <a16:colId xmlns:a16="http://schemas.microsoft.com/office/drawing/2014/main" val="10117330"/>
                    </a:ext>
                  </a:extLst>
                </a:gridCol>
                <a:gridCol w="1299311">
                  <a:extLst>
                    <a:ext uri="{9D8B030D-6E8A-4147-A177-3AD203B41FA5}">
                      <a16:colId xmlns:a16="http://schemas.microsoft.com/office/drawing/2014/main" val="4198554682"/>
                    </a:ext>
                  </a:extLst>
                </a:gridCol>
                <a:gridCol w="1143296">
                  <a:extLst>
                    <a:ext uri="{9D8B030D-6E8A-4147-A177-3AD203B41FA5}">
                      <a16:colId xmlns:a16="http://schemas.microsoft.com/office/drawing/2014/main" val="1991376466"/>
                    </a:ext>
                  </a:extLst>
                </a:gridCol>
                <a:gridCol w="955430">
                  <a:extLst>
                    <a:ext uri="{9D8B030D-6E8A-4147-A177-3AD203B41FA5}">
                      <a16:colId xmlns:a16="http://schemas.microsoft.com/office/drawing/2014/main" val="4280815556"/>
                    </a:ext>
                  </a:extLst>
                </a:gridCol>
                <a:gridCol w="1307140">
                  <a:extLst>
                    <a:ext uri="{9D8B030D-6E8A-4147-A177-3AD203B41FA5}">
                      <a16:colId xmlns:a16="http://schemas.microsoft.com/office/drawing/2014/main" val="2104422616"/>
                    </a:ext>
                  </a:extLst>
                </a:gridCol>
              </a:tblGrid>
              <a:tr h="503146">
                <a:tc>
                  <a:txBody>
                    <a:bodyPr/>
                    <a:lstStyle/>
                    <a:p>
                      <a:endParaRPr kumimoji="1" lang="ja-JP" altLang="en-US" sz="1400" b="0" dirty="0">
                        <a:latin typeface="HGP創英角ｺﾞｼｯｸUB" panose="020B0900000000000000" pitchFamily="50" charset="-128"/>
                        <a:ea typeface="HGP創英角ｺﾞｼｯｸUB" panose="020B0900000000000000" pitchFamily="50" charset="-128"/>
                      </a:endParaRPr>
                    </a:p>
                  </a:txBody>
                  <a:tcPr/>
                </a:tc>
                <a:tc>
                  <a:txBody>
                    <a:bodyPr/>
                    <a:lstStyle/>
                    <a:p>
                      <a:pPr algn="ctr"/>
                      <a:r>
                        <a:rPr kumimoji="1" lang="ja-JP" altLang="en-US" sz="1400" b="0" dirty="0">
                          <a:latin typeface="HGP創英角ｺﾞｼｯｸUB" panose="020B0900000000000000" pitchFamily="50" charset="-128"/>
                          <a:ea typeface="HGP創英角ｺﾞｼｯｸUB" panose="020B0900000000000000" pitchFamily="50" charset="-128"/>
                        </a:rPr>
                        <a:t>手の位置</a:t>
                      </a:r>
                    </a:p>
                  </a:txBody>
                  <a:tcPr/>
                </a:tc>
                <a:tc>
                  <a:txBody>
                    <a:bodyPr/>
                    <a:lstStyle/>
                    <a:p>
                      <a:pPr algn="ctr"/>
                      <a:r>
                        <a:rPr kumimoji="1" lang="ja-JP" altLang="en-US" sz="1400" b="0" dirty="0">
                          <a:latin typeface="HGP創英角ｺﾞｼｯｸUB" panose="020B0900000000000000" pitchFamily="50" charset="-128"/>
                          <a:ea typeface="HGP創英角ｺﾞｼｯｸUB" panose="020B0900000000000000" pitchFamily="50" charset="-128"/>
                        </a:rPr>
                        <a:t>圧迫の強さ</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400" b="0" dirty="0">
                          <a:latin typeface="HGP創英角ｺﾞｼｯｸUB" panose="020B0900000000000000" pitchFamily="50" charset="-128"/>
                          <a:ea typeface="HGP創英角ｺﾞｼｯｸUB" panose="020B0900000000000000" pitchFamily="50" charset="-128"/>
                        </a:rPr>
                        <a:t>圧迫方法</a:t>
                      </a:r>
                      <a:endParaRPr lang="en-US" altLang="ja-JP" sz="1400" b="0" dirty="0">
                        <a:latin typeface="HGP創英角ｺﾞｼｯｸUB" panose="020B0900000000000000" pitchFamily="50" charset="-128"/>
                        <a:ea typeface="HGP創英角ｺﾞｼｯｸUB" panose="020B0900000000000000" pitchFamily="50" charset="-128"/>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400" b="0" dirty="0">
                          <a:latin typeface="HGP創英角ｺﾞｼｯｸUB" panose="020B0900000000000000" pitchFamily="50" charset="-128"/>
                          <a:ea typeface="HGP創英角ｺﾞｼｯｸUB" panose="020B0900000000000000" pitchFamily="50" charset="-128"/>
                        </a:rPr>
                        <a:t>テンポ</a:t>
                      </a:r>
                      <a:endParaRPr lang="en-US" altLang="ja-JP" sz="1400" b="0" dirty="0">
                        <a:latin typeface="HGP創英角ｺﾞｼｯｸUB" panose="020B0900000000000000" pitchFamily="50" charset="-128"/>
                        <a:ea typeface="HGP創英角ｺﾞｼｯｸUB" panose="020B0900000000000000" pitchFamily="50" charset="-128"/>
                      </a:endParaRPr>
                    </a:p>
                  </a:txBody>
                  <a:tcPr/>
                </a:tc>
                <a:extLst>
                  <a:ext uri="{0D108BD9-81ED-4DB2-BD59-A6C34878D82A}">
                    <a16:rowId xmlns:a16="http://schemas.microsoft.com/office/drawing/2014/main" val="945207034"/>
                  </a:ext>
                </a:extLst>
              </a:tr>
              <a:tr h="503146">
                <a:tc>
                  <a:txBody>
                    <a:bodyPr/>
                    <a:lstStyle/>
                    <a:p>
                      <a:r>
                        <a:rPr kumimoji="1" lang="ja-JP" altLang="en-US" sz="1400" b="0" dirty="0">
                          <a:latin typeface="HGP創英角ｺﾞｼｯｸUB" panose="020B0900000000000000" pitchFamily="50" charset="-128"/>
                          <a:ea typeface="HGP創英角ｺﾞｼｯｸUB" panose="020B0900000000000000" pitchFamily="50" charset="-128"/>
                        </a:rPr>
                        <a:t>小児</a:t>
                      </a:r>
                    </a:p>
                  </a:txBody>
                  <a:tcPr/>
                </a:tc>
                <a:tc>
                  <a:txBody>
                    <a:bodyPr/>
                    <a:lstStyle/>
                    <a:p>
                      <a:pPr algn="ctr"/>
                      <a:r>
                        <a:rPr kumimoji="1" lang="ja-JP" altLang="en-US" sz="1400" b="0" dirty="0">
                          <a:latin typeface="HGP創英角ｺﾞｼｯｸUB" panose="020B0900000000000000" pitchFamily="50" charset="-128"/>
                          <a:ea typeface="HGP創英角ｺﾞｼｯｸUB" panose="020B0900000000000000" pitchFamily="50" charset="-128"/>
                        </a:rPr>
                        <a:t>胸骨の下半分</a:t>
                      </a:r>
                    </a:p>
                  </a:txBody>
                  <a:tcPr/>
                </a:tc>
                <a:tc>
                  <a:txBody>
                    <a:bodyPr/>
                    <a:lstStyle/>
                    <a:p>
                      <a:pPr algn="ctr"/>
                      <a:r>
                        <a:rPr lang="ja-JP" altLang="en-US" sz="1400" b="0" dirty="0">
                          <a:latin typeface="HGP創英角ｺﾞｼｯｸUB" panose="020B0900000000000000" pitchFamily="50" charset="-128"/>
                          <a:ea typeface="HGP創英角ｺﾞｼｯｸUB" panose="020B0900000000000000" pitchFamily="50" charset="-128"/>
                        </a:rPr>
                        <a:t>胸の厚みの約</a:t>
                      </a:r>
                      <a:r>
                        <a:rPr lang="en-US" altLang="ja-JP" sz="1400" b="0" dirty="0">
                          <a:latin typeface="HGP創英角ｺﾞｼｯｸUB" panose="020B0900000000000000" pitchFamily="50" charset="-128"/>
                          <a:ea typeface="HGP創英角ｺﾞｼｯｸUB" panose="020B0900000000000000" pitchFamily="50" charset="-128"/>
                        </a:rPr>
                        <a:t>1/3</a:t>
                      </a:r>
                      <a:endParaRPr kumimoji="1" lang="ja-JP" altLang="en-US" sz="1400" b="0" dirty="0">
                        <a:latin typeface="HGP創英角ｺﾞｼｯｸUB" panose="020B0900000000000000" pitchFamily="50" charset="-128"/>
                        <a:ea typeface="HGP創英角ｺﾞｼｯｸUB" panose="020B0900000000000000" pitchFamily="50" charset="-128"/>
                      </a:endParaRPr>
                    </a:p>
                  </a:txBody>
                  <a:tcPr/>
                </a:tc>
                <a:tc>
                  <a:txBody>
                    <a:bodyPr/>
                    <a:lstStyle/>
                    <a:p>
                      <a:pPr algn="ctr"/>
                      <a:r>
                        <a:rPr lang="ja-JP" altLang="en-US" sz="1400" b="0" dirty="0">
                          <a:latin typeface="HGP創英角ｺﾞｼｯｸUB" panose="020B0900000000000000" pitchFamily="50" charset="-128"/>
                          <a:ea typeface="HGP創英角ｺﾞｼｯｸUB" panose="020B0900000000000000" pitchFamily="50" charset="-128"/>
                        </a:rPr>
                        <a:t>両手又は片手</a:t>
                      </a:r>
                      <a:endParaRPr kumimoji="1" lang="ja-JP" altLang="en-US" sz="1400" b="0" dirty="0">
                        <a:latin typeface="HGP創英角ｺﾞｼｯｸUB" panose="020B0900000000000000" pitchFamily="50" charset="-128"/>
                        <a:ea typeface="HGP創英角ｺﾞｼｯｸUB" panose="020B0900000000000000" pitchFamily="50" charset="-128"/>
                      </a:endParaRPr>
                    </a:p>
                  </a:txBody>
                  <a:tcPr/>
                </a:tc>
                <a:tc>
                  <a:txBody>
                    <a:bodyPr/>
                    <a:lstStyle/>
                    <a:p>
                      <a:pPr algn="ctr"/>
                      <a:r>
                        <a:rPr kumimoji="1" lang="en-US" altLang="ja-JP" sz="1400" b="0" dirty="0">
                          <a:latin typeface="HGP創英角ｺﾞｼｯｸUB" panose="020B0900000000000000" pitchFamily="50" charset="-128"/>
                          <a:ea typeface="HGP創英角ｺﾞｼｯｸUB" panose="020B0900000000000000" pitchFamily="50" charset="-128"/>
                        </a:rPr>
                        <a:t>100-120</a:t>
                      </a:r>
                      <a:r>
                        <a:rPr kumimoji="1" lang="ja-JP" altLang="en-US" sz="1400" b="0" dirty="0">
                          <a:latin typeface="HGP創英角ｺﾞｼｯｸUB" panose="020B0900000000000000" pitchFamily="50" charset="-128"/>
                          <a:ea typeface="HGP創英角ｺﾞｼｯｸUB" panose="020B0900000000000000" pitchFamily="50" charset="-128"/>
                        </a:rPr>
                        <a:t>回</a:t>
                      </a:r>
                      <a:r>
                        <a:rPr kumimoji="1" lang="en-US" altLang="ja-JP" sz="1400" b="0" dirty="0">
                          <a:latin typeface="HGP創英角ｺﾞｼｯｸUB" panose="020B0900000000000000" pitchFamily="50" charset="-128"/>
                          <a:ea typeface="HGP創英角ｺﾞｼｯｸUB" panose="020B0900000000000000" pitchFamily="50" charset="-128"/>
                        </a:rPr>
                        <a:t>/</a:t>
                      </a:r>
                      <a:r>
                        <a:rPr kumimoji="1" lang="ja-JP" altLang="en-US" sz="1400" b="0" dirty="0">
                          <a:latin typeface="HGP創英角ｺﾞｼｯｸUB" panose="020B0900000000000000" pitchFamily="50" charset="-128"/>
                          <a:ea typeface="HGP創英角ｺﾞｼｯｸUB" panose="020B0900000000000000" pitchFamily="50" charset="-128"/>
                        </a:rPr>
                        <a:t>分</a:t>
                      </a:r>
                    </a:p>
                  </a:txBody>
                  <a:tcPr/>
                </a:tc>
                <a:extLst>
                  <a:ext uri="{0D108BD9-81ED-4DB2-BD59-A6C34878D82A}">
                    <a16:rowId xmlns:a16="http://schemas.microsoft.com/office/drawing/2014/main" val="317303661"/>
                  </a:ext>
                </a:extLst>
              </a:tr>
              <a:tr h="503146">
                <a:tc>
                  <a:txBody>
                    <a:bodyPr/>
                    <a:lstStyle/>
                    <a:p>
                      <a:r>
                        <a:rPr kumimoji="1" lang="ja-JP" altLang="en-US" sz="1400" b="0" dirty="0">
                          <a:latin typeface="HGP創英角ｺﾞｼｯｸUB" panose="020B0900000000000000" pitchFamily="50" charset="-128"/>
                          <a:ea typeface="HGP創英角ｺﾞｼｯｸUB" panose="020B0900000000000000" pitchFamily="50" charset="-128"/>
                        </a:rPr>
                        <a:t>乳児</a:t>
                      </a:r>
                    </a:p>
                  </a:txBody>
                  <a:tcPr/>
                </a:tc>
                <a:tc>
                  <a:txBody>
                    <a:bodyPr/>
                    <a:lstStyle/>
                    <a:p>
                      <a:pPr algn="ctr"/>
                      <a:r>
                        <a:rPr kumimoji="1" lang="ja-JP" altLang="en-US" sz="1400" b="0" dirty="0">
                          <a:latin typeface="HGP創英角ｺﾞｼｯｸUB" panose="020B0900000000000000" pitchFamily="50" charset="-128"/>
                          <a:ea typeface="HGP創英角ｺﾞｼｯｸUB" panose="020B0900000000000000" pitchFamily="50" charset="-128"/>
                        </a:rPr>
                        <a:t>乳頭を結んだ線の少し足側</a:t>
                      </a:r>
                    </a:p>
                  </a:txBody>
                  <a:tcPr/>
                </a:tc>
                <a:tc>
                  <a:txBody>
                    <a:bodyPr/>
                    <a:lstStyle/>
                    <a:p>
                      <a:pPr algn="ctr"/>
                      <a:r>
                        <a:rPr lang="ja-JP" altLang="en-US" sz="1400" b="0" dirty="0">
                          <a:latin typeface="HGP創英角ｺﾞｼｯｸUB" panose="020B0900000000000000" pitchFamily="50" charset="-128"/>
                          <a:ea typeface="HGP創英角ｺﾞｼｯｸUB" panose="020B0900000000000000" pitchFamily="50" charset="-128"/>
                        </a:rPr>
                        <a:t>胸の厚みの約</a:t>
                      </a:r>
                      <a:r>
                        <a:rPr lang="en-US" altLang="ja-JP" sz="1400" b="0" dirty="0">
                          <a:latin typeface="HGP創英角ｺﾞｼｯｸUB" panose="020B0900000000000000" pitchFamily="50" charset="-128"/>
                          <a:ea typeface="HGP創英角ｺﾞｼｯｸUB" panose="020B0900000000000000" pitchFamily="50" charset="-128"/>
                        </a:rPr>
                        <a:t>1/3</a:t>
                      </a:r>
                      <a:endParaRPr kumimoji="1" lang="ja-JP" altLang="en-US" sz="1400" b="0" dirty="0">
                        <a:latin typeface="HGP創英角ｺﾞｼｯｸUB" panose="020B0900000000000000" pitchFamily="50" charset="-128"/>
                        <a:ea typeface="HGP創英角ｺﾞｼｯｸUB" panose="020B0900000000000000" pitchFamily="50" charset="-128"/>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1400" b="0" dirty="0">
                          <a:latin typeface="HGP創英角ｺﾞｼｯｸUB" panose="020B0900000000000000" pitchFamily="50" charset="-128"/>
                          <a:ea typeface="HGP創英角ｺﾞｼｯｸUB" panose="020B0900000000000000" pitchFamily="50" charset="-128"/>
                        </a:rPr>
                        <a:t>2</a:t>
                      </a:r>
                      <a:r>
                        <a:rPr lang="ja-JP" altLang="en-US" sz="1400" b="0" dirty="0">
                          <a:latin typeface="HGP創英角ｺﾞｼｯｸUB" panose="020B0900000000000000" pitchFamily="50" charset="-128"/>
                          <a:ea typeface="HGP創英角ｺﾞｼｯｸUB" panose="020B0900000000000000" pitchFamily="50" charset="-128"/>
                        </a:rPr>
                        <a:t>本指</a:t>
                      </a:r>
                      <a:endParaRPr lang="en-US" altLang="ja-JP" sz="1400" b="0" dirty="0">
                        <a:latin typeface="HGP創英角ｺﾞｼｯｸUB" panose="020B0900000000000000" pitchFamily="50" charset="-128"/>
                        <a:ea typeface="HGP創英角ｺﾞｼｯｸUB" panose="020B0900000000000000" pitchFamily="50" charset="-128"/>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dirty="0">
                          <a:latin typeface="HGP創英角ｺﾞｼｯｸUB" panose="020B0900000000000000" pitchFamily="50" charset="-128"/>
                          <a:ea typeface="HGP創英角ｺﾞｼｯｸUB" panose="020B0900000000000000" pitchFamily="50" charset="-128"/>
                        </a:rPr>
                        <a:t>100-120</a:t>
                      </a:r>
                      <a:r>
                        <a:rPr kumimoji="1" lang="ja-JP" altLang="en-US" sz="1400" b="0" dirty="0">
                          <a:latin typeface="HGP創英角ｺﾞｼｯｸUB" panose="020B0900000000000000" pitchFamily="50" charset="-128"/>
                          <a:ea typeface="HGP創英角ｺﾞｼｯｸUB" panose="020B0900000000000000" pitchFamily="50" charset="-128"/>
                        </a:rPr>
                        <a:t>回</a:t>
                      </a:r>
                      <a:r>
                        <a:rPr kumimoji="1" lang="en-US" altLang="ja-JP" sz="1400" b="0" dirty="0">
                          <a:latin typeface="HGP創英角ｺﾞｼｯｸUB" panose="020B0900000000000000" pitchFamily="50" charset="-128"/>
                          <a:ea typeface="HGP創英角ｺﾞｼｯｸUB" panose="020B0900000000000000" pitchFamily="50" charset="-128"/>
                        </a:rPr>
                        <a:t>/</a:t>
                      </a:r>
                      <a:r>
                        <a:rPr kumimoji="1" lang="ja-JP" altLang="en-US" sz="1400" b="0" dirty="0">
                          <a:latin typeface="HGP創英角ｺﾞｼｯｸUB" panose="020B0900000000000000" pitchFamily="50" charset="-128"/>
                          <a:ea typeface="HGP創英角ｺﾞｼｯｸUB" panose="020B0900000000000000" pitchFamily="50" charset="-128"/>
                        </a:rPr>
                        <a:t>分</a:t>
                      </a:r>
                    </a:p>
                  </a:txBody>
                  <a:tcPr/>
                </a:tc>
                <a:extLst>
                  <a:ext uri="{0D108BD9-81ED-4DB2-BD59-A6C34878D82A}">
                    <a16:rowId xmlns:a16="http://schemas.microsoft.com/office/drawing/2014/main" val="2411294143"/>
                  </a:ext>
                </a:extLst>
              </a:tr>
            </a:tbl>
          </a:graphicData>
        </a:graphic>
      </p:graphicFrame>
      <p:pic>
        <p:nvPicPr>
          <p:cNvPr id="4" name="図 3">
            <a:extLst>
              <a:ext uri="{FF2B5EF4-FFF2-40B4-BE49-F238E27FC236}">
                <a16:creationId xmlns:a16="http://schemas.microsoft.com/office/drawing/2014/main" id="{BC2510D8-F997-4F55-B1A3-FD4B9D038A06}"/>
              </a:ext>
            </a:extLst>
          </p:cNvPr>
          <p:cNvPicPr>
            <a:picLocks noChangeAspect="1"/>
          </p:cNvPicPr>
          <p:nvPr/>
        </p:nvPicPr>
        <p:blipFill>
          <a:blip r:embed="rId3"/>
          <a:stretch>
            <a:fillRect/>
          </a:stretch>
        </p:blipFill>
        <p:spPr>
          <a:xfrm>
            <a:off x="5636992" y="821532"/>
            <a:ext cx="3229879" cy="2137873"/>
          </a:xfrm>
          <a:prstGeom prst="rect">
            <a:avLst/>
          </a:prstGeom>
        </p:spPr>
      </p:pic>
      <p:sp>
        <p:nvSpPr>
          <p:cNvPr id="17" name="正方形/長方形 16">
            <a:extLst>
              <a:ext uri="{FF2B5EF4-FFF2-40B4-BE49-F238E27FC236}">
                <a16:creationId xmlns:a16="http://schemas.microsoft.com/office/drawing/2014/main" id="{3D936388-A0EB-4984-BA29-5FED9950B3E8}"/>
              </a:ext>
            </a:extLst>
          </p:cNvPr>
          <p:cNvSpPr/>
          <p:nvPr/>
        </p:nvSpPr>
        <p:spPr>
          <a:xfrm>
            <a:off x="108848" y="4311407"/>
            <a:ext cx="4978599" cy="2031325"/>
          </a:xfrm>
          <a:prstGeom prst="rect">
            <a:avLst/>
          </a:prstGeom>
          <a:noFill/>
        </p:spPr>
        <p:txBody>
          <a:bodyPr wrap="square">
            <a:spAutoFit/>
          </a:bodyPr>
          <a:lstStyle/>
          <a:p>
            <a:r>
              <a:rPr lang="ja-JP" altLang="en-US" dirty="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3</a:t>
            </a:r>
            <a:r>
              <a:rPr lang="ja-JP" altLang="en-US" dirty="0">
                <a:latin typeface="HGP創英角ｺﾞｼｯｸUB" panose="020B0900000000000000" pitchFamily="50" charset="-128"/>
                <a:ea typeface="HGP創英角ｺﾞｼｯｸUB" panose="020B0900000000000000" pitchFamily="50" charset="-128"/>
              </a:rPr>
              <a:t>）人工呼吸における留意点</a:t>
            </a:r>
            <a:endParaRPr lang="en-US" altLang="ja-JP"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lang="ja-JP" altLang="en-US" dirty="0">
                <a:latin typeface="HGP創英角ｺﾞｼｯｸUB" panose="020B0900000000000000" pitchFamily="50" charset="-128"/>
                <a:ea typeface="HGP創英角ｺﾞｼｯｸUB" panose="020B0900000000000000" pitchFamily="50" charset="-128"/>
              </a:rPr>
              <a:t>乳児：口と鼻の距離が短いので、救助者の口で乳児の鼻と口の両方を覆うようにして</a:t>
            </a:r>
            <a:r>
              <a:rPr lang="en-US" altLang="ja-JP" dirty="0">
                <a:latin typeface="HGP創英角ｺﾞｼｯｸUB" panose="020B0900000000000000" pitchFamily="50" charset="-128"/>
                <a:ea typeface="HGP創英角ｺﾞｼｯｸUB" panose="020B0900000000000000" pitchFamily="50" charset="-128"/>
              </a:rPr>
              <a:t>1</a:t>
            </a:r>
            <a:r>
              <a:rPr lang="ja-JP" altLang="en-US" dirty="0">
                <a:latin typeface="HGP創英角ｺﾞｼｯｸUB" panose="020B0900000000000000" pitchFamily="50" charset="-128"/>
                <a:ea typeface="HGP創英角ｺﾞｼｯｸUB" panose="020B0900000000000000" pitchFamily="50" charset="-128"/>
              </a:rPr>
              <a:t>秒かけて吹き込む（</a:t>
            </a:r>
            <a:r>
              <a:rPr lang="ja-JP" altLang="en-US" dirty="0">
                <a:solidFill>
                  <a:srgbClr val="FF0000"/>
                </a:solidFill>
                <a:latin typeface="HGP創英角ｺﾞｼｯｸUB" panose="020B0900000000000000" pitchFamily="50" charset="-128"/>
                <a:ea typeface="HGP創英角ｺﾞｼｯｸUB" panose="020B0900000000000000" pitchFamily="50" charset="-128"/>
              </a:rPr>
              <a:t>口対口鼻人工呼吸法</a:t>
            </a:r>
            <a:r>
              <a:rPr lang="ja-JP" altLang="en-US" dirty="0">
                <a:latin typeface="HGP創英角ｺﾞｼｯｸUB" panose="020B0900000000000000" pitchFamily="50" charset="-128"/>
                <a:ea typeface="HGP創英角ｺﾞｼｯｸUB" panose="020B0900000000000000" pitchFamily="50" charset="-128"/>
              </a:rPr>
              <a:t>）。</a:t>
            </a:r>
            <a:endParaRPr lang="en-US" altLang="ja-JP"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lang="ja-JP" altLang="en-US" dirty="0">
                <a:latin typeface="HGP創英角ｺﾞｼｯｸUB" panose="020B0900000000000000" pitchFamily="50" charset="-128"/>
                <a:ea typeface="HGP創英角ｺﾞｼｯｸUB" panose="020B0900000000000000" pitchFamily="50" charset="-128"/>
              </a:rPr>
              <a:t>胸の動きや膨らみを見ながら量を調整</a:t>
            </a:r>
            <a:endParaRPr lang="en-US" altLang="ja-JP" dirty="0">
              <a:latin typeface="HGP創英角ｺﾞｼｯｸUB" panose="020B0900000000000000" pitchFamily="50" charset="-128"/>
              <a:ea typeface="HGP創英角ｺﾞｼｯｸUB" panose="020B0900000000000000" pitchFamily="50" charset="-128"/>
            </a:endParaRPr>
          </a:p>
          <a:p>
            <a:pPr marL="285750" indent="-285750">
              <a:buClr>
                <a:schemeClr val="tx1">
                  <a:lumMod val="95000"/>
                  <a:lumOff val="5000"/>
                </a:schemeClr>
              </a:buClr>
              <a:buFont typeface="Arial" panose="020B0604020202020204" pitchFamily="34" charset="0"/>
              <a:buChar char="•"/>
            </a:pPr>
            <a:r>
              <a:rPr lang="ja-JP" altLang="en-US" dirty="0">
                <a:solidFill>
                  <a:srgbClr val="FF0000"/>
                </a:solidFill>
                <a:latin typeface="HGP創英角ｺﾞｼｯｸUB" panose="020B0900000000000000" pitchFamily="50" charset="-128"/>
                <a:ea typeface="HGP創英角ｺﾞｼｯｸUB" panose="020B0900000000000000" pitchFamily="50" charset="-128"/>
              </a:rPr>
              <a:t>救助者</a:t>
            </a:r>
            <a:r>
              <a:rPr lang="en-US" altLang="ja-JP" dirty="0">
                <a:solidFill>
                  <a:srgbClr val="FF0000"/>
                </a:solidFill>
                <a:latin typeface="HGP創英角ｺﾞｼｯｸUB" panose="020B0900000000000000" pitchFamily="50" charset="-128"/>
                <a:ea typeface="HGP創英角ｺﾞｼｯｸUB" panose="020B0900000000000000" pitchFamily="50" charset="-128"/>
              </a:rPr>
              <a:t>1</a:t>
            </a:r>
            <a:r>
              <a:rPr lang="ja-JP" altLang="en-US" dirty="0">
                <a:solidFill>
                  <a:srgbClr val="FF0000"/>
                </a:solidFill>
                <a:latin typeface="HGP創英角ｺﾞｼｯｸUB" panose="020B0900000000000000" pitchFamily="50" charset="-128"/>
                <a:ea typeface="HGP創英角ｺﾞｼｯｸUB" panose="020B0900000000000000" pitchFamily="50" charset="-128"/>
              </a:rPr>
              <a:t>人の時は</a:t>
            </a:r>
            <a:r>
              <a:rPr lang="en-US" altLang="ja-JP" dirty="0">
                <a:solidFill>
                  <a:srgbClr val="FF0000"/>
                </a:solidFill>
                <a:latin typeface="HGP創英角ｺﾞｼｯｸUB" panose="020B0900000000000000" pitchFamily="50" charset="-128"/>
                <a:ea typeface="HGP創英角ｺﾞｼｯｸUB" panose="020B0900000000000000" pitchFamily="50" charset="-128"/>
              </a:rPr>
              <a:t>30:2</a:t>
            </a:r>
            <a:r>
              <a:rPr lang="ja-JP" altLang="en-US" dirty="0">
                <a:solidFill>
                  <a:srgbClr val="FF0000"/>
                </a:solidFill>
                <a:latin typeface="HGP創英角ｺﾞｼｯｸUB" panose="020B0900000000000000" pitchFamily="50" charset="-128"/>
                <a:ea typeface="HGP創英角ｺﾞｼｯｸUB" panose="020B0900000000000000" pitchFamily="50" charset="-128"/>
              </a:rPr>
              <a:t>（胸骨圧迫：人工呼吸）</a:t>
            </a:r>
            <a:endParaRPr lang="en-US" altLang="ja-JP" dirty="0">
              <a:solidFill>
                <a:srgbClr val="FF0000"/>
              </a:solidFill>
              <a:latin typeface="HGP創英角ｺﾞｼｯｸUB" panose="020B0900000000000000" pitchFamily="50" charset="-128"/>
              <a:ea typeface="HGP創英角ｺﾞｼｯｸUB" panose="020B0900000000000000" pitchFamily="50" charset="-128"/>
            </a:endParaRPr>
          </a:p>
          <a:p>
            <a:pPr marL="285750" indent="-285750">
              <a:buClr>
                <a:schemeClr val="tx1">
                  <a:lumMod val="95000"/>
                  <a:lumOff val="5000"/>
                </a:schemeClr>
              </a:buClr>
              <a:buFont typeface="Arial" panose="020B0604020202020204" pitchFamily="34" charset="0"/>
              <a:buChar char="•"/>
            </a:pPr>
            <a:r>
              <a:rPr lang="ja-JP" altLang="en-US" dirty="0">
                <a:solidFill>
                  <a:srgbClr val="FF0000"/>
                </a:solidFill>
                <a:latin typeface="HGP創英角ｺﾞｼｯｸUB" panose="020B0900000000000000" pitchFamily="50" charset="-128"/>
                <a:ea typeface="HGP創英角ｺﾞｼｯｸUB" panose="020B0900000000000000" pitchFamily="50" charset="-128"/>
              </a:rPr>
              <a:t>救助者</a:t>
            </a:r>
            <a:r>
              <a:rPr lang="en-US" altLang="ja-JP" dirty="0">
                <a:solidFill>
                  <a:srgbClr val="FF0000"/>
                </a:solidFill>
                <a:latin typeface="HGP創英角ｺﾞｼｯｸUB" panose="020B0900000000000000" pitchFamily="50" charset="-128"/>
                <a:ea typeface="HGP創英角ｺﾞｼｯｸUB" panose="020B0900000000000000" pitchFamily="50" charset="-128"/>
              </a:rPr>
              <a:t>2</a:t>
            </a:r>
            <a:r>
              <a:rPr lang="ja-JP" altLang="en-US" dirty="0">
                <a:solidFill>
                  <a:srgbClr val="FF0000"/>
                </a:solidFill>
                <a:latin typeface="HGP創英角ｺﾞｼｯｸUB" panose="020B0900000000000000" pitchFamily="50" charset="-128"/>
                <a:ea typeface="HGP創英角ｺﾞｼｯｸUB" panose="020B0900000000000000" pitchFamily="50" charset="-128"/>
              </a:rPr>
              <a:t>人に時は</a:t>
            </a:r>
            <a:r>
              <a:rPr lang="en-US" altLang="ja-JP" dirty="0">
                <a:solidFill>
                  <a:srgbClr val="FF0000"/>
                </a:solidFill>
                <a:latin typeface="HGP創英角ｺﾞｼｯｸUB" panose="020B0900000000000000" pitchFamily="50" charset="-128"/>
                <a:ea typeface="HGP創英角ｺﾞｼｯｸUB" panose="020B0900000000000000" pitchFamily="50" charset="-128"/>
              </a:rPr>
              <a:t>15:2</a:t>
            </a:r>
            <a:r>
              <a:rPr lang="ja-JP" altLang="en-US" dirty="0">
                <a:solidFill>
                  <a:srgbClr val="FF0000"/>
                </a:solidFill>
                <a:latin typeface="HGP創英角ｺﾞｼｯｸUB" panose="020B0900000000000000" pitchFamily="50" charset="-128"/>
                <a:ea typeface="HGP創英角ｺﾞｼｯｸUB" panose="020B0900000000000000" pitchFamily="50" charset="-128"/>
              </a:rPr>
              <a:t>（胸骨圧迫：人工呼吸） </a:t>
            </a:r>
            <a:r>
              <a:rPr lang="ja-JP" altLang="en-US" dirty="0">
                <a:latin typeface="HGP創英角ｺﾞｼｯｸUB" panose="020B0900000000000000" pitchFamily="50" charset="-128"/>
                <a:ea typeface="HGP創英角ｺﾞｼｯｸUB" panose="020B0900000000000000" pitchFamily="50" charset="-128"/>
              </a:rPr>
              <a:t>　</a:t>
            </a:r>
            <a:endParaRPr lang="en-US" altLang="ja-JP" dirty="0">
              <a:latin typeface="HGP創英角ｺﾞｼｯｸUB" panose="020B0900000000000000" pitchFamily="50" charset="-128"/>
              <a:ea typeface="HGP創英角ｺﾞｼｯｸUB" panose="020B0900000000000000" pitchFamily="50" charset="-128"/>
            </a:endParaRPr>
          </a:p>
        </p:txBody>
      </p:sp>
      <p:sp>
        <p:nvSpPr>
          <p:cNvPr id="19" name="テキスト ボックス 18">
            <a:extLst>
              <a:ext uri="{FF2B5EF4-FFF2-40B4-BE49-F238E27FC236}">
                <a16:creationId xmlns:a16="http://schemas.microsoft.com/office/drawing/2014/main" id="{4D209ADA-2B7A-4BF1-8775-01CB2BFFD711}"/>
              </a:ext>
            </a:extLst>
          </p:cNvPr>
          <p:cNvSpPr txBox="1"/>
          <p:nvPr/>
        </p:nvSpPr>
        <p:spPr>
          <a:xfrm>
            <a:off x="5983539" y="6207606"/>
            <a:ext cx="2255601" cy="276999"/>
          </a:xfrm>
          <a:prstGeom prst="rect">
            <a:avLst/>
          </a:prstGeom>
          <a:noFill/>
          <a:ln>
            <a:noFill/>
          </a:ln>
        </p:spPr>
        <p:txBody>
          <a:bodyPr wrap="square" rtlCol="0">
            <a:spAutoFit/>
          </a:bodyPr>
          <a:lstStyle/>
          <a:p>
            <a:pPr algn="ctr"/>
            <a:r>
              <a:rPr lang="ja-JP" altLang="en-US" sz="1200" dirty="0">
                <a:latin typeface="HG創英角ｺﾞｼｯｸUB" panose="020B0909000000000000" pitchFamily="49" charset="-128"/>
                <a:ea typeface="HG創英角ｺﾞｼｯｸUB" panose="020B0909000000000000" pitchFamily="49" charset="-128"/>
              </a:rPr>
              <a:t>乳児への気道確保と人工呼吸</a:t>
            </a:r>
            <a:endParaRPr kumimoji="1" lang="en-US" altLang="ja-JP" sz="1200" dirty="0">
              <a:latin typeface="HG創英角ｺﾞｼｯｸUB" panose="020B0909000000000000" pitchFamily="49" charset="-128"/>
              <a:ea typeface="HG創英角ｺﾞｼｯｸUB" panose="020B0909000000000000" pitchFamily="49" charset="-128"/>
            </a:endParaRPr>
          </a:p>
        </p:txBody>
      </p:sp>
      <p:pic>
        <p:nvPicPr>
          <p:cNvPr id="5" name="図 4" descr="人, 座る, 少年, 少し が含まれている画像&#10;&#10;自動的に生成された説明">
            <a:extLst>
              <a:ext uri="{FF2B5EF4-FFF2-40B4-BE49-F238E27FC236}">
                <a16:creationId xmlns:a16="http://schemas.microsoft.com/office/drawing/2014/main" id="{764862B1-1872-463B-AEA4-88D1D0D2E1FF}"/>
              </a:ext>
            </a:extLst>
          </p:cNvPr>
          <p:cNvPicPr>
            <a:picLocks noChangeAspect="1"/>
          </p:cNvPicPr>
          <p:nvPr/>
        </p:nvPicPr>
        <p:blipFill>
          <a:blip r:embed="rId4"/>
          <a:stretch>
            <a:fillRect/>
          </a:stretch>
        </p:blipFill>
        <p:spPr>
          <a:xfrm>
            <a:off x="5146491" y="3598930"/>
            <a:ext cx="3888661" cy="2591428"/>
          </a:xfrm>
          <a:prstGeom prst="rect">
            <a:avLst/>
          </a:prstGeom>
        </p:spPr>
      </p:pic>
    </p:spTree>
    <p:extLst>
      <p:ext uri="{BB962C8B-B14F-4D97-AF65-F5344CB8AC3E}">
        <p14:creationId xmlns:p14="http://schemas.microsoft.com/office/powerpoint/2010/main" val="41735140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F37E4EDD-BC43-411A-83F7-2FD6D6556FA5}"/>
              </a:ext>
            </a:extLst>
          </p:cNvPr>
          <p:cNvSpPr txBox="1">
            <a:spLocks/>
          </p:cNvSpPr>
          <p:nvPr/>
        </p:nvSpPr>
        <p:spPr>
          <a:xfrm>
            <a:off x="1396098" y="-86596"/>
            <a:ext cx="7092963" cy="746961"/>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S創英角ｺﾞｼｯｸUB" pitchFamily="50" charset="-128"/>
                <a:ea typeface="HGS創英角ｺﾞｼｯｸUB" pitchFamily="50" charset="-128"/>
              </a:rPr>
              <a:t>実施上の留意点</a:t>
            </a:r>
            <a:endParaRPr lang="en-US" altLang="ja-JP" sz="3200" dirty="0">
              <a:latin typeface="HGS創英角ｺﾞｼｯｸUB" pitchFamily="50" charset="-128"/>
              <a:ea typeface="HGS創英角ｺﾞｼｯｸUB" pitchFamily="50" charset="-128"/>
            </a:endParaRPr>
          </a:p>
        </p:txBody>
      </p:sp>
      <p:pic>
        <p:nvPicPr>
          <p:cNvPr id="38" name="図 37">
            <a:extLst>
              <a:ext uri="{FF2B5EF4-FFF2-40B4-BE49-F238E27FC236}">
                <a16:creationId xmlns:a16="http://schemas.microsoft.com/office/drawing/2014/main" id="{7BB84C4E-C806-43B0-A72D-C5D2A1EC3B09}"/>
              </a:ext>
            </a:extLst>
          </p:cNvPr>
          <p:cNvPicPr>
            <a:picLocks noChangeAspect="1"/>
          </p:cNvPicPr>
          <p:nvPr/>
        </p:nvPicPr>
        <p:blipFill>
          <a:blip r:embed="rId3"/>
          <a:stretch>
            <a:fillRect/>
          </a:stretch>
        </p:blipFill>
        <p:spPr>
          <a:xfrm>
            <a:off x="6174649" y="3274657"/>
            <a:ext cx="2560325" cy="1786132"/>
          </a:xfrm>
          <a:prstGeom prst="rect">
            <a:avLst/>
          </a:prstGeom>
        </p:spPr>
      </p:pic>
      <p:sp>
        <p:nvSpPr>
          <p:cNvPr id="82" name="正方形/長方形 81">
            <a:extLst>
              <a:ext uri="{FF2B5EF4-FFF2-40B4-BE49-F238E27FC236}">
                <a16:creationId xmlns:a16="http://schemas.microsoft.com/office/drawing/2014/main" id="{1B4A7E14-5591-48A1-A187-BC5D5A9E3FE8}"/>
              </a:ext>
            </a:extLst>
          </p:cNvPr>
          <p:cNvSpPr/>
          <p:nvPr/>
        </p:nvSpPr>
        <p:spPr>
          <a:xfrm>
            <a:off x="77655" y="550922"/>
            <a:ext cx="4284619" cy="369332"/>
          </a:xfrm>
          <a:prstGeom prst="rect">
            <a:avLst/>
          </a:prstGeom>
          <a:noFill/>
        </p:spPr>
        <p:txBody>
          <a:bodyPr wrap="square">
            <a:spAutoFit/>
          </a:bodyPr>
          <a:lstStyle/>
          <a:p>
            <a:r>
              <a:rPr lang="ja-JP" altLang="en-US" dirty="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4</a:t>
            </a:r>
            <a:r>
              <a:rPr lang="ja-JP" altLang="en-US" dirty="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AED</a:t>
            </a:r>
            <a:r>
              <a:rPr lang="ja-JP" altLang="en-US" dirty="0">
                <a:latin typeface="HGP創英角ｺﾞｼｯｸUB" panose="020B0900000000000000" pitchFamily="50" charset="-128"/>
                <a:ea typeface="HGP創英角ｺﾞｼｯｸUB" panose="020B0900000000000000" pitchFamily="50" charset="-128"/>
              </a:rPr>
              <a:t>の使用における留意点</a:t>
            </a:r>
            <a:endParaRPr lang="en-US" altLang="ja-JP" dirty="0">
              <a:latin typeface="HGP創英角ｺﾞｼｯｸUB" panose="020B0900000000000000" pitchFamily="50" charset="-128"/>
              <a:ea typeface="HGP創英角ｺﾞｼｯｸUB" panose="020B0900000000000000" pitchFamily="50" charset="-128"/>
            </a:endParaRPr>
          </a:p>
        </p:txBody>
      </p:sp>
      <p:graphicFrame>
        <p:nvGraphicFramePr>
          <p:cNvPr id="46" name="表 45">
            <a:extLst>
              <a:ext uri="{FF2B5EF4-FFF2-40B4-BE49-F238E27FC236}">
                <a16:creationId xmlns:a16="http://schemas.microsoft.com/office/drawing/2014/main" id="{A14BF22F-31A7-46BD-AA3B-89DDBCA15177}"/>
              </a:ext>
            </a:extLst>
          </p:cNvPr>
          <p:cNvGraphicFramePr>
            <a:graphicFrameLocks noGrp="1"/>
          </p:cNvGraphicFramePr>
          <p:nvPr>
            <p:extLst>
              <p:ext uri="{D42A27DB-BD31-4B8C-83A1-F6EECF244321}">
                <p14:modId xmlns:p14="http://schemas.microsoft.com/office/powerpoint/2010/main" val="3584783589"/>
              </p:ext>
            </p:extLst>
          </p:nvPr>
        </p:nvGraphicFramePr>
        <p:xfrm>
          <a:off x="255295" y="920254"/>
          <a:ext cx="8600620" cy="1981200"/>
        </p:xfrm>
        <a:graphic>
          <a:graphicData uri="http://schemas.openxmlformats.org/drawingml/2006/table">
            <a:tbl>
              <a:tblPr firstRow="1" bandRow="1">
                <a:tableStyleId>{21E4AEA4-8DFA-4A89-87EB-49C32662AFE0}</a:tableStyleId>
              </a:tblPr>
              <a:tblGrid>
                <a:gridCol w="1407301">
                  <a:extLst>
                    <a:ext uri="{9D8B030D-6E8A-4147-A177-3AD203B41FA5}">
                      <a16:colId xmlns:a16="http://schemas.microsoft.com/office/drawing/2014/main" val="1429546376"/>
                    </a:ext>
                  </a:extLst>
                </a:gridCol>
                <a:gridCol w="7193319">
                  <a:extLst>
                    <a:ext uri="{9D8B030D-6E8A-4147-A177-3AD203B41FA5}">
                      <a16:colId xmlns:a16="http://schemas.microsoft.com/office/drawing/2014/main" val="521648695"/>
                    </a:ext>
                  </a:extLst>
                </a:gridCol>
              </a:tblGrid>
              <a:tr h="276771">
                <a:tc>
                  <a:txBody>
                    <a:bodyPr/>
                    <a:lstStyle/>
                    <a:p>
                      <a:endParaRPr kumimoji="1" lang="ja-JP" altLang="en-US" sz="1400" b="0" dirty="0">
                        <a:latin typeface="HGP創英角ｺﾞｼｯｸUB" panose="020B0900000000000000" pitchFamily="50" charset="-128"/>
                        <a:ea typeface="HGP創英角ｺﾞｼｯｸUB" panose="020B0900000000000000" pitchFamily="50" charset="-128"/>
                      </a:endParaRPr>
                    </a:p>
                  </a:txBody>
                  <a:tcPr/>
                </a:tc>
                <a:tc>
                  <a:txBody>
                    <a:bodyPr/>
                    <a:lstStyle/>
                    <a:p>
                      <a:pPr marL="0" indent="0" algn="ctr">
                        <a:buFont typeface="Arial" panose="020B0604020202020204" pitchFamily="34" charset="0"/>
                        <a:buNone/>
                      </a:pPr>
                      <a:r>
                        <a:rPr kumimoji="1" lang="ja-JP" altLang="en-US" sz="1400" b="0" dirty="0">
                          <a:latin typeface="HGP創英角ｺﾞｼｯｸUB" panose="020B0900000000000000" pitchFamily="50" charset="-128"/>
                          <a:ea typeface="HGP創英角ｺﾞｼｯｸUB" panose="020B0900000000000000" pitchFamily="50" charset="-128"/>
                        </a:rPr>
                        <a:t>留意点</a:t>
                      </a:r>
                    </a:p>
                  </a:txBody>
                  <a:tcPr/>
                </a:tc>
                <a:extLst>
                  <a:ext uri="{0D108BD9-81ED-4DB2-BD59-A6C34878D82A}">
                    <a16:rowId xmlns:a16="http://schemas.microsoft.com/office/drawing/2014/main" val="3972329169"/>
                  </a:ext>
                </a:extLst>
              </a:tr>
              <a:tr h="370840">
                <a:tc>
                  <a:txBody>
                    <a:bodyPr/>
                    <a:lstStyle/>
                    <a:p>
                      <a:r>
                        <a:rPr kumimoji="1" lang="ja-JP" altLang="en-US" sz="1400" b="0" dirty="0">
                          <a:latin typeface="HGP創英角ｺﾞｼｯｸUB" panose="020B0900000000000000" pitchFamily="50" charset="-128"/>
                          <a:ea typeface="HGP創英角ｺﾞｼｯｸUB" panose="020B0900000000000000" pitchFamily="50" charset="-128"/>
                        </a:rPr>
                        <a:t>未就学児（</a:t>
                      </a:r>
                      <a:r>
                        <a:rPr kumimoji="1" lang="en-US" altLang="ja-JP" sz="1400" b="0" dirty="0">
                          <a:latin typeface="HGP創英角ｺﾞｼｯｸUB" panose="020B0900000000000000" pitchFamily="50" charset="-128"/>
                          <a:ea typeface="HGP創英角ｺﾞｼｯｸUB" panose="020B0900000000000000" pitchFamily="50" charset="-128"/>
                        </a:rPr>
                        <a:t>6</a:t>
                      </a:r>
                      <a:r>
                        <a:rPr kumimoji="1" lang="ja-JP" altLang="en-US" sz="1400" b="0" dirty="0">
                          <a:latin typeface="HGP創英角ｺﾞｼｯｸUB" panose="020B0900000000000000" pitchFamily="50" charset="-128"/>
                          <a:ea typeface="HGP創英角ｺﾞｼｯｸUB" panose="020B0900000000000000" pitchFamily="50" charset="-128"/>
                        </a:rPr>
                        <a:t>歳まで）</a:t>
                      </a:r>
                    </a:p>
                  </a:txBody>
                  <a:tcPr/>
                </a:tc>
                <a:tc>
                  <a:txBody>
                    <a:bodyPr/>
                    <a:lstStyle/>
                    <a:p>
                      <a:pPr marL="285750" indent="-285750">
                        <a:buFont typeface="Arial" panose="020B0604020202020204" pitchFamily="34" charset="0"/>
                        <a:buChar char="•"/>
                      </a:pPr>
                      <a:r>
                        <a:rPr kumimoji="1" lang="en-US" altLang="ja-JP" sz="1400" b="0" dirty="0">
                          <a:latin typeface="HGP創英角ｺﾞｼｯｸUB" panose="020B0900000000000000" pitchFamily="50" charset="-128"/>
                          <a:ea typeface="HGP創英角ｺﾞｼｯｸUB" panose="020B0900000000000000" pitchFamily="50" charset="-128"/>
                        </a:rPr>
                        <a:t>6</a:t>
                      </a:r>
                      <a:r>
                        <a:rPr kumimoji="1" lang="ja-JP" altLang="en-US" sz="1400" b="0" dirty="0">
                          <a:latin typeface="HGP創英角ｺﾞｼｯｸUB" panose="020B0900000000000000" pitchFamily="50" charset="-128"/>
                          <a:ea typeface="HGP創英角ｺﾞｼｯｸUB" panose="020B0900000000000000" pitchFamily="50" charset="-128"/>
                        </a:rPr>
                        <a:t>歳までの未就学児に対しては、未就学児用パッド又は未就学児モードに切り替えて用いる。</a:t>
                      </a:r>
                      <a:endParaRPr kumimoji="1" lang="en-US" altLang="ja-JP" sz="1400" b="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kumimoji="1" lang="ja-JP" altLang="en-US" sz="1400" b="0" dirty="0">
                          <a:latin typeface="HGP創英角ｺﾞｼｯｸUB" panose="020B0900000000000000" pitchFamily="50" charset="-128"/>
                          <a:ea typeface="HGP創英角ｺﾞｼｯｸUB" panose="020B0900000000000000" pitchFamily="50" charset="-128"/>
                        </a:rPr>
                        <a:t>小学生～大人用パッドしかない場合は代用しても良い。</a:t>
                      </a:r>
                      <a:endParaRPr kumimoji="1" lang="en-US" altLang="ja-JP" sz="1400" b="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kumimoji="1" lang="ja-JP" altLang="en-US" sz="1400" b="0" dirty="0">
                          <a:latin typeface="HGP創英角ｺﾞｼｯｸUB" panose="020B0900000000000000" pitchFamily="50" charset="-128"/>
                          <a:ea typeface="HGP創英角ｺﾞｼｯｸUB" panose="020B0900000000000000" pitchFamily="50" charset="-128"/>
                        </a:rPr>
                        <a:t>パッド位置は小学生～大人用パッドと同様又は前胸部と背部に貼付することで心臓を挟む。</a:t>
                      </a:r>
                      <a:endParaRPr kumimoji="1" lang="en-US" altLang="ja-JP" sz="1400" b="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kumimoji="1" lang="ja-JP" altLang="en-US" sz="1400" b="0" dirty="0">
                          <a:latin typeface="HGP創英角ｺﾞｼｯｸUB" panose="020B0900000000000000" pitchFamily="50" charset="-128"/>
                          <a:ea typeface="HGP創英角ｺﾞｼｯｸUB" panose="020B0900000000000000" pitchFamily="50" charset="-128"/>
                        </a:rPr>
                        <a:t>パッドが重ならないように注意する。</a:t>
                      </a:r>
                    </a:p>
                  </a:txBody>
                  <a:tcPr/>
                </a:tc>
                <a:extLst>
                  <a:ext uri="{0D108BD9-81ED-4DB2-BD59-A6C34878D82A}">
                    <a16:rowId xmlns:a16="http://schemas.microsoft.com/office/drawing/2014/main" val="750392115"/>
                  </a:ext>
                </a:extLst>
              </a:tr>
              <a:tr h="370840">
                <a:tc>
                  <a:txBody>
                    <a:bodyPr/>
                    <a:lstStyle/>
                    <a:p>
                      <a:r>
                        <a:rPr kumimoji="1" lang="ja-JP" altLang="en-US" sz="1400" b="0" dirty="0">
                          <a:latin typeface="HGP創英角ｺﾞｼｯｸUB" panose="020B0900000000000000" pitchFamily="50" charset="-128"/>
                          <a:ea typeface="HGP創英角ｺﾞｼｯｸUB" panose="020B0900000000000000" pitchFamily="50" charset="-128"/>
                        </a:rPr>
                        <a:t>乳児</a:t>
                      </a:r>
                    </a:p>
                  </a:txBody>
                  <a:tcPr/>
                </a:tc>
                <a:tc>
                  <a:txBody>
                    <a:bodyPr/>
                    <a:lstStyle/>
                    <a:p>
                      <a:pPr marL="285750" indent="-285750">
                        <a:buFont typeface="Arial" panose="020B0604020202020204" pitchFamily="34" charset="0"/>
                        <a:buChar char="•"/>
                      </a:pPr>
                      <a:r>
                        <a:rPr kumimoji="1" lang="en-US" altLang="ja-JP" sz="1400" b="0" dirty="0">
                          <a:latin typeface="HGP創英角ｺﾞｼｯｸUB" panose="020B0900000000000000" pitchFamily="50" charset="-128"/>
                          <a:ea typeface="HGP創英角ｺﾞｼｯｸUB" panose="020B0900000000000000" pitchFamily="50" charset="-128"/>
                        </a:rPr>
                        <a:t>AED</a:t>
                      </a:r>
                      <a:r>
                        <a:rPr kumimoji="1" lang="ja-JP" altLang="en-US" sz="1400" b="0" dirty="0">
                          <a:latin typeface="HGP創英角ｺﾞｼｯｸUB" panose="020B0900000000000000" pitchFamily="50" charset="-128"/>
                          <a:ea typeface="HGP創英角ｺﾞｼｯｸUB" panose="020B0900000000000000" pitchFamily="50" charset="-128"/>
                        </a:rPr>
                        <a:t>の使用は認められている。</a:t>
                      </a:r>
                      <a:endParaRPr kumimoji="1" lang="en-US" altLang="ja-JP" sz="1400" b="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kumimoji="1" lang="ja-JP" altLang="en-US" sz="1400" b="0" dirty="0">
                          <a:latin typeface="HGP創英角ｺﾞｼｯｸUB" panose="020B0900000000000000" pitchFamily="50" charset="-128"/>
                          <a:ea typeface="HGP創英角ｺﾞｼｯｸUB" panose="020B0900000000000000" pitchFamily="50" charset="-128"/>
                        </a:rPr>
                        <a:t>未就学用パッドがあればそれを用いる。</a:t>
                      </a:r>
                      <a:endParaRPr kumimoji="1" lang="en-US" altLang="ja-JP" sz="1400" b="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kumimoji="1" lang="ja-JP" altLang="en-US" sz="1400" b="0" dirty="0">
                          <a:latin typeface="HGP創英角ｺﾞｼｯｸUB" panose="020B0900000000000000" pitchFamily="50" charset="-128"/>
                          <a:ea typeface="HGP創英角ｺﾞｼｯｸUB" panose="020B0900000000000000" pitchFamily="50" charset="-128"/>
                        </a:rPr>
                        <a:t>小学生～大人用パッドしかない場合は代用しても良い（ためらわずに実施する）。</a:t>
                      </a:r>
                      <a:endParaRPr kumimoji="1" lang="en-US" altLang="ja-JP" sz="1400" b="0" dirty="0">
                        <a:latin typeface="HGP創英角ｺﾞｼｯｸUB" panose="020B0900000000000000" pitchFamily="50" charset="-128"/>
                        <a:ea typeface="HGP創英角ｺﾞｼｯｸUB" panose="020B0900000000000000" pitchFamily="50" charset="-128"/>
                      </a:endParaRPr>
                    </a:p>
                  </a:txBody>
                  <a:tcPr/>
                </a:tc>
                <a:extLst>
                  <a:ext uri="{0D108BD9-81ED-4DB2-BD59-A6C34878D82A}">
                    <a16:rowId xmlns:a16="http://schemas.microsoft.com/office/drawing/2014/main" val="538649058"/>
                  </a:ext>
                </a:extLst>
              </a:tr>
            </a:tbl>
          </a:graphicData>
        </a:graphic>
      </p:graphicFrame>
      <p:sp>
        <p:nvSpPr>
          <p:cNvPr id="83" name="テキスト ボックス 82">
            <a:extLst>
              <a:ext uri="{FF2B5EF4-FFF2-40B4-BE49-F238E27FC236}">
                <a16:creationId xmlns:a16="http://schemas.microsoft.com/office/drawing/2014/main" id="{5BDC2365-2ED4-43A5-812A-08555BAB7566}"/>
              </a:ext>
            </a:extLst>
          </p:cNvPr>
          <p:cNvSpPr txBox="1"/>
          <p:nvPr/>
        </p:nvSpPr>
        <p:spPr>
          <a:xfrm>
            <a:off x="6524838" y="5117279"/>
            <a:ext cx="1859946" cy="276999"/>
          </a:xfrm>
          <a:prstGeom prst="rect">
            <a:avLst/>
          </a:prstGeom>
          <a:noFill/>
          <a:ln>
            <a:noFill/>
          </a:ln>
        </p:spPr>
        <p:txBody>
          <a:bodyPr wrap="square" rtlCol="0">
            <a:spAutoFit/>
          </a:bodyPr>
          <a:lstStyle/>
          <a:p>
            <a:pPr algn="ctr"/>
            <a:r>
              <a:rPr lang="ja-JP" altLang="en-US" sz="1200" dirty="0">
                <a:latin typeface="HG創英角ｺﾞｼｯｸUB" panose="020B0909000000000000" pitchFamily="49" charset="-128"/>
                <a:ea typeface="HG創英角ｺﾞｼｯｸUB" panose="020B0909000000000000" pitchFamily="49" charset="-128"/>
              </a:rPr>
              <a:t>未就学児用電極パッド</a:t>
            </a:r>
            <a:endParaRPr kumimoji="1" lang="en-US" altLang="ja-JP" sz="1200" dirty="0">
              <a:latin typeface="HG創英角ｺﾞｼｯｸUB" panose="020B0909000000000000" pitchFamily="49" charset="-128"/>
              <a:ea typeface="HG創英角ｺﾞｼｯｸUB" panose="020B0909000000000000" pitchFamily="49" charset="-128"/>
            </a:endParaRPr>
          </a:p>
        </p:txBody>
      </p:sp>
      <p:sp>
        <p:nvSpPr>
          <p:cNvPr id="11" name="スライド番号プレースホルダー 3">
            <a:extLst>
              <a:ext uri="{FF2B5EF4-FFF2-40B4-BE49-F238E27FC236}">
                <a16:creationId xmlns:a16="http://schemas.microsoft.com/office/drawing/2014/main" id="{7AEF0806-121C-4AE0-BEC8-BB8BBD7AB9BE}"/>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81</a:t>
            </a:fld>
            <a:endParaRPr kumimoji="1" lang="ja-JP" altLang="en-US" dirty="0">
              <a:latin typeface="HGP創英角ｺﾞｼｯｸUB" panose="020B0900000000000000" pitchFamily="50" charset="-128"/>
              <a:ea typeface="HGP創英角ｺﾞｼｯｸUB" panose="020B0900000000000000" pitchFamily="50" charset="-128"/>
            </a:endParaRPr>
          </a:p>
        </p:txBody>
      </p:sp>
      <p:graphicFrame>
        <p:nvGraphicFramePr>
          <p:cNvPr id="12" name="表 2">
            <a:extLst>
              <a:ext uri="{FF2B5EF4-FFF2-40B4-BE49-F238E27FC236}">
                <a16:creationId xmlns:a16="http://schemas.microsoft.com/office/drawing/2014/main" id="{7D573872-AB38-467B-A528-0DAA45622025}"/>
              </a:ext>
            </a:extLst>
          </p:cNvPr>
          <p:cNvGraphicFramePr>
            <a:graphicFrameLocks noGrp="1"/>
          </p:cNvGraphicFramePr>
          <p:nvPr>
            <p:extLst>
              <p:ext uri="{D42A27DB-BD31-4B8C-83A1-F6EECF244321}">
                <p14:modId xmlns:p14="http://schemas.microsoft.com/office/powerpoint/2010/main" val="1732424281"/>
              </p:ext>
            </p:extLst>
          </p:nvPr>
        </p:nvGraphicFramePr>
        <p:xfrm>
          <a:off x="255295" y="3429000"/>
          <a:ext cx="5375484" cy="1407160"/>
        </p:xfrm>
        <a:graphic>
          <a:graphicData uri="http://schemas.openxmlformats.org/drawingml/2006/table">
            <a:tbl>
              <a:tblPr firstRow="1" bandRow="1">
                <a:tableStyleId>{21E4AEA4-8DFA-4A89-87EB-49C32662AFE0}</a:tableStyleId>
              </a:tblPr>
              <a:tblGrid>
                <a:gridCol w="1342498">
                  <a:extLst>
                    <a:ext uri="{9D8B030D-6E8A-4147-A177-3AD203B41FA5}">
                      <a16:colId xmlns:a16="http://schemas.microsoft.com/office/drawing/2014/main" val="1848362103"/>
                    </a:ext>
                  </a:extLst>
                </a:gridCol>
                <a:gridCol w="2241159">
                  <a:extLst>
                    <a:ext uri="{9D8B030D-6E8A-4147-A177-3AD203B41FA5}">
                      <a16:colId xmlns:a16="http://schemas.microsoft.com/office/drawing/2014/main" val="2028884647"/>
                    </a:ext>
                  </a:extLst>
                </a:gridCol>
                <a:gridCol w="1791827">
                  <a:extLst>
                    <a:ext uri="{9D8B030D-6E8A-4147-A177-3AD203B41FA5}">
                      <a16:colId xmlns:a16="http://schemas.microsoft.com/office/drawing/2014/main" val="3931982567"/>
                    </a:ext>
                  </a:extLst>
                </a:gridCol>
              </a:tblGrid>
              <a:tr h="370840">
                <a:tc>
                  <a:txBody>
                    <a:bodyPr/>
                    <a:lstStyle/>
                    <a:p>
                      <a:pPr algn="ctr"/>
                      <a:endParaRPr kumimoji="1" lang="ja-JP" altLang="en-US" sz="1400" b="0" dirty="0">
                        <a:latin typeface="HGS創英角ｺﾞｼｯｸUB" panose="020B0900000000000000" pitchFamily="50" charset="-128"/>
                        <a:ea typeface="HGS創英角ｺﾞｼｯｸUB" panose="020B0900000000000000" pitchFamily="50" charset="-128"/>
                      </a:endParaRPr>
                    </a:p>
                  </a:txBody>
                  <a:tcPr/>
                </a:tc>
                <a:tc>
                  <a:txBody>
                    <a:bodyPr/>
                    <a:lstStyle/>
                    <a:p>
                      <a:pPr algn="ctr"/>
                      <a:r>
                        <a:rPr kumimoji="1" lang="ja-JP" altLang="en-US" sz="1400" b="0" dirty="0">
                          <a:latin typeface="HGS創英角ｺﾞｼｯｸUB" panose="020B0900000000000000" pitchFamily="50" charset="-128"/>
                          <a:ea typeface="HGS創英角ｺﾞｼｯｸUB" panose="020B0900000000000000" pitchFamily="50" charset="-128"/>
                        </a:rPr>
                        <a:t>未就学児用</a:t>
                      </a:r>
                      <a:endParaRPr kumimoji="1" lang="en-US" altLang="ja-JP" sz="1400" b="0" dirty="0">
                        <a:latin typeface="HGS創英角ｺﾞｼｯｸUB" panose="020B0900000000000000" pitchFamily="50" charset="-128"/>
                        <a:ea typeface="HGS創英角ｺﾞｼｯｸUB" panose="020B0900000000000000" pitchFamily="50" charset="-128"/>
                      </a:endParaRPr>
                    </a:p>
                    <a:p>
                      <a:pPr algn="ctr"/>
                      <a:r>
                        <a:rPr kumimoji="1" lang="ja-JP" altLang="en-US" sz="1400" b="0" dirty="0">
                          <a:latin typeface="HGS創英角ｺﾞｼｯｸUB" panose="020B0900000000000000" pitchFamily="50" charset="-128"/>
                          <a:ea typeface="HGS創英角ｺﾞｼｯｸUB" panose="020B0900000000000000" pitchFamily="50" charset="-128"/>
                        </a:rPr>
                        <a:t>パッド・モード</a:t>
                      </a:r>
                    </a:p>
                  </a:txBody>
                  <a:tcPr/>
                </a:tc>
                <a:tc>
                  <a:txBody>
                    <a:bodyPr/>
                    <a:lstStyle/>
                    <a:p>
                      <a:pPr algn="ctr"/>
                      <a:r>
                        <a:rPr kumimoji="1" lang="ja-JP" altLang="en-US" sz="1400" b="0" dirty="0">
                          <a:latin typeface="HGS創英角ｺﾞｼｯｸUB" panose="020B0900000000000000" pitchFamily="50" charset="-128"/>
                          <a:ea typeface="HGS創英角ｺﾞｼｯｸUB" panose="020B0900000000000000" pitchFamily="50" charset="-128"/>
                        </a:rPr>
                        <a:t>小学生～大人用</a:t>
                      </a:r>
                      <a:endParaRPr kumimoji="1" lang="en-US" altLang="ja-JP" sz="1400" b="0" dirty="0">
                        <a:latin typeface="HGS創英角ｺﾞｼｯｸUB" panose="020B0900000000000000" pitchFamily="50" charset="-128"/>
                        <a:ea typeface="HGS創英角ｺﾞｼｯｸUB" panose="020B0900000000000000" pitchFamily="50" charset="-128"/>
                      </a:endParaRPr>
                    </a:p>
                    <a:p>
                      <a:pPr algn="ctr"/>
                      <a:r>
                        <a:rPr kumimoji="1" lang="ja-JP" altLang="en-US" sz="1400" b="0" dirty="0">
                          <a:latin typeface="HGS創英角ｺﾞｼｯｸUB" panose="020B0900000000000000" pitchFamily="50" charset="-128"/>
                          <a:ea typeface="HGS創英角ｺﾞｼｯｸUB" panose="020B0900000000000000" pitchFamily="50" charset="-128"/>
                        </a:rPr>
                        <a:t>パッド・モード</a:t>
                      </a:r>
                    </a:p>
                  </a:txBody>
                  <a:tcPr/>
                </a:tc>
                <a:extLst>
                  <a:ext uri="{0D108BD9-81ED-4DB2-BD59-A6C34878D82A}">
                    <a16:rowId xmlns:a16="http://schemas.microsoft.com/office/drawing/2014/main" val="1059022138"/>
                  </a:ext>
                </a:extLst>
              </a:tr>
              <a:tr h="370840">
                <a:tc>
                  <a:txBody>
                    <a:bodyPr/>
                    <a:lstStyle/>
                    <a:p>
                      <a:pPr algn="ctr"/>
                      <a:r>
                        <a:rPr kumimoji="1" lang="ja-JP" altLang="en-US" sz="1400" b="0" dirty="0">
                          <a:latin typeface="HGS創英角ｺﾞｼｯｸUB" panose="020B0900000000000000" pitchFamily="50" charset="-128"/>
                          <a:ea typeface="HGS創英角ｺﾞｼｯｸUB" panose="020B0900000000000000" pitchFamily="50" charset="-128"/>
                        </a:rPr>
                        <a:t>未就学児</a:t>
                      </a:r>
                      <a:endParaRPr kumimoji="1" lang="en-US" altLang="ja-JP" sz="1400" b="0" dirty="0">
                        <a:latin typeface="HGS創英角ｺﾞｼｯｸUB" panose="020B0900000000000000" pitchFamily="50" charset="-128"/>
                        <a:ea typeface="HGS創英角ｺﾞｼｯｸUB" panose="020B0900000000000000" pitchFamily="50" charset="-128"/>
                      </a:endParaRPr>
                    </a:p>
                    <a:p>
                      <a:pPr algn="ctr"/>
                      <a:r>
                        <a:rPr kumimoji="1" lang="ja-JP" altLang="en-US" sz="1400" b="0" dirty="0">
                          <a:latin typeface="HGS創英角ｺﾞｼｯｸUB" panose="020B0900000000000000" pitchFamily="50" charset="-128"/>
                          <a:ea typeface="HGS創英角ｺﾞｼｯｸUB" panose="020B0900000000000000" pitchFamily="50" charset="-128"/>
                        </a:rPr>
                        <a:t>（</a:t>
                      </a:r>
                      <a:r>
                        <a:rPr kumimoji="1" lang="en-US" altLang="ja-JP" sz="1400" b="0" dirty="0">
                          <a:latin typeface="HGS創英角ｺﾞｼｯｸUB" panose="020B0900000000000000" pitchFamily="50" charset="-128"/>
                          <a:ea typeface="HGS創英角ｺﾞｼｯｸUB" panose="020B0900000000000000" pitchFamily="50" charset="-128"/>
                        </a:rPr>
                        <a:t>6</a:t>
                      </a:r>
                      <a:r>
                        <a:rPr kumimoji="1" lang="ja-JP" altLang="en-US" sz="1400" b="0" dirty="0">
                          <a:latin typeface="HGS創英角ｺﾞｼｯｸUB" panose="020B0900000000000000" pitchFamily="50" charset="-128"/>
                          <a:ea typeface="HGS創英角ｺﾞｼｯｸUB" panose="020B0900000000000000" pitchFamily="50" charset="-128"/>
                        </a:rPr>
                        <a:t>歳まで）</a:t>
                      </a:r>
                    </a:p>
                  </a:txBody>
                  <a:tcPr/>
                </a:tc>
                <a:tc>
                  <a:txBody>
                    <a:bodyPr/>
                    <a:lstStyle/>
                    <a:p>
                      <a:pPr algn="ctr"/>
                      <a:r>
                        <a:rPr kumimoji="1" lang="ja-JP" altLang="en-US" sz="1400" b="0" dirty="0">
                          <a:latin typeface="HGS創英角ｺﾞｼｯｸUB" panose="020B0900000000000000" pitchFamily="50" charset="-128"/>
                          <a:ea typeface="HGS創英角ｺﾞｼｯｸUB" panose="020B0900000000000000" pitchFamily="50" charset="-128"/>
                        </a:rPr>
                        <a:t>◎（推奨）</a:t>
                      </a:r>
                    </a:p>
                  </a:txBody>
                  <a:tcPr/>
                </a:tc>
                <a:tc>
                  <a:txBody>
                    <a:bodyPr/>
                    <a:lstStyle/>
                    <a:p>
                      <a:pPr algn="ctr"/>
                      <a:r>
                        <a:rPr kumimoji="1" lang="ja-JP" altLang="en-US" sz="1400" b="0" dirty="0">
                          <a:latin typeface="HGS創英角ｺﾞｼｯｸUB" panose="020B0900000000000000" pitchFamily="50" charset="-128"/>
                          <a:ea typeface="HGS創英角ｺﾞｼｯｸUB" panose="020B0900000000000000" pitchFamily="50" charset="-128"/>
                        </a:rPr>
                        <a:t>〇（可）</a:t>
                      </a:r>
                    </a:p>
                  </a:txBody>
                  <a:tcPr/>
                </a:tc>
                <a:extLst>
                  <a:ext uri="{0D108BD9-81ED-4DB2-BD59-A6C34878D82A}">
                    <a16:rowId xmlns:a16="http://schemas.microsoft.com/office/drawing/2014/main" val="2332462961"/>
                  </a:ext>
                </a:extLst>
              </a:tr>
              <a:tr h="370840">
                <a:tc>
                  <a:txBody>
                    <a:bodyPr/>
                    <a:lstStyle/>
                    <a:p>
                      <a:pPr algn="ctr"/>
                      <a:r>
                        <a:rPr kumimoji="1" lang="ja-JP" altLang="en-US" sz="1400" b="0" dirty="0">
                          <a:latin typeface="HGS創英角ｺﾞｼｯｸUB" panose="020B0900000000000000" pitchFamily="50" charset="-128"/>
                          <a:ea typeface="HGS創英角ｺﾞｼｯｸUB" panose="020B0900000000000000" pitchFamily="50" charset="-128"/>
                        </a:rPr>
                        <a:t>小学生以上</a:t>
                      </a:r>
                    </a:p>
                  </a:txBody>
                  <a:tcPr/>
                </a:tc>
                <a:tc>
                  <a:txBody>
                    <a:bodyPr/>
                    <a:lstStyle/>
                    <a:p>
                      <a:pPr algn="ctr"/>
                      <a:r>
                        <a:rPr kumimoji="1" lang="en-US" altLang="ja-JP" sz="1400" b="0" dirty="0">
                          <a:latin typeface="HGS創英角ｺﾞｼｯｸUB" panose="020B0900000000000000" pitchFamily="50" charset="-128"/>
                          <a:ea typeface="HGS創英角ｺﾞｼｯｸUB" panose="020B0900000000000000" pitchFamily="50" charset="-128"/>
                        </a:rPr>
                        <a:t>×</a:t>
                      </a:r>
                      <a:r>
                        <a:rPr kumimoji="1" lang="ja-JP" altLang="en-US" sz="1400" b="0" dirty="0">
                          <a:latin typeface="HGS創英角ｺﾞｼｯｸUB" panose="020B0900000000000000" pitchFamily="50" charset="-128"/>
                          <a:ea typeface="HGS創英角ｺﾞｼｯｸUB" panose="020B0900000000000000" pitchFamily="50" charset="-128"/>
                        </a:rPr>
                        <a:t>（不可）</a:t>
                      </a:r>
                    </a:p>
                  </a:txBody>
                  <a:tcPr/>
                </a:tc>
                <a:tc>
                  <a:txBody>
                    <a:bodyPr/>
                    <a:lstStyle/>
                    <a:p>
                      <a:pPr algn="ctr"/>
                      <a:r>
                        <a:rPr kumimoji="1" lang="ja-JP" altLang="en-US" sz="1400" b="0" dirty="0">
                          <a:latin typeface="HGS創英角ｺﾞｼｯｸUB" panose="020B0900000000000000" pitchFamily="50" charset="-128"/>
                          <a:ea typeface="HGS創英角ｺﾞｼｯｸUB" panose="020B0900000000000000" pitchFamily="50" charset="-128"/>
                        </a:rPr>
                        <a:t>◎（推奨）</a:t>
                      </a:r>
                    </a:p>
                  </a:txBody>
                  <a:tcPr/>
                </a:tc>
                <a:extLst>
                  <a:ext uri="{0D108BD9-81ED-4DB2-BD59-A6C34878D82A}">
                    <a16:rowId xmlns:a16="http://schemas.microsoft.com/office/drawing/2014/main" val="1189409353"/>
                  </a:ext>
                </a:extLst>
              </a:tr>
            </a:tbl>
          </a:graphicData>
        </a:graphic>
      </p:graphicFrame>
      <p:sp>
        <p:nvSpPr>
          <p:cNvPr id="13" name="サブタイトル 4">
            <a:extLst>
              <a:ext uri="{FF2B5EF4-FFF2-40B4-BE49-F238E27FC236}">
                <a16:creationId xmlns:a16="http://schemas.microsoft.com/office/drawing/2014/main" id="{39131D4D-2847-4698-80F8-9ED057B9D263}"/>
              </a:ext>
            </a:extLst>
          </p:cNvPr>
          <p:cNvSpPr txBox="1">
            <a:spLocks/>
          </p:cNvSpPr>
          <p:nvPr/>
        </p:nvSpPr>
        <p:spPr>
          <a:xfrm>
            <a:off x="108848" y="5675396"/>
            <a:ext cx="8926304" cy="988213"/>
          </a:xfrm>
        </p:spPr>
        <p:txBody>
          <a:bodyPr>
            <a:noAutofit/>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a:buClr>
                <a:schemeClr val="tx1"/>
              </a:buClr>
              <a:buFont typeface="Arial" panose="020B0604020202020204" pitchFamily="34" charset="0"/>
              <a:buChar char="•"/>
            </a:pP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小児用（</a:t>
            </a:r>
            <a:r>
              <a:rPr lang="en-US" altLang="ja-JP" sz="1800" dirty="0">
                <a:solidFill>
                  <a:schemeClr val="tx1"/>
                </a:solidFill>
                <a:latin typeface="HGP創英角ｺﾞｼｯｸUB" panose="020B0900000000000000" pitchFamily="50" charset="-128"/>
                <a:ea typeface="HGP創英角ｺﾞｼｯｸUB" panose="020B0900000000000000" pitchFamily="50" charset="-128"/>
              </a:rPr>
              <a:t>1-8</a:t>
            </a: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歳未満）・成人用から</a:t>
            </a:r>
            <a:r>
              <a:rPr lang="ja-JP" altLang="en-US" sz="1800" dirty="0">
                <a:solidFill>
                  <a:srgbClr val="FF0000"/>
                </a:solidFill>
                <a:latin typeface="HGP創英角ｺﾞｼｯｸUB" panose="020B0900000000000000" pitchFamily="50" charset="-128"/>
                <a:ea typeface="HGP創英角ｺﾞｼｯｸUB" panose="020B0900000000000000" pitchFamily="50" charset="-128"/>
              </a:rPr>
              <a:t>未就学児用・小学生から～大人用</a:t>
            </a: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に呼称が変更された。</a:t>
            </a:r>
            <a:endParaRPr lang="en-US" altLang="ja-JP" sz="1800" dirty="0">
              <a:solidFill>
                <a:schemeClr val="tx1"/>
              </a:solidFill>
              <a:latin typeface="HGP創英角ｺﾞｼｯｸUB" panose="020B0900000000000000" pitchFamily="50" charset="-128"/>
              <a:ea typeface="HGP創英角ｺﾞｼｯｸUB" panose="020B0900000000000000" pitchFamily="50" charset="-128"/>
            </a:endParaRPr>
          </a:p>
          <a:p>
            <a:pPr>
              <a:buClr>
                <a:schemeClr val="tx1"/>
              </a:buClr>
              <a:buFont typeface="Arial" panose="020B0604020202020204" pitchFamily="34" charset="0"/>
              <a:buChar char="•"/>
            </a:pP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小学高学年の児童に小児用パッドが誤って使用される事例があったなど、現場が混乱する恐れからガイドライン</a:t>
            </a:r>
            <a:r>
              <a:rPr lang="en-US" altLang="ja-JP" sz="1800" dirty="0">
                <a:solidFill>
                  <a:schemeClr val="tx1"/>
                </a:solidFill>
                <a:latin typeface="HGP創英角ｺﾞｼｯｸUB" panose="020B0900000000000000" pitchFamily="50" charset="-128"/>
                <a:ea typeface="HGP創英角ｺﾞｼｯｸUB" panose="020B0900000000000000" pitchFamily="50" charset="-128"/>
              </a:rPr>
              <a:t>2020</a:t>
            </a: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から変更された。</a:t>
            </a:r>
          </a:p>
        </p:txBody>
      </p:sp>
    </p:spTree>
    <p:extLst>
      <p:ext uri="{BB962C8B-B14F-4D97-AF65-F5344CB8AC3E}">
        <p14:creationId xmlns:p14="http://schemas.microsoft.com/office/powerpoint/2010/main" val="16425222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B2B363-6486-40E9-A556-5AB25514DFD1}"/>
              </a:ext>
            </a:extLst>
          </p:cNvPr>
          <p:cNvSpPr txBox="1">
            <a:spLocks noChangeArrowheads="1"/>
          </p:cNvSpPr>
          <p:nvPr/>
        </p:nvSpPr>
        <p:spPr bwMode="auto">
          <a:xfrm>
            <a:off x="260613" y="1083397"/>
            <a:ext cx="8332543" cy="647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S創英角ｺﾞｼｯｸUB" pitchFamily="50" charset="-128"/>
                <a:ea typeface="HGS創英角ｺﾞｼｯｸUB" pitchFamily="50" charset="-128"/>
              </a:rPr>
              <a:t>第</a:t>
            </a:r>
            <a:r>
              <a:rPr lang="en-US" altLang="ja-JP" sz="3600" dirty="0">
                <a:latin typeface="HGS創英角ｺﾞｼｯｸUB" pitchFamily="50" charset="-128"/>
                <a:ea typeface="HGS創英角ｺﾞｼｯｸUB" pitchFamily="50" charset="-128"/>
              </a:rPr>
              <a:t>6</a:t>
            </a:r>
            <a:r>
              <a:rPr lang="ja-JP" altLang="en-US" sz="3600" dirty="0">
                <a:latin typeface="HGS創英角ｺﾞｼｯｸUB" pitchFamily="50" charset="-128"/>
                <a:ea typeface="HGS創英角ｺﾞｼｯｸUB" pitchFamily="50" charset="-128"/>
              </a:rPr>
              <a:t>章　気道異物除去法</a:t>
            </a:r>
            <a:endParaRPr lang="ja-JP" altLang="en-US" sz="3600" dirty="0">
              <a:solidFill>
                <a:schemeClr val="bg1"/>
              </a:solidFill>
              <a:latin typeface="HGS創英角ｺﾞｼｯｸUB" pitchFamily="50" charset="-128"/>
              <a:ea typeface="HGS創英角ｺﾞｼｯｸUB" pitchFamily="50" charset="-128"/>
            </a:endParaRPr>
          </a:p>
        </p:txBody>
      </p:sp>
      <p:sp>
        <p:nvSpPr>
          <p:cNvPr id="4" name="Rectangle 10">
            <a:extLst>
              <a:ext uri="{FF2B5EF4-FFF2-40B4-BE49-F238E27FC236}">
                <a16:creationId xmlns:a16="http://schemas.microsoft.com/office/drawing/2014/main" id="{60A647C2-1D79-4E97-AA3C-B3529053A5CA}"/>
              </a:ext>
            </a:extLst>
          </p:cNvPr>
          <p:cNvSpPr>
            <a:spLocks noChangeArrowheads="1"/>
          </p:cNvSpPr>
          <p:nvPr/>
        </p:nvSpPr>
        <p:spPr bwMode="auto">
          <a:xfrm>
            <a:off x="611188" y="2892521"/>
            <a:ext cx="82073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kumimoji="1" sz="2800" b="1">
                <a:solidFill>
                  <a:schemeClr val="tx1"/>
                </a:solidFill>
                <a:latin typeface="ＭＳ Ｐゴシック" pitchFamily="50" charset="-128"/>
                <a:ea typeface="ＭＳ Ｐゴシック" pitchFamily="50" charset="-128"/>
              </a:defRPr>
            </a:lvl1pPr>
            <a:lvl2pPr marL="914400" indent="-457200" eaLnBrk="0" hangingPunct="0">
              <a:defRPr kumimoji="1" sz="2800" b="1">
                <a:solidFill>
                  <a:schemeClr val="tx1"/>
                </a:solidFill>
                <a:latin typeface="ＭＳ Ｐゴシック" pitchFamily="50" charset="-128"/>
                <a:ea typeface="ＭＳ Ｐゴシック" pitchFamily="50" charset="-128"/>
              </a:defRPr>
            </a:lvl2pPr>
            <a:lvl3pPr marL="1371600" indent="-457200" eaLnBrk="0" hangingPunct="0">
              <a:defRPr kumimoji="1" sz="2800" b="1">
                <a:solidFill>
                  <a:schemeClr val="tx1"/>
                </a:solidFill>
                <a:latin typeface="ＭＳ Ｐゴシック" pitchFamily="50" charset="-128"/>
                <a:ea typeface="ＭＳ Ｐゴシック" pitchFamily="50" charset="-128"/>
              </a:defRPr>
            </a:lvl3pPr>
            <a:lvl4pPr marL="1828800" indent="-457200" eaLnBrk="0" hangingPunct="0">
              <a:defRPr kumimoji="1" sz="2800" b="1">
                <a:solidFill>
                  <a:schemeClr val="tx1"/>
                </a:solidFill>
                <a:latin typeface="ＭＳ Ｐゴシック" pitchFamily="50" charset="-128"/>
                <a:ea typeface="ＭＳ Ｐゴシック" pitchFamily="50" charset="-128"/>
              </a:defRPr>
            </a:lvl4pPr>
            <a:lvl5pPr marL="2286000" indent="-457200" eaLnBrk="0" hangingPunct="0">
              <a:defRPr kumimoji="1" sz="2800" b="1">
                <a:solidFill>
                  <a:schemeClr val="tx1"/>
                </a:solidFill>
                <a:latin typeface="ＭＳ Ｐゴシック" pitchFamily="50" charset="-128"/>
                <a:ea typeface="ＭＳ Ｐゴシック" pitchFamily="50" charset="-128"/>
              </a:defRPr>
            </a:lvl5pPr>
            <a:lvl6pPr marL="27432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6pPr>
            <a:lvl7pPr marL="32004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7pPr>
            <a:lvl8pPr marL="36576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8pPr>
            <a:lvl9pPr marL="41148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9pPr>
          </a:lstStyle>
          <a:p>
            <a:pPr eaLnBrk="1" hangingPunct="1">
              <a:buFontTx/>
              <a:buAutoNum type="arabicPeriod"/>
            </a:pPr>
            <a:r>
              <a:rPr lang="ja-JP" altLang="en-US" sz="2400" b="0" dirty="0">
                <a:latin typeface="HGS創英角ｺﾞｼｯｸUB" pitchFamily="50" charset="-128"/>
                <a:ea typeface="HGS創英角ｺﾞｼｯｸUB" pitchFamily="50" charset="-128"/>
              </a:rPr>
              <a:t>異物による窒息の危険性</a:t>
            </a:r>
            <a:endParaRPr lang="en-US" altLang="ja-JP" sz="2400" b="0" dirty="0">
              <a:latin typeface="HGS創英角ｺﾞｼｯｸUB" pitchFamily="50" charset="-128"/>
              <a:ea typeface="HGS創英角ｺﾞｼｯｸUB" pitchFamily="50" charset="-128"/>
            </a:endParaRPr>
          </a:p>
          <a:p>
            <a:pPr eaLnBrk="1" hangingPunct="1">
              <a:buFontTx/>
              <a:buAutoNum type="arabicPeriod"/>
            </a:pPr>
            <a:r>
              <a:rPr lang="ja-JP" altLang="en-US" sz="2400" b="0" dirty="0">
                <a:latin typeface="HGS創英角ｺﾞｼｯｸUB" pitchFamily="50" charset="-128"/>
                <a:ea typeface="HGS創英角ｺﾞｼｯｸUB" pitchFamily="50" charset="-128"/>
              </a:rPr>
              <a:t>異物除去の方法</a:t>
            </a:r>
            <a:endParaRPr lang="en-US" altLang="ja-JP" sz="2400" b="0" dirty="0">
              <a:latin typeface="HGS創英角ｺﾞｼｯｸUB" pitchFamily="50" charset="-128"/>
              <a:ea typeface="HGS創英角ｺﾞｼｯｸUB" pitchFamily="50" charset="-128"/>
            </a:endParaRPr>
          </a:p>
        </p:txBody>
      </p:sp>
      <p:sp>
        <p:nvSpPr>
          <p:cNvPr id="5" name="Rectangle 11">
            <a:extLst>
              <a:ext uri="{FF2B5EF4-FFF2-40B4-BE49-F238E27FC236}">
                <a16:creationId xmlns:a16="http://schemas.microsoft.com/office/drawing/2014/main" id="{3DB80F02-097B-4476-BFE8-E46802DB8651}"/>
              </a:ext>
            </a:extLst>
          </p:cNvPr>
          <p:cNvSpPr>
            <a:spLocks noChangeArrowheads="1"/>
          </p:cNvSpPr>
          <p:nvPr/>
        </p:nvSpPr>
        <p:spPr bwMode="auto">
          <a:xfrm>
            <a:off x="467518" y="662609"/>
            <a:ext cx="8205787" cy="5909641"/>
          </a:xfrm>
          <a:prstGeom prst="rect">
            <a:avLst/>
          </a:prstGeom>
          <a:noFill/>
          <a:ln w="2844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buFont typeface="Arial" charset="0"/>
              <a:defRPr kumimoji="1" sz="3200">
                <a:solidFill>
                  <a:schemeClr val="tx1"/>
                </a:solidFill>
                <a:latin typeface="Calibri" pitchFamily="34" charset="0"/>
                <a:ea typeface="ＭＳ Ｐゴシック" pitchFamily="50" charset="-128"/>
              </a:defRPr>
            </a:lvl1pPr>
            <a:lvl2pPr marL="742950" indent="-285750" eaLnBrk="0" hangingPunct="0">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buFont typeface="Arial" charset="0"/>
              <a:defRPr kumimoji="1" sz="2400">
                <a:solidFill>
                  <a:schemeClr val="tx1"/>
                </a:solidFill>
                <a:latin typeface="Calibri" pitchFamily="34" charset="0"/>
                <a:ea typeface="ＭＳ Ｐゴシック" pitchFamily="50" charset="-128"/>
              </a:defRPr>
            </a:lvl3pPr>
            <a:lvl4pPr marL="1600200" indent="-228600" eaLnBrk="0" hangingPunct="0">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buFontTx/>
              <a:buChar char="•"/>
            </a:pPr>
            <a:endParaRPr lang="ja-JP" altLang="en-US" sz="2800">
              <a:latin typeface="HG創英角ｺﾞｼｯｸUB" panose="020B0909000000000000" pitchFamily="49" charset="-128"/>
              <a:ea typeface="HG創英角ｺﾞｼｯｸUB" panose="020B0909000000000000" pitchFamily="49" charset="-128"/>
            </a:endParaRPr>
          </a:p>
        </p:txBody>
      </p:sp>
      <p:sp>
        <p:nvSpPr>
          <p:cNvPr id="6" name="スライド番号プレースホルダー 3">
            <a:extLst>
              <a:ext uri="{FF2B5EF4-FFF2-40B4-BE49-F238E27FC236}">
                <a16:creationId xmlns:a16="http://schemas.microsoft.com/office/drawing/2014/main" id="{CE6D560E-5198-4066-AFFF-7E9D3D60BA95}"/>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82</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7382714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84ADD6BB-6FB5-4F1D-B2D1-D9D7DA7D5E44}"/>
              </a:ext>
            </a:extLst>
          </p:cNvPr>
          <p:cNvSpPr txBox="1">
            <a:spLocks/>
          </p:cNvSpPr>
          <p:nvPr/>
        </p:nvSpPr>
        <p:spPr>
          <a:xfrm>
            <a:off x="1025518" y="-49838"/>
            <a:ext cx="7092963" cy="746961"/>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S創英角ｺﾞｼｯｸUB" pitchFamily="50" charset="-128"/>
                <a:ea typeface="HGS創英角ｺﾞｼｯｸUB" pitchFamily="50" charset="-128"/>
              </a:rPr>
              <a:t>異物による窒息の危険性</a:t>
            </a:r>
            <a:endParaRPr lang="en-US" altLang="ja-JP" sz="3200" dirty="0">
              <a:latin typeface="HGS創英角ｺﾞｼｯｸUB" pitchFamily="50" charset="-128"/>
              <a:ea typeface="HGS創英角ｺﾞｼｯｸUB" pitchFamily="50" charset="-128"/>
            </a:endParaRPr>
          </a:p>
        </p:txBody>
      </p:sp>
      <p:sp>
        <p:nvSpPr>
          <p:cNvPr id="10" name="スライド番号プレースホルダー 3">
            <a:extLst>
              <a:ext uri="{FF2B5EF4-FFF2-40B4-BE49-F238E27FC236}">
                <a16:creationId xmlns:a16="http://schemas.microsoft.com/office/drawing/2014/main" id="{2D6631C8-AF35-4616-9D43-B219653F1259}"/>
              </a:ext>
            </a:extLst>
          </p:cNvPr>
          <p:cNvSpPr txBox="1">
            <a:spLocks/>
          </p:cNvSpPr>
          <p:nvPr/>
        </p:nvSpPr>
        <p:spPr>
          <a:xfrm>
            <a:off x="6901552" y="6508754"/>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D2D8002D-B5B0-4BAC-B1F6-782DDCCE6D9C}" type="slidenum">
              <a:rPr lang="ja-JP" altLang="en-US" smtClean="0">
                <a:latin typeface="HGP創英角ｺﾞｼｯｸUB" panose="020B0900000000000000" pitchFamily="50" charset="-128"/>
                <a:ea typeface="HGP創英角ｺﾞｼｯｸUB" panose="020B0900000000000000" pitchFamily="50" charset="-128"/>
              </a:rPr>
              <a:pPr/>
              <a:t>83</a:t>
            </a:fld>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17" name="Rectangle 5">
            <a:extLst>
              <a:ext uri="{FF2B5EF4-FFF2-40B4-BE49-F238E27FC236}">
                <a16:creationId xmlns:a16="http://schemas.microsoft.com/office/drawing/2014/main" id="{8E162394-83B5-4FC5-85CE-E0D241CF2B3D}"/>
              </a:ext>
            </a:extLst>
          </p:cNvPr>
          <p:cNvSpPr txBox="1">
            <a:spLocks noChangeArrowheads="1"/>
          </p:cNvSpPr>
          <p:nvPr/>
        </p:nvSpPr>
        <p:spPr>
          <a:xfrm>
            <a:off x="0" y="658051"/>
            <a:ext cx="9258400" cy="105425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a:spcBef>
                <a:spcPts val="1200"/>
              </a:spcBef>
              <a:buClrTx/>
              <a:buFont typeface="Arial" panose="020B0604020202020204" pitchFamily="34" charset="0"/>
              <a:buChar char="•"/>
            </a:pP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窒息によって毎年、</a:t>
            </a:r>
            <a:r>
              <a:rPr lang="en-US" altLang="ja-JP" sz="1800" dirty="0">
                <a:solidFill>
                  <a:schemeClr val="tx1"/>
                </a:solidFill>
                <a:latin typeface="HGP創英角ｺﾞｼｯｸUB" panose="020B0900000000000000" pitchFamily="50" charset="-128"/>
                <a:ea typeface="HGP創英角ｺﾞｼｯｸUB" panose="020B0900000000000000" pitchFamily="50" charset="-128"/>
              </a:rPr>
              <a:t>8</a:t>
            </a: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a:t>
            </a:r>
            <a:r>
              <a:rPr lang="en-US" altLang="ja-JP" sz="1800" dirty="0">
                <a:solidFill>
                  <a:schemeClr val="tx1"/>
                </a:solidFill>
                <a:latin typeface="HGP創英角ｺﾞｼｯｸUB" panose="020B0900000000000000" pitchFamily="50" charset="-128"/>
                <a:ea typeface="HGP創英角ｺﾞｼｯｸUB" panose="020B0900000000000000" pitchFamily="50" charset="-128"/>
              </a:rPr>
              <a:t>000</a:t>
            </a: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人程度死亡している。</a:t>
            </a:r>
            <a:endParaRPr lang="en-US" altLang="ja-JP" sz="1800" dirty="0">
              <a:solidFill>
                <a:schemeClr val="tx1"/>
              </a:solidFill>
              <a:latin typeface="HGP創英角ｺﾞｼｯｸUB" panose="020B0900000000000000" pitchFamily="50" charset="-128"/>
              <a:ea typeface="HGP創英角ｺﾞｼｯｸUB" panose="020B0900000000000000" pitchFamily="50" charset="-128"/>
            </a:endParaRPr>
          </a:p>
          <a:p>
            <a:pPr>
              <a:spcBef>
                <a:spcPts val="1200"/>
              </a:spcBef>
              <a:buClrTx/>
              <a:buFont typeface="Arial" panose="020B0604020202020204" pitchFamily="34" charset="0"/>
              <a:buChar char="•"/>
            </a:pP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乳児（口に入るもの、玩具等）及び高齢者（餅・肉・スジのある刺身、果物等）に多い。</a:t>
            </a:r>
            <a:endParaRPr lang="en-US" altLang="ja-JP" sz="18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3" name="テキスト ボックス 12">
            <a:extLst>
              <a:ext uri="{FF2B5EF4-FFF2-40B4-BE49-F238E27FC236}">
                <a16:creationId xmlns:a16="http://schemas.microsoft.com/office/drawing/2014/main" id="{93B77678-56FE-4C65-8DFB-A926615EA8DA}"/>
              </a:ext>
            </a:extLst>
          </p:cNvPr>
          <p:cNvSpPr txBox="1"/>
          <p:nvPr/>
        </p:nvSpPr>
        <p:spPr>
          <a:xfrm>
            <a:off x="41405" y="2140122"/>
            <a:ext cx="418576" cy="2238747"/>
          </a:xfrm>
          <a:prstGeom prst="rect">
            <a:avLst/>
          </a:prstGeom>
          <a:noFill/>
        </p:spPr>
        <p:txBody>
          <a:bodyPr vert="vert270" wrap="square" rtlCol="0">
            <a:spAutoFit/>
          </a:bodyPr>
          <a:lstStyle/>
          <a:p>
            <a:pPr algn="ctr"/>
            <a:r>
              <a:rPr kumimoji="1" lang="ja-JP" altLang="en-US" sz="1600" dirty="0">
                <a:solidFill>
                  <a:schemeClr val="tx1"/>
                </a:solidFill>
                <a:latin typeface="Calibri" panose="020F0502020204030204" pitchFamily="34" charset="0"/>
              </a:rPr>
              <a:t>死亡数（人）</a:t>
            </a:r>
            <a:endParaRPr kumimoji="1" lang="en-US" altLang="ja-JP" sz="1600" dirty="0">
              <a:solidFill>
                <a:schemeClr val="tx1"/>
              </a:solidFill>
              <a:latin typeface="Calibri" panose="020F0502020204030204" pitchFamily="34" charset="0"/>
            </a:endParaRPr>
          </a:p>
        </p:txBody>
      </p:sp>
      <p:sp>
        <p:nvSpPr>
          <p:cNvPr id="14" name="テキスト ボックス 13">
            <a:extLst>
              <a:ext uri="{FF2B5EF4-FFF2-40B4-BE49-F238E27FC236}">
                <a16:creationId xmlns:a16="http://schemas.microsoft.com/office/drawing/2014/main" id="{FA16DECB-292C-4BB7-AD14-948C350B21A1}"/>
              </a:ext>
            </a:extLst>
          </p:cNvPr>
          <p:cNvSpPr txBox="1"/>
          <p:nvPr/>
        </p:nvSpPr>
        <p:spPr>
          <a:xfrm>
            <a:off x="8502198" y="5325244"/>
            <a:ext cx="809990" cy="326243"/>
          </a:xfrm>
          <a:prstGeom prst="rect">
            <a:avLst/>
          </a:prstGeom>
          <a:noFill/>
        </p:spPr>
        <p:txBody>
          <a:bodyPr wrap="square" rtlCol="0">
            <a:spAutoFit/>
          </a:bodyPr>
          <a:lstStyle/>
          <a:p>
            <a:pPr algn="ctr"/>
            <a:r>
              <a:rPr kumimoji="1" lang="ja-JP" altLang="en-US" sz="1600" dirty="0">
                <a:solidFill>
                  <a:schemeClr val="tx1"/>
                </a:solidFill>
                <a:latin typeface="Calibri" panose="020F0502020204030204" pitchFamily="34" charset="0"/>
              </a:rPr>
              <a:t>（年）</a:t>
            </a:r>
            <a:endParaRPr kumimoji="1" lang="en-US" altLang="ja-JP" sz="1600" dirty="0">
              <a:solidFill>
                <a:schemeClr val="tx1"/>
              </a:solidFill>
              <a:latin typeface="Calibri" panose="020F0502020204030204" pitchFamily="34" charset="0"/>
            </a:endParaRPr>
          </a:p>
        </p:txBody>
      </p:sp>
      <p:graphicFrame>
        <p:nvGraphicFramePr>
          <p:cNvPr id="18" name="グラフ 17">
            <a:extLst>
              <a:ext uri="{FF2B5EF4-FFF2-40B4-BE49-F238E27FC236}">
                <a16:creationId xmlns:a16="http://schemas.microsoft.com/office/drawing/2014/main" id="{C9BC4E43-18EA-4E4D-9CB9-08280D580291}"/>
              </a:ext>
            </a:extLst>
          </p:cNvPr>
          <p:cNvGraphicFramePr>
            <a:graphicFrameLocks/>
          </p:cNvGraphicFramePr>
          <p:nvPr>
            <p:extLst>
              <p:ext uri="{D42A27DB-BD31-4B8C-83A1-F6EECF244321}">
                <p14:modId xmlns:p14="http://schemas.microsoft.com/office/powerpoint/2010/main" val="3174842273"/>
              </p:ext>
            </p:extLst>
          </p:nvPr>
        </p:nvGraphicFramePr>
        <p:xfrm>
          <a:off x="387453" y="1388869"/>
          <a:ext cx="8369094" cy="4227426"/>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 Box 4">
            <a:extLst>
              <a:ext uri="{FF2B5EF4-FFF2-40B4-BE49-F238E27FC236}">
                <a16:creationId xmlns:a16="http://schemas.microsoft.com/office/drawing/2014/main" id="{E7BAF6D7-73E8-4FC4-B48E-D7AF1D7A6022}"/>
              </a:ext>
            </a:extLst>
          </p:cNvPr>
          <p:cNvSpPr txBox="1">
            <a:spLocks noChangeArrowheads="1"/>
          </p:cNvSpPr>
          <p:nvPr/>
        </p:nvSpPr>
        <p:spPr bwMode="auto">
          <a:xfrm>
            <a:off x="5306581" y="5611521"/>
            <a:ext cx="383741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98000" rIns="198000">
            <a:spAutoFit/>
          </a:bodyPr>
          <a:lstStyle>
            <a:lvl1pPr>
              <a:spcBef>
                <a:spcPct val="20000"/>
              </a:spcBef>
              <a:buFont typeface="Arial" charset="0"/>
              <a:buChar char="•"/>
              <a:defRPr kumimoji="1" sz="3200">
                <a:solidFill>
                  <a:schemeClr val="tx1"/>
                </a:solidFill>
                <a:latin typeface="Calibri" pitchFamily="34" charset="0"/>
              </a:defRPr>
            </a:lvl1pPr>
            <a:lvl2pPr marL="742950" indent="-285750">
              <a:spcBef>
                <a:spcPct val="20000"/>
              </a:spcBef>
              <a:buFont typeface="Arial" charset="0"/>
              <a:buChar char="–"/>
              <a:defRPr kumimoji="1" sz="2800">
                <a:solidFill>
                  <a:schemeClr val="tx1"/>
                </a:solidFill>
                <a:latin typeface="Calibri" pitchFamily="34" charset="0"/>
              </a:defRPr>
            </a:lvl2pPr>
            <a:lvl3pPr marL="1143000" indent="-228600">
              <a:spcBef>
                <a:spcPct val="20000"/>
              </a:spcBef>
              <a:buFont typeface="Arial" charset="0"/>
              <a:buChar char="•"/>
              <a:defRPr kumimoji="1" sz="2400">
                <a:solidFill>
                  <a:schemeClr val="tx1"/>
                </a:solidFill>
                <a:latin typeface="Calibri" pitchFamily="34" charset="0"/>
              </a:defRPr>
            </a:lvl3pPr>
            <a:lvl4pPr marL="1600200" indent="-228600">
              <a:spcBef>
                <a:spcPct val="20000"/>
              </a:spcBef>
              <a:buFont typeface="Arial" charset="0"/>
              <a:buChar char="–"/>
              <a:defRPr kumimoji="1" sz="2000">
                <a:solidFill>
                  <a:schemeClr val="tx1"/>
                </a:solidFill>
                <a:latin typeface="Calibri" pitchFamily="34" charset="0"/>
              </a:defRPr>
            </a:lvl4pPr>
            <a:lvl5pPr marL="2057400" indent="-228600">
              <a:spcBef>
                <a:spcPct val="20000"/>
              </a:spcBef>
              <a:buFont typeface="Arial" charset="0"/>
              <a:buChar char="»"/>
              <a:defRPr kumimoji="1"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9pPr>
          </a:lstStyle>
          <a:p>
            <a:pPr algn="r" eaLnBrk="1" hangingPunct="1">
              <a:lnSpc>
                <a:spcPct val="100000"/>
              </a:lnSpc>
              <a:buClrTx/>
              <a:buSzTx/>
              <a:buFontTx/>
              <a:buNone/>
            </a:pPr>
            <a:r>
              <a:rPr lang="ja-JP" altLang="en-US" sz="1100" dirty="0">
                <a:latin typeface="HGP創英角ｺﾞｼｯｸUB" panose="020B0900000000000000" pitchFamily="50" charset="-128"/>
                <a:ea typeface="HGP創英角ｺﾞｼｯｸUB" panose="020B0900000000000000" pitchFamily="50" charset="-128"/>
              </a:rPr>
              <a:t>出典：令和</a:t>
            </a:r>
            <a:r>
              <a:rPr lang="en-US" altLang="ja-JP" sz="1100" dirty="0">
                <a:latin typeface="HGP創英角ｺﾞｼｯｸUB" panose="020B0900000000000000" pitchFamily="50" charset="-128"/>
                <a:ea typeface="HGP創英角ｺﾞｼｯｸUB" panose="020B0900000000000000" pitchFamily="50" charset="-128"/>
              </a:rPr>
              <a:t>2</a:t>
            </a:r>
            <a:r>
              <a:rPr lang="ja-JP" altLang="en-US" sz="1100" dirty="0">
                <a:latin typeface="HGP創英角ｺﾞｼｯｸUB" panose="020B0900000000000000" pitchFamily="50" charset="-128"/>
                <a:ea typeface="HGP創英角ｺﾞｼｯｸUB" panose="020B0900000000000000" pitchFamily="50" charset="-128"/>
              </a:rPr>
              <a:t>年厚生労働省「人口動態統計」より作成作成</a:t>
            </a:r>
          </a:p>
        </p:txBody>
      </p:sp>
      <p:sp>
        <p:nvSpPr>
          <p:cNvPr id="2" name="正方形/長方形 1">
            <a:extLst>
              <a:ext uri="{FF2B5EF4-FFF2-40B4-BE49-F238E27FC236}">
                <a16:creationId xmlns:a16="http://schemas.microsoft.com/office/drawing/2014/main" id="{832FF68D-79DE-43F6-98D0-D156312C5E21}"/>
              </a:ext>
            </a:extLst>
          </p:cNvPr>
          <p:cNvSpPr/>
          <p:nvPr/>
        </p:nvSpPr>
        <p:spPr>
          <a:xfrm>
            <a:off x="3273845" y="1961194"/>
            <a:ext cx="1084083" cy="339365"/>
          </a:xfrm>
          <a:prstGeom prst="rect">
            <a:avLst/>
          </a:prstGeom>
          <a:noFill/>
          <a:ln w="3810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サブタイトル 4">
            <a:extLst>
              <a:ext uri="{FF2B5EF4-FFF2-40B4-BE49-F238E27FC236}">
                <a16:creationId xmlns:a16="http://schemas.microsoft.com/office/drawing/2014/main" id="{F7EA432F-A3FA-413C-AE2E-170D28CB4085}"/>
              </a:ext>
            </a:extLst>
          </p:cNvPr>
          <p:cNvSpPr txBox="1">
            <a:spLocks/>
          </p:cNvSpPr>
          <p:nvPr/>
        </p:nvSpPr>
        <p:spPr>
          <a:xfrm>
            <a:off x="108848" y="5818712"/>
            <a:ext cx="8926303" cy="528401"/>
          </a:xfrm>
        </p:spPr>
        <p:txBody>
          <a:bodyPr>
            <a:noAutofit/>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marL="0" indent="0">
              <a:buClr>
                <a:schemeClr val="tx1"/>
              </a:buClr>
              <a:buNone/>
            </a:pPr>
            <a:r>
              <a:rPr lang="ja-JP" altLang="en-US" sz="3200" dirty="0">
                <a:solidFill>
                  <a:srgbClr val="FF0000"/>
                </a:solidFill>
                <a:latin typeface="HGP創英角ｺﾞｼｯｸUB" panose="020B0900000000000000" pitchFamily="50" charset="-128"/>
                <a:ea typeface="HGP創英角ｺﾞｼｯｸUB" panose="020B0900000000000000" pitchFamily="50" charset="-128"/>
              </a:rPr>
              <a:t>異物をいかに短時間で取り除けるかが生死を分ける。</a:t>
            </a:r>
          </a:p>
        </p:txBody>
      </p:sp>
    </p:spTree>
    <p:extLst>
      <p:ext uri="{BB962C8B-B14F-4D97-AF65-F5344CB8AC3E}">
        <p14:creationId xmlns:p14="http://schemas.microsoft.com/office/powerpoint/2010/main" val="5130016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965184"/>
            <a:ext cx="7863840" cy="5011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2400" dirty="0">
                <a:latin typeface="HGP創英角ｺﾞｼｯｸUB" panose="020B0900000000000000" pitchFamily="50" charset="-128"/>
                <a:ea typeface="HGP創英角ｺﾞｼｯｸUB" panose="020B0900000000000000" pitchFamily="50" charset="-128"/>
              </a:rPr>
              <a:t>(1)</a:t>
            </a:r>
            <a:r>
              <a:rPr lang="ja-JP" altLang="en-US" sz="2400" dirty="0">
                <a:latin typeface="HGP創英角ｺﾞｼｯｸUB" panose="020B0900000000000000" pitchFamily="50" charset="-128"/>
                <a:ea typeface="HGP創英角ｺﾞｼｯｸUB" panose="020B0900000000000000" pitchFamily="50" charset="-128"/>
              </a:rPr>
              <a:t>異物による窒息と、その対応</a:t>
            </a:r>
          </a:p>
        </p:txBody>
      </p:sp>
      <p:sp>
        <p:nvSpPr>
          <p:cNvPr id="5" name="Rectangle 5"/>
          <p:cNvSpPr txBox="1">
            <a:spLocks noChangeArrowheads="1"/>
          </p:cNvSpPr>
          <p:nvPr/>
        </p:nvSpPr>
        <p:spPr>
          <a:xfrm>
            <a:off x="235669" y="1643275"/>
            <a:ext cx="8118481" cy="443701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a:spcBef>
                <a:spcPts val="1200"/>
              </a:spcBef>
              <a:buClrTx/>
              <a:buFont typeface="Arial" panose="020B0604020202020204" pitchFamily="34" charset="0"/>
              <a:buChar char="•"/>
            </a:pPr>
            <a:r>
              <a:rPr lang="ja-JP" altLang="en-US" dirty="0">
                <a:solidFill>
                  <a:schemeClr val="tx1"/>
                </a:solidFill>
                <a:latin typeface="HGP創英角ｺﾞｼｯｸUB" panose="020B0900000000000000" pitchFamily="50" charset="-128"/>
                <a:ea typeface="HGP創英角ｺﾞｼｯｸUB" panose="020B0900000000000000" pitchFamily="50" charset="-128"/>
              </a:rPr>
              <a:t>窒息を疑った場合、</a:t>
            </a:r>
            <a:r>
              <a:rPr lang="ja-JP" altLang="en-US" dirty="0">
                <a:solidFill>
                  <a:srgbClr val="FF0000"/>
                </a:solidFill>
                <a:latin typeface="HGP創英角ｺﾞｼｯｸUB" panose="020B0900000000000000" pitchFamily="50" charset="-128"/>
                <a:ea typeface="HGP創英角ｺﾞｼｯｸUB" panose="020B0900000000000000" pitchFamily="50" charset="-128"/>
              </a:rPr>
              <a:t>大声で助け</a:t>
            </a:r>
            <a:r>
              <a:rPr lang="ja-JP" altLang="en-US" dirty="0">
                <a:solidFill>
                  <a:schemeClr val="tx1"/>
                </a:solidFill>
                <a:latin typeface="HGP創英角ｺﾞｼｯｸUB" panose="020B0900000000000000" pitchFamily="50" charset="-128"/>
                <a:ea typeface="HGP創英角ｺﾞｼｯｸUB" panose="020B0900000000000000" pitchFamily="50" charset="-128"/>
              </a:rPr>
              <a:t>を呼ぶ。</a:t>
            </a:r>
            <a:endParaRPr lang="en-US" altLang="ja-JP" dirty="0">
              <a:solidFill>
                <a:schemeClr val="tx1"/>
              </a:solidFill>
              <a:latin typeface="HGP創英角ｺﾞｼｯｸUB" panose="020B0900000000000000" pitchFamily="50" charset="-128"/>
              <a:ea typeface="HGP創英角ｺﾞｼｯｸUB" panose="020B0900000000000000" pitchFamily="50" charset="-128"/>
            </a:endParaRPr>
          </a:p>
          <a:p>
            <a:pPr>
              <a:spcBef>
                <a:spcPts val="1200"/>
              </a:spcBef>
              <a:buClrTx/>
              <a:buFont typeface="Arial" panose="020B0604020202020204" pitchFamily="34" charset="0"/>
              <a:buChar char="•"/>
            </a:pPr>
            <a:r>
              <a:rPr lang="ja-JP" altLang="en-US" dirty="0">
                <a:solidFill>
                  <a:schemeClr val="tx1"/>
                </a:solidFill>
                <a:latin typeface="HGP創英角ｺﾞｼｯｸUB" panose="020B0900000000000000" pitchFamily="50" charset="-128"/>
                <a:ea typeface="HGP創英角ｺﾞｼｯｸUB" panose="020B0900000000000000" pitchFamily="50" charset="-128"/>
              </a:rPr>
              <a:t>声が出ない、有効な咳が出来ない時には</a:t>
            </a:r>
            <a:r>
              <a:rPr lang="en-US" altLang="ja-JP" dirty="0">
                <a:solidFill>
                  <a:srgbClr val="FF0000"/>
                </a:solidFill>
                <a:latin typeface="HGP創英角ｺﾞｼｯｸUB" panose="020B0900000000000000" pitchFamily="50" charset="-128"/>
                <a:ea typeface="HGP創英角ｺﾞｼｯｸUB" panose="020B0900000000000000" pitchFamily="50" charset="-128"/>
              </a:rPr>
              <a:t>119</a:t>
            </a:r>
            <a:r>
              <a:rPr lang="ja-JP" altLang="en-US" dirty="0">
                <a:solidFill>
                  <a:srgbClr val="FF0000"/>
                </a:solidFill>
                <a:latin typeface="HGP創英角ｺﾞｼｯｸUB" panose="020B0900000000000000" pitchFamily="50" charset="-128"/>
                <a:ea typeface="HGP創英角ｺﾞｼｯｸUB" panose="020B0900000000000000" pitchFamily="50" charset="-128"/>
              </a:rPr>
              <a:t>番通報</a:t>
            </a:r>
            <a:r>
              <a:rPr lang="ja-JP" altLang="en-US" dirty="0">
                <a:solidFill>
                  <a:schemeClr val="tx1"/>
                </a:solidFill>
                <a:latin typeface="HGP創英角ｺﾞｼｯｸUB" panose="020B0900000000000000" pitchFamily="50" charset="-128"/>
                <a:ea typeface="HGP創英角ｺﾞｼｯｸUB" panose="020B0900000000000000" pitchFamily="50" charset="-128"/>
              </a:rPr>
              <a:t>。</a:t>
            </a:r>
            <a:endParaRPr lang="en-US" altLang="ja-JP" dirty="0">
              <a:solidFill>
                <a:schemeClr val="tx1"/>
              </a:solidFill>
              <a:latin typeface="HGP創英角ｺﾞｼｯｸUB" panose="020B0900000000000000" pitchFamily="50" charset="-128"/>
              <a:ea typeface="HGP創英角ｺﾞｼｯｸUB" panose="020B0900000000000000" pitchFamily="50" charset="-128"/>
            </a:endParaRPr>
          </a:p>
          <a:p>
            <a:pPr>
              <a:spcBef>
                <a:spcPts val="1200"/>
              </a:spcBef>
              <a:buClrTx/>
              <a:buFont typeface="Arial" panose="020B0604020202020204" pitchFamily="34" charset="0"/>
              <a:buChar char="•"/>
            </a:pPr>
            <a:endParaRPr lang="en-US" altLang="ja-JP" dirty="0">
              <a:solidFill>
                <a:schemeClr val="tx1"/>
              </a:solidFill>
              <a:latin typeface="HGP創英角ｺﾞｼｯｸUB" panose="020B0900000000000000" pitchFamily="50" charset="-128"/>
              <a:ea typeface="HGP創英角ｺﾞｼｯｸUB" panose="020B0900000000000000" pitchFamily="50" charset="-128"/>
            </a:endParaRPr>
          </a:p>
          <a:p>
            <a:pPr>
              <a:spcBef>
                <a:spcPts val="1200"/>
              </a:spcBef>
              <a:buClrTx/>
              <a:buFont typeface="Arial" panose="020B0604020202020204" pitchFamily="34" charset="0"/>
              <a:buChar char="•"/>
            </a:pPr>
            <a:r>
              <a:rPr lang="ja-JP" altLang="en-US" dirty="0">
                <a:solidFill>
                  <a:schemeClr val="tx1"/>
                </a:solidFill>
                <a:latin typeface="HGP創英角ｺﾞｼｯｸUB" panose="020B0900000000000000" pitchFamily="50" charset="-128"/>
                <a:ea typeface="HGP創英角ｺﾞｼｯｸUB" panose="020B0900000000000000" pitchFamily="50" charset="-128"/>
              </a:rPr>
              <a:t>声がでるか</a:t>
            </a:r>
            <a:r>
              <a:rPr lang="ja-JP" altLang="en-US" dirty="0">
                <a:solidFill>
                  <a:srgbClr val="FF0000"/>
                </a:solidFill>
                <a:latin typeface="HGP創英角ｺﾞｼｯｸUB" panose="020B0900000000000000" pitchFamily="50" charset="-128"/>
                <a:ea typeface="HGP創英角ｺﾞｼｯｸUB" panose="020B0900000000000000" pitchFamily="50" charset="-128"/>
              </a:rPr>
              <a:t>有効な咳</a:t>
            </a:r>
            <a:r>
              <a:rPr lang="ja-JP" altLang="en-US" dirty="0">
                <a:solidFill>
                  <a:schemeClr val="tx1"/>
                </a:solidFill>
                <a:latin typeface="HGP創英角ｺﾞｼｯｸUB" panose="020B0900000000000000" pitchFamily="50" charset="-128"/>
                <a:ea typeface="HGP創英角ｺﾞｼｯｸUB" panose="020B0900000000000000" pitchFamily="50" charset="-128"/>
              </a:rPr>
              <a:t>をしている場合は、それを続ける。</a:t>
            </a:r>
            <a:endParaRPr lang="en-US" altLang="ja-JP" dirty="0">
              <a:solidFill>
                <a:schemeClr val="tx1"/>
              </a:solidFill>
              <a:latin typeface="HGP創英角ｺﾞｼｯｸUB" panose="020B0900000000000000" pitchFamily="50" charset="-128"/>
              <a:ea typeface="HGP創英角ｺﾞｼｯｸUB" panose="020B0900000000000000" pitchFamily="50" charset="-128"/>
            </a:endParaRPr>
          </a:p>
          <a:p>
            <a:pPr>
              <a:spcBef>
                <a:spcPts val="1200"/>
              </a:spcBef>
              <a:buClrTx/>
              <a:buFont typeface="Arial" panose="020B0604020202020204" pitchFamily="34" charset="0"/>
              <a:buChar char="•"/>
            </a:pPr>
            <a:r>
              <a:rPr lang="ja-JP" altLang="en-US" dirty="0">
                <a:solidFill>
                  <a:schemeClr val="tx1"/>
                </a:solidFill>
                <a:latin typeface="HGP創英角ｺﾞｼｯｸUB" panose="020B0900000000000000" pitchFamily="50" charset="-128"/>
                <a:ea typeface="HGP創英角ｺﾞｼｯｸUB" panose="020B0900000000000000" pitchFamily="50" charset="-128"/>
              </a:rPr>
              <a:t>声が出ない、有効な咳が出来ない場合は、</a:t>
            </a:r>
            <a:r>
              <a:rPr lang="ja-JP" altLang="en-US" dirty="0">
                <a:solidFill>
                  <a:srgbClr val="FF0000"/>
                </a:solidFill>
                <a:latin typeface="HGP創英角ｺﾞｼｯｸUB" panose="020B0900000000000000" pitchFamily="50" charset="-128"/>
                <a:ea typeface="HGP創英角ｺﾞｼｯｸUB" panose="020B0900000000000000" pitchFamily="50" charset="-128"/>
              </a:rPr>
              <a:t>背部を叩く</a:t>
            </a:r>
            <a:r>
              <a:rPr lang="ja-JP" altLang="en-US" dirty="0">
                <a:solidFill>
                  <a:schemeClr val="tx1"/>
                </a:solidFill>
                <a:latin typeface="HGP創英角ｺﾞｼｯｸUB" panose="020B0900000000000000" pitchFamily="50" charset="-128"/>
                <a:ea typeface="HGP創英角ｺﾞｼｯｸUB" panose="020B0900000000000000" pitchFamily="50" charset="-128"/>
              </a:rPr>
              <a:t>。</a:t>
            </a:r>
            <a:endParaRPr lang="en-US" altLang="ja-JP" dirty="0">
              <a:solidFill>
                <a:schemeClr val="tx1"/>
              </a:solidFill>
              <a:latin typeface="HGP創英角ｺﾞｼｯｸUB" panose="020B0900000000000000" pitchFamily="50" charset="-128"/>
              <a:ea typeface="HGP創英角ｺﾞｼｯｸUB" panose="020B0900000000000000" pitchFamily="50" charset="-128"/>
            </a:endParaRPr>
          </a:p>
          <a:p>
            <a:pPr>
              <a:spcBef>
                <a:spcPts val="1200"/>
              </a:spcBef>
              <a:buClrTx/>
              <a:buFont typeface="Arial" panose="020B0604020202020204" pitchFamily="34" charset="0"/>
              <a:buChar char="•"/>
            </a:pPr>
            <a:endParaRPr lang="en-US" altLang="ja-JP" dirty="0">
              <a:solidFill>
                <a:schemeClr val="tx1"/>
              </a:solidFill>
              <a:latin typeface="HGP創英角ｺﾞｼｯｸUB" panose="020B0900000000000000" pitchFamily="50" charset="-128"/>
              <a:ea typeface="HGP創英角ｺﾞｼｯｸUB" panose="020B0900000000000000" pitchFamily="50" charset="-128"/>
            </a:endParaRPr>
          </a:p>
          <a:p>
            <a:pPr>
              <a:spcBef>
                <a:spcPts val="1200"/>
              </a:spcBef>
              <a:buClrTx/>
              <a:buFont typeface="Arial" panose="020B0604020202020204" pitchFamily="34" charset="0"/>
              <a:buChar char="•"/>
            </a:pPr>
            <a:r>
              <a:rPr lang="ja-JP" altLang="en-US" dirty="0">
                <a:solidFill>
                  <a:schemeClr val="tx1"/>
                </a:solidFill>
                <a:latin typeface="HGP創英角ｺﾞｼｯｸUB" panose="020B0900000000000000" pitchFamily="50" charset="-128"/>
                <a:ea typeface="HGP創英角ｺﾞｼｯｸUB" panose="020B0900000000000000" pitchFamily="50" charset="-128"/>
              </a:rPr>
              <a:t>背部叩打で異物が出ない場合は、</a:t>
            </a:r>
            <a:r>
              <a:rPr lang="ja-JP" altLang="en-US" dirty="0">
                <a:solidFill>
                  <a:srgbClr val="FF0000"/>
                </a:solidFill>
                <a:latin typeface="HGP創英角ｺﾞｼｯｸUB" panose="020B0900000000000000" pitchFamily="50" charset="-128"/>
                <a:ea typeface="HGP創英角ｺﾞｼｯｸUB" panose="020B0900000000000000" pitchFamily="50" charset="-128"/>
              </a:rPr>
              <a:t>腹部突き上げ法</a:t>
            </a:r>
            <a:r>
              <a:rPr lang="ja-JP" altLang="en-US" dirty="0">
                <a:solidFill>
                  <a:schemeClr val="tx1"/>
                </a:solidFill>
                <a:latin typeface="HGP創英角ｺﾞｼｯｸUB" panose="020B0900000000000000" pitchFamily="50" charset="-128"/>
                <a:ea typeface="HGP創英角ｺﾞｼｯｸUB" panose="020B0900000000000000" pitchFamily="50" charset="-128"/>
              </a:rPr>
              <a:t>を行う。</a:t>
            </a:r>
            <a:endParaRPr lang="en-US" altLang="ja-JP" dirty="0">
              <a:solidFill>
                <a:schemeClr val="tx1"/>
              </a:solidFill>
              <a:latin typeface="HGP創英角ｺﾞｼｯｸUB" panose="020B0900000000000000" pitchFamily="50" charset="-128"/>
              <a:ea typeface="HGP創英角ｺﾞｼｯｸUB" panose="020B0900000000000000" pitchFamily="50" charset="-128"/>
            </a:endParaRPr>
          </a:p>
          <a:p>
            <a:pPr>
              <a:spcBef>
                <a:spcPts val="1200"/>
              </a:spcBef>
              <a:buClrTx/>
              <a:buFont typeface="Arial" panose="020B0604020202020204" pitchFamily="34" charset="0"/>
              <a:buChar char="•"/>
            </a:pPr>
            <a:r>
              <a:rPr lang="ja-JP" altLang="en-US" dirty="0">
                <a:solidFill>
                  <a:schemeClr val="tx1"/>
                </a:solidFill>
                <a:latin typeface="HGP創英角ｺﾞｼｯｸUB" panose="020B0900000000000000" pitchFamily="50" charset="-128"/>
                <a:ea typeface="HGP創英角ｺﾞｼｯｸUB" panose="020B0900000000000000" pitchFamily="50" charset="-128"/>
              </a:rPr>
              <a:t>乳児では</a:t>
            </a:r>
            <a:r>
              <a:rPr lang="ja-JP" altLang="en-US" dirty="0">
                <a:solidFill>
                  <a:srgbClr val="FF0000"/>
                </a:solidFill>
                <a:latin typeface="HGP創英角ｺﾞｼｯｸUB" panose="020B0900000000000000" pitchFamily="50" charset="-128"/>
                <a:ea typeface="HGP創英角ｺﾞｼｯｸUB" panose="020B0900000000000000" pitchFamily="50" charset="-128"/>
              </a:rPr>
              <a:t>胸部突き上げ法</a:t>
            </a:r>
            <a:r>
              <a:rPr lang="ja-JP" altLang="en-US" dirty="0">
                <a:solidFill>
                  <a:schemeClr val="tx1"/>
                </a:solidFill>
                <a:latin typeface="HGP創英角ｺﾞｼｯｸUB" panose="020B0900000000000000" pitchFamily="50" charset="-128"/>
                <a:ea typeface="HGP創英角ｺﾞｼｯｸUB" panose="020B0900000000000000" pitchFamily="50" charset="-128"/>
              </a:rPr>
              <a:t>を行う。</a:t>
            </a:r>
            <a:endParaRPr lang="en-US" altLang="ja-JP" dirty="0">
              <a:solidFill>
                <a:schemeClr val="tx1"/>
              </a:solidFill>
              <a:latin typeface="HGP創英角ｺﾞｼｯｸUB" panose="020B0900000000000000" pitchFamily="50" charset="-128"/>
              <a:ea typeface="HGP創英角ｺﾞｼｯｸUB" panose="020B0900000000000000" pitchFamily="50" charset="-128"/>
            </a:endParaRPr>
          </a:p>
          <a:p>
            <a:pPr>
              <a:spcBef>
                <a:spcPts val="1200"/>
              </a:spcBef>
              <a:buClrTx/>
              <a:buFont typeface="Arial" panose="020B0604020202020204" pitchFamily="34" charset="0"/>
              <a:buChar char="•"/>
            </a:pPr>
            <a:endParaRPr lang="en-US" altLang="ja-JP" dirty="0">
              <a:solidFill>
                <a:schemeClr val="tx1"/>
              </a:solidFill>
              <a:latin typeface="HGP創英角ｺﾞｼｯｸUB" panose="020B0900000000000000" pitchFamily="50" charset="-128"/>
              <a:ea typeface="HGP創英角ｺﾞｼｯｸUB" panose="020B0900000000000000" pitchFamily="50" charset="-128"/>
            </a:endParaRPr>
          </a:p>
          <a:p>
            <a:pPr>
              <a:spcBef>
                <a:spcPts val="1200"/>
              </a:spcBef>
              <a:buClrTx/>
              <a:buFont typeface="Arial" panose="020B0604020202020204" pitchFamily="34" charset="0"/>
              <a:buChar char="•"/>
            </a:pPr>
            <a:endParaRPr lang="ja-JP" altLang="en-US"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タイトル 1">
            <a:extLst>
              <a:ext uri="{FF2B5EF4-FFF2-40B4-BE49-F238E27FC236}">
                <a16:creationId xmlns:a16="http://schemas.microsoft.com/office/drawing/2014/main" id="{84ADD6BB-6FB5-4F1D-B2D1-D9D7DA7D5E44}"/>
              </a:ext>
            </a:extLst>
          </p:cNvPr>
          <p:cNvSpPr txBox="1">
            <a:spLocks/>
          </p:cNvSpPr>
          <p:nvPr/>
        </p:nvSpPr>
        <p:spPr>
          <a:xfrm>
            <a:off x="1025518" y="-49838"/>
            <a:ext cx="7092963" cy="746961"/>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S創英角ｺﾞｼｯｸUB" pitchFamily="50" charset="-128"/>
                <a:ea typeface="HGS創英角ｺﾞｼｯｸUB" pitchFamily="50" charset="-128"/>
              </a:rPr>
              <a:t>異物除去の方法</a:t>
            </a:r>
            <a:endParaRPr lang="en-US" altLang="ja-JP" sz="3200" dirty="0">
              <a:latin typeface="HGS創英角ｺﾞｼｯｸUB" pitchFamily="50" charset="-128"/>
              <a:ea typeface="HGS創英角ｺﾞｼｯｸUB" pitchFamily="50" charset="-128"/>
            </a:endParaRPr>
          </a:p>
        </p:txBody>
      </p:sp>
      <p:sp>
        <p:nvSpPr>
          <p:cNvPr id="10" name="スライド番号プレースホルダー 3">
            <a:extLst>
              <a:ext uri="{FF2B5EF4-FFF2-40B4-BE49-F238E27FC236}">
                <a16:creationId xmlns:a16="http://schemas.microsoft.com/office/drawing/2014/main" id="{2D6631C8-AF35-4616-9D43-B219653F1259}"/>
              </a:ext>
            </a:extLst>
          </p:cNvPr>
          <p:cNvSpPr txBox="1">
            <a:spLocks/>
          </p:cNvSpPr>
          <p:nvPr/>
        </p:nvSpPr>
        <p:spPr>
          <a:xfrm>
            <a:off x="6901552" y="6508754"/>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D2D8002D-B5B0-4BAC-B1F6-782DDCCE6D9C}" type="slidenum">
              <a:rPr lang="ja-JP" altLang="en-US" smtClean="0">
                <a:latin typeface="HGP創英角ｺﾞｼｯｸUB" panose="020B0900000000000000" pitchFamily="50" charset="-128"/>
                <a:ea typeface="HGP創英角ｺﾞｼｯｸUB" panose="020B0900000000000000" pitchFamily="50" charset="-128"/>
              </a:rPr>
              <a:pPr/>
              <a:t>84</a:t>
            </a:fld>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14" name="矢印: 下 13">
            <a:extLst>
              <a:ext uri="{FF2B5EF4-FFF2-40B4-BE49-F238E27FC236}">
                <a16:creationId xmlns:a16="http://schemas.microsoft.com/office/drawing/2014/main" id="{473C8706-5BF9-47B2-919F-A2A62A7BC96F}"/>
              </a:ext>
            </a:extLst>
          </p:cNvPr>
          <p:cNvSpPr/>
          <p:nvPr/>
        </p:nvSpPr>
        <p:spPr>
          <a:xfrm>
            <a:off x="3431250" y="2709651"/>
            <a:ext cx="500670" cy="485215"/>
          </a:xfrm>
          <a:prstGeom prst="down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矢印: 下 14">
            <a:extLst>
              <a:ext uri="{FF2B5EF4-FFF2-40B4-BE49-F238E27FC236}">
                <a16:creationId xmlns:a16="http://schemas.microsoft.com/office/drawing/2014/main" id="{6AE14B21-F314-4375-9875-EE60A48E8E31}"/>
              </a:ext>
            </a:extLst>
          </p:cNvPr>
          <p:cNvSpPr/>
          <p:nvPr/>
        </p:nvSpPr>
        <p:spPr>
          <a:xfrm>
            <a:off x="3431250" y="4261242"/>
            <a:ext cx="500670" cy="485215"/>
          </a:xfrm>
          <a:prstGeom prst="down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079631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1523" y="631844"/>
            <a:ext cx="7863840" cy="5011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2400" dirty="0">
                <a:latin typeface="HGP創英角ｺﾞｼｯｸUB" panose="020B0900000000000000" pitchFamily="50" charset="-128"/>
                <a:ea typeface="HGP創英角ｺﾞｼｯｸUB" panose="020B0900000000000000" pitchFamily="50" charset="-128"/>
              </a:rPr>
              <a:t>(2)</a:t>
            </a:r>
            <a:r>
              <a:rPr lang="ja-JP" altLang="en-US" sz="2400" dirty="0">
                <a:latin typeface="HGP創英角ｺﾞｼｯｸUB" panose="020B0900000000000000" pitchFamily="50" charset="-128"/>
                <a:ea typeface="HGP創英角ｺﾞｼｯｸUB" panose="020B0900000000000000" pitchFamily="50" charset="-128"/>
              </a:rPr>
              <a:t>咳と背部叩打法</a:t>
            </a:r>
            <a:r>
              <a:rPr lang="ja-JP" altLang="en-US" sz="1800" dirty="0">
                <a:latin typeface="HGP創英角ｺﾞｼｯｸUB" panose="020B0900000000000000" pitchFamily="50" charset="-128"/>
                <a:ea typeface="HGP創英角ｺﾞｼｯｸUB" panose="020B0900000000000000" pitchFamily="50" charset="-128"/>
              </a:rPr>
              <a:t>（はいぶこうだほう）</a:t>
            </a:r>
          </a:p>
        </p:txBody>
      </p:sp>
      <p:sp>
        <p:nvSpPr>
          <p:cNvPr id="5" name="Rectangle 5"/>
          <p:cNvSpPr txBox="1">
            <a:spLocks noChangeArrowheads="1"/>
          </p:cNvSpPr>
          <p:nvPr/>
        </p:nvSpPr>
        <p:spPr>
          <a:xfrm>
            <a:off x="0" y="1220432"/>
            <a:ext cx="9144000" cy="197525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a:spcBef>
                <a:spcPts val="1200"/>
              </a:spcBef>
              <a:buClrTx/>
              <a:buFont typeface="Arial" panose="020B0604020202020204" pitchFamily="34" charset="0"/>
              <a:buChar char="•"/>
            </a:pP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もっとも効果的なのは、</a:t>
            </a:r>
            <a:r>
              <a:rPr lang="ja-JP" altLang="en-US" sz="1800" dirty="0">
                <a:solidFill>
                  <a:srgbClr val="FF0000"/>
                </a:solidFill>
                <a:latin typeface="HGP創英角ｺﾞｼｯｸUB" panose="020B0900000000000000" pitchFamily="50" charset="-128"/>
                <a:ea typeface="HGP創英角ｺﾞｼｯｸUB" panose="020B0900000000000000" pitchFamily="50" charset="-128"/>
              </a:rPr>
              <a:t>傷病者自身の咳</a:t>
            </a: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a:t>
            </a:r>
            <a:endParaRPr lang="en-US" altLang="ja-JP" sz="1800" dirty="0">
              <a:solidFill>
                <a:schemeClr val="tx1"/>
              </a:solidFill>
              <a:latin typeface="HGP創英角ｺﾞｼｯｸUB" panose="020B0900000000000000" pitchFamily="50" charset="-128"/>
              <a:ea typeface="HGP創英角ｺﾞｼｯｸUB" panose="020B0900000000000000" pitchFamily="50" charset="-128"/>
            </a:endParaRPr>
          </a:p>
          <a:p>
            <a:pPr>
              <a:spcBef>
                <a:spcPts val="1200"/>
              </a:spcBef>
              <a:buClrTx/>
              <a:buFont typeface="Arial" panose="020B0604020202020204" pitchFamily="34" charset="0"/>
              <a:buChar char="•"/>
            </a:pP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咳を促す意味でも、声が出ない、咳をが出来ない場合は、</a:t>
            </a:r>
            <a:r>
              <a:rPr lang="ja-JP" altLang="en-US" sz="1800" dirty="0">
                <a:solidFill>
                  <a:srgbClr val="FF0000"/>
                </a:solidFill>
                <a:latin typeface="HGP創英角ｺﾞｼｯｸUB" panose="020B0900000000000000" pitchFamily="50" charset="-128"/>
                <a:ea typeface="HGP創英角ｺﾞｼｯｸUB" panose="020B0900000000000000" pitchFamily="50" charset="-128"/>
              </a:rPr>
              <a:t>背部を叩く（背部叩打法）</a:t>
            </a: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a:t>
            </a:r>
          </a:p>
          <a:p>
            <a:pPr>
              <a:spcBef>
                <a:spcPts val="1200"/>
              </a:spcBef>
              <a:buClrTx/>
              <a:buFont typeface="Arial" panose="020B0604020202020204" pitchFamily="34" charset="0"/>
              <a:buChar char="•"/>
            </a:pP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乳児の場合は液体が窒息原因となっていることが多いので、救助者の片手に患児をのせ、頭をやや低くして行う方法もよい。</a:t>
            </a:r>
          </a:p>
        </p:txBody>
      </p:sp>
      <p:sp>
        <p:nvSpPr>
          <p:cNvPr id="11" name="タイトル 1">
            <a:extLst>
              <a:ext uri="{FF2B5EF4-FFF2-40B4-BE49-F238E27FC236}">
                <a16:creationId xmlns:a16="http://schemas.microsoft.com/office/drawing/2014/main" id="{84ADD6BB-6FB5-4F1D-B2D1-D9D7DA7D5E44}"/>
              </a:ext>
            </a:extLst>
          </p:cNvPr>
          <p:cNvSpPr txBox="1">
            <a:spLocks/>
          </p:cNvSpPr>
          <p:nvPr/>
        </p:nvSpPr>
        <p:spPr>
          <a:xfrm>
            <a:off x="1025518" y="-49838"/>
            <a:ext cx="7092963" cy="746961"/>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S創英角ｺﾞｼｯｸUB" pitchFamily="50" charset="-128"/>
                <a:ea typeface="HGS創英角ｺﾞｼｯｸUB" pitchFamily="50" charset="-128"/>
              </a:rPr>
              <a:t>異物除去の方法</a:t>
            </a:r>
            <a:endParaRPr lang="en-US" altLang="ja-JP" sz="3200" dirty="0">
              <a:latin typeface="HGS創英角ｺﾞｼｯｸUB" pitchFamily="50" charset="-128"/>
              <a:ea typeface="HGS創英角ｺﾞｼｯｸUB" pitchFamily="50" charset="-128"/>
            </a:endParaRPr>
          </a:p>
        </p:txBody>
      </p:sp>
      <p:sp>
        <p:nvSpPr>
          <p:cNvPr id="10" name="スライド番号プレースホルダー 3">
            <a:extLst>
              <a:ext uri="{FF2B5EF4-FFF2-40B4-BE49-F238E27FC236}">
                <a16:creationId xmlns:a16="http://schemas.microsoft.com/office/drawing/2014/main" id="{2D6631C8-AF35-4616-9D43-B219653F1259}"/>
              </a:ext>
            </a:extLst>
          </p:cNvPr>
          <p:cNvSpPr txBox="1">
            <a:spLocks/>
          </p:cNvSpPr>
          <p:nvPr/>
        </p:nvSpPr>
        <p:spPr>
          <a:xfrm>
            <a:off x="6901552" y="6508754"/>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D2D8002D-B5B0-4BAC-B1F6-782DDCCE6D9C}" type="slidenum">
              <a:rPr lang="ja-JP" altLang="en-US" smtClean="0">
                <a:latin typeface="HGP創英角ｺﾞｼｯｸUB" panose="020B0900000000000000" pitchFamily="50" charset="-128"/>
                <a:ea typeface="HGP創英角ｺﾞｼｯｸUB" panose="020B0900000000000000" pitchFamily="50" charset="-128"/>
              </a:rPr>
              <a:pPr/>
              <a:t>85</a:t>
            </a:fld>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12" name="テキスト ボックス 11">
            <a:extLst>
              <a:ext uri="{FF2B5EF4-FFF2-40B4-BE49-F238E27FC236}">
                <a16:creationId xmlns:a16="http://schemas.microsoft.com/office/drawing/2014/main" id="{D32C7F21-8C83-4B38-8541-1E278828B63A}"/>
              </a:ext>
            </a:extLst>
          </p:cNvPr>
          <p:cNvSpPr txBox="1"/>
          <p:nvPr/>
        </p:nvSpPr>
        <p:spPr>
          <a:xfrm>
            <a:off x="865915" y="6416469"/>
            <a:ext cx="2255601" cy="276999"/>
          </a:xfrm>
          <a:prstGeom prst="rect">
            <a:avLst/>
          </a:prstGeom>
          <a:noFill/>
          <a:ln>
            <a:noFill/>
          </a:ln>
        </p:spPr>
        <p:txBody>
          <a:bodyPr wrap="square" rtlCol="0">
            <a:spAutoFit/>
          </a:bodyPr>
          <a:lstStyle/>
          <a:p>
            <a:pPr algn="ctr"/>
            <a:r>
              <a:rPr lang="ja-JP" altLang="en-US" sz="1200" dirty="0">
                <a:latin typeface="HG創英角ｺﾞｼｯｸUB" panose="020B0909000000000000" pitchFamily="49" charset="-128"/>
                <a:ea typeface="HG創英角ｺﾞｼｯｸUB" panose="020B0909000000000000" pitchFamily="49" charset="-128"/>
              </a:rPr>
              <a:t>乳児の異物除去</a:t>
            </a:r>
            <a:endParaRPr kumimoji="1" lang="en-US" altLang="ja-JP" sz="1200" dirty="0">
              <a:latin typeface="HG創英角ｺﾞｼｯｸUB" panose="020B0909000000000000" pitchFamily="49" charset="-128"/>
              <a:ea typeface="HG創英角ｺﾞｼｯｸUB" panose="020B0909000000000000" pitchFamily="49" charset="-128"/>
            </a:endParaRPr>
          </a:p>
        </p:txBody>
      </p:sp>
      <p:sp>
        <p:nvSpPr>
          <p:cNvPr id="13" name="テキスト ボックス 12">
            <a:extLst>
              <a:ext uri="{FF2B5EF4-FFF2-40B4-BE49-F238E27FC236}">
                <a16:creationId xmlns:a16="http://schemas.microsoft.com/office/drawing/2014/main" id="{9B16F7AA-53F9-44A7-967A-4F0C5AB08E2A}"/>
              </a:ext>
            </a:extLst>
          </p:cNvPr>
          <p:cNvSpPr txBox="1"/>
          <p:nvPr/>
        </p:nvSpPr>
        <p:spPr>
          <a:xfrm>
            <a:off x="5233751" y="6427488"/>
            <a:ext cx="2255601" cy="276999"/>
          </a:xfrm>
          <a:prstGeom prst="rect">
            <a:avLst/>
          </a:prstGeom>
          <a:noFill/>
          <a:ln>
            <a:noFill/>
          </a:ln>
        </p:spPr>
        <p:txBody>
          <a:bodyPr wrap="square" rtlCol="0">
            <a:spAutoFit/>
          </a:bodyPr>
          <a:lstStyle/>
          <a:p>
            <a:pPr algn="ctr"/>
            <a:r>
              <a:rPr kumimoji="1" lang="ja-JP" altLang="en-US" sz="1200" dirty="0">
                <a:latin typeface="HG創英角ｺﾞｼｯｸUB" panose="020B0909000000000000" pitchFamily="49" charset="-128"/>
                <a:ea typeface="HG創英角ｺﾞｼｯｸUB" panose="020B0909000000000000" pitchFamily="49" charset="-128"/>
              </a:rPr>
              <a:t>背部叩打法</a:t>
            </a:r>
            <a:endParaRPr kumimoji="1" lang="en-US" altLang="ja-JP" sz="1200" dirty="0">
              <a:latin typeface="HG創英角ｺﾞｼｯｸUB" panose="020B0909000000000000" pitchFamily="49" charset="-128"/>
              <a:ea typeface="HG創英角ｺﾞｼｯｸUB" panose="020B0909000000000000" pitchFamily="49" charset="-128"/>
            </a:endParaRPr>
          </a:p>
        </p:txBody>
      </p:sp>
      <p:pic>
        <p:nvPicPr>
          <p:cNvPr id="6" name="図 5">
            <a:extLst>
              <a:ext uri="{FF2B5EF4-FFF2-40B4-BE49-F238E27FC236}">
                <a16:creationId xmlns:a16="http://schemas.microsoft.com/office/drawing/2014/main" id="{A89627EB-44C7-42F4-99E4-89E29A2B6845}"/>
              </a:ext>
            </a:extLst>
          </p:cNvPr>
          <p:cNvPicPr>
            <a:picLocks noChangeAspect="1"/>
          </p:cNvPicPr>
          <p:nvPr/>
        </p:nvPicPr>
        <p:blipFill>
          <a:blip r:embed="rId2"/>
          <a:stretch>
            <a:fillRect/>
          </a:stretch>
        </p:blipFill>
        <p:spPr>
          <a:xfrm>
            <a:off x="1063878" y="3116590"/>
            <a:ext cx="2181639" cy="3278336"/>
          </a:xfrm>
          <a:prstGeom prst="rect">
            <a:avLst/>
          </a:prstGeom>
        </p:spPr>
      </p:pic>
      <p:pic>
        <p:nvPicPr>
          <p:cNvPr id="8" name="図 7" descr="人, 男, 女性, 水 が含まれている画像&#10;&#10;自動的に生成された説明">
            <a:extLst>
              <a:ext uri="{FF2B5EF4-FFF2-40B4-BE49-F238E27FC236}">
                <a16:creationId xmlns:a16="http://schemas.microsoft.com/office/drawing/2014/main" id="{4BE9891C-DCD6-4A9C-B94B-F3C820BBDA0A}"/>
              </a:ext>
            </a:extLst>
          </p:cNvPr>
          <p:cNvPicPr>
            <a:picLocks noChangeAspect="1"/>
          </p:cNvPicPr>
          <p:nvPr/>
        </p:nvPicPr>
        <p:blipFill>
          <a:blip r:embed="rId3"/>
          <a:stretch>
            <a:fillRect/>
          </a:stretch>
        </p:blipFill>
        <p:spPr>
          <a:xfrm>
            <a:off x="3900397" y="3116590"/>
            <a:ext cx="4922311" cy="3278336"/>
          </a:xfrm>
          <a:prstGeom prst="rect">
            <a:avLst/>
          </a:prstGeom>
        </p:spPr>
      </p:pic>
    </p:spTree>
    <p:extLst>
      <p:ext uri="{BB962C8B-B14F-4D97-AF65-F5344CB8AC3E}">
        <p14:creationId xmlns:p14="http://schemas.microsoft.com/office/powerpoint/2010/main" val="4851770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2880" y="497109"/>
            <a:ext cx="7863840" cy="5011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2400" dirty="0">
                <a:latin typeface="HGP創英角ｺﾞｼｯｸUB" panose="020B0900000000000000" pitchFamily="50" charset="-128"/>
                <a:ea typeface="HGP創英角ｺﾞｼｯｸUB" panose="020B0900000000000000" pitchFamily="50" charset="-128"/>
              </a:rPr>
              <a:t>(2)</a:t>
            </a:r>
            <a:r>
              <a:rPr lang="ja-JP" altLang="en-US" sz="2400" dirty="0">
                <a:latin typeface="HGP創英角ｺﾞｼｯｸUB" panose="020B0900000000000000" pitchFamily="50" charset="-128"/>
                <a:ea typeface="HGP創英角ｺﾞｼｯｸUB" panose="020B0900000000000000" pitchFamily="50" charset="-128"/>
              </a:rPr>
              <a:t>腹部突き上げ法（ハイムリック法）</a:t>
            </a:r>
          </a:p>
        </p:txBody>
      </p:sp>
      <p:sp>
        <p:nvSpPr>
          <p:cNvPr id="8" name="Rectangle 5"/>
          <p:cNvSpPr txBox="1">
            <a:spLocks noChangeArrowheads="1"/>
          </p:cNvSpPr>
          <p:nvPr/>
        </p:nvSpPr>
        <p:spPr>
          <a:xfrm>
            <a:off x="53788" y="972015"/>
            <a:ext cx="9090212" cy="101994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a:spcBef>
                <a:spcPts val="1200"/>
              </a:spcBef>
              <a:buClrTx/>
              <a:buFont typeface="Arial" panose="020B0604020202020204" pitchFamily="34" charset="0"/>
              <a:buChar char="•"/>
            </a:pP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背後から傷病者のみぞおちのあたり（剣状突起とへその間）に手拳を当て、もう一方の手でその手拳を覆う。</a:t>
            </a:r>
            <a:endParaRPr lang="en-US" altLang="ja-JP" sz="1800" dirty="0">
              <a:solidFill>
                <a:schemeClr val="tx1"/>
              </a:solidFill>
              <a:latin typeface="HGP創英角ｺﾞｼｯｸUB" panose="020B0900000000000000" pitchFamily="50" charset="-128"/>
              <a:ea typeface="HGP創英角ｺﾞｼｯｸUB" panose="020B0900000000000000" pitchFamily="50" charset="-128"/>
            </a:endParaRPr>
          </a:p>
          <a:p>
            <a:pPr>
              <a:spcBef>
                <a:spcPts val="1200"/>
              </a:spcBef>
              <a:buClrTx/>
              <a:buFont typeface="Arial" panose="020B0604020202020204" pitchFamily="34" charset="0"/>
              <a:buChar char="•"/>
            </a:pP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救助者は両手を引き上げるように、傷病者の</a:t>
            </a:r>
            <a:r>
              <a:rPr lang="ja-JP" altLang="en-US" sz="1800" dirty="0">
                <a:solidFill>
                  <a:srgbClr val="FF0000"/>
                </a:solidFill>
                <a:latin typeface="HGP創英角ｺﾞｼｯｸUB" panose="020B0900000000000000" pitchFamily="50" charset="-128"/>
                <a:ea typeface="HGP創英角ｺﾞｼｯｸUB" panose="020B0900000000000000" pitchFamily="50" charset="-128"/>
              </a:rPr>
              <a:t>腹部を瞬間的に圧迫</a:t>
            </a: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する</a:t>
            </a:r>
            <a:r>
              <a:rPr lang="ja-JP" altLang="en-US" sz="1800" dirty="0">
                <a:solidFill>
                  <a:srgbClr val="0000CC"/>
                </a:solidFill>
                <a:latin typeface="HGP創英角ｺﾞｼｯｸUB" panose="020B0900000000000000" pitchFamily="50" charset="-128"/>
                <a:ea typeface="HGP創英角ｺﾞｼｯｸUB" panose="020B0900000000000000" pitchFamily="50" charset="-128"/>
              </a:rPr>
              <a:t>。</a:t>
            </a:r>
            <a:endParaRPr lang="ja-JP" altLang="en-US" sz="18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タイトル 1">
            <a:extLst>
              <a:ext uri="{FF2B5EF4-FFF2-40B4-BE49-F238E27FC236}">
                <a16:creationId xmlns:a16="http://schemas.microsoft.com/office/drawing/2014/main" id="{84ADD6BB-6FB5-4F1D-B2D1-D9D7DA7D5E44}"/>
              </a:ext>
            </a:extLst>
          </p:cNvPr>
          <p:cNvSpPr txBox="1">
            <a:spLocks/>
          </p:cNvSpPr>
          <p:nvPr/>
        </p:nvSpPr>
        <p:spPr>
          <a:xfrm>
            <a:off x="1025518" y="-49838"/>
            <a:ext cx="7092963" cy="746961"/>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S創英角ｺﾞｼｯｸUB" pitchFamily="50" charset="-128"/>
                <a:ea typeface="HGS創英角ｺﾞｼｯｸUB" pitchFamily="50" charset="-128"/>
              </a:rPr>
              <a:t>異物除去の方法</a:t>
            </a:r>
            <a:endParaRPr lang="en-US" altLang="ja-JP" sz="3200" dirty="0">
              <a:latin typeface="HGS創英角ｺﾞｼｯｸUB" pitchFamily="50" charset="-128"/>
              <a:ea typeface="HGS創英角ｺﾞｼｯｸUB" pitchFamily="50" charset="-128"/>
            </a:endParaRPr>
          </a:p>
        </p:txBody>
      </p:sp>
      <p:sp>
        <p:nvSpPr>
          <p:cNvPr id="10" name="スライド番号プレースホルダー 3">
            <a:extLst>
              <a:ext uri="{FF2B5EF4-FFF2-40B4-BE49-F238E27FC236}">
                <a16:creationId xmlns:a16="http://schemas.microsoft.com/office/drawing/2014/main" id="{2D6631C8-AF35-4616-9D43-B219653F1259}"/>
              </a:ext>
            </a:extLst>
          </p:cNvPr>
          <p:cNvSpPr txBox="1">
            <a:spLocks/>
          </p:cNvSpPr>
          <p:nvPr/>
        </p:nvSpPr>
        <p:spPr>
          <a:xfrm>
            <a:off x="6901552" y="6508754"/>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D2D8002D-B5B0-4BAC-B1F6-782DDCCE6D9C}" type="slidenum">
              <a:rPr lang="ja-JP" altLang="en-US" smtClean="0">
                <a:latin typeface="HGP創英角ｺﾞｼｯｸUB" panose="020B0900000000000000" pitchFamily="50" charset="-128"/>
                <a:ea typeface="HGP創英角ｺﾞｼｯｸUB" panose="020B0900000000000000" pitchFamily="50" charset="-128"/>
              </a:rPr>
              <a:pPr/>
              <a:t>86</a:t>
            </a:fld>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64568FCD-49FA-4E0C-983E-D95D307BB5B6}"/>
              </a:ext>
            </a:extLst>
          </p:cNvPr>
          <p:cNvSpPr txBox="1"/>
          <p:nvPr/>
        </p:nvSpPr>
        <p:spPr>
          <a:xfrm>
            <a:off x="3178206" y="6494849"/>
            <a:ext cx="2885243" cy="276999"/>
          </a:xfrm>
          <a:prstGeom prst="rect">
            <a:avLst/>
          </a:prstGeom>
          <a:noFill/>
          <a:ln>
            <a:noFill/>
          </a:ln>
        </p:spPr>
        <p:txBody>
          <a:bodyPr wrap="square" rtlCol="0">
            <a:spAutoFit/>
          </a:bodyPr>
          <a:lstStyle/>
          <a:p>
            <a:pPr algn="ctr"/>
            <a:r>
              <a:rPr kumimoji="1" lang="ja-JP" altLang="en-US" sz="1200" dirty="0">
                <a:latin typeface="HG創英角ｺﾞｼｯｸUB" panose="020B0909000000000000" pitchFamily="49" charset="-128"/>
                <a:ea typeface="HG創英角ｺﾞｼｯｸUB" panose="020B0909000000000000" pitchFamily="49" charset="-128"/>
              </a:rPr>
              <a:t>腹部突き上げ法（ハイムリック法）</a:t>
            </a:r>
            <a:endParaRPr kumimoji="1" lang="en-US" altLang="ja-JP" sz="1200" dirty="0">
              <a:latin typeface="HG創英角ｺﾞｼｯｸUB" panose="020B0909000000000000" pitchFamily="49" charset="-128"/>
              <a:ea typeface="HG創英角ｺﾞｼｯｸUB" panose="020B0909000000000000" pitchFamily="49" charset="-128"/>
            </a:endParaRPr>
          </a:p>
        </p:txBody>
      </p:sp>
      <p:pic>
        <p:nvPicPr>
          <p:cNvPr id="4" name="図 3" descr="人, 女性, 男, 座る が含まれている画像&#10;&#10;自動的に生成された説明">
            <a:extLst>
              <a:ext uri="{FF2B5EF4-FFF2-40B4-BE49-F238E27FC236}">
                <a16:creationId xmlns:a16="http://schemas.microsoft.com/office/drawing/2014/main" id="{DD05CA7F-F0B0-420A-A56B-2DC3C9A2844C}"/>
              </a:ext>
            </a:extLst>
          </p:cNvPr>
          <p:cNvPicPr>
            <a:picLocks noChangeAspect="1"/>
          </p:cNvPicPr>
          <p:nvPr/>
        </p:nvPicPr>
        <p:blipFill>
          <a:blip r:embed="rId2"/>
          <a:stretch>
            <a:fillRect/>
          </a:stretch>
        </p:blipFill>
        <p:spPr>
          <a:xfrm>
            <a:off x="3178206" y="2162754"/>
            <a:ext cx="2885243" cy="4332095"/>
          </a:xfrm>
          <a:prstGeom prst="rect">
            <a:avLst/>
          </a:prstGeom>
        </p:spPr>
      </p:pic>
    </p:spTree>
    <p:extLst>
      <p:ext uri="{BB962C8B-B14F-4D97-AF65-F5344CB8AC3E}">
        <p14:creationId xmlns:p14="http://schemas.microsoft.com/office/powerpoint/2010/main" val="3131460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2880" y="629087"/>
            <a:ext cx="7863840" cy="5011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2400" dirty="0">
                <a:latin typeface="HGP創英角ｺﾞｼｯｸUB" panose="020B0900000000000000" pitchFamily="50" charset="-128"/>
                <a:ea typeface="HGP創英角ｺﾞｼｯｸUB" panose="020B0900000000000000" pitchFamily="50" charset="-128"/>
              </a:rPr>
              <a:t>(3)</a:t>
            </a:r>
            <a:r>
              <a:rPr lang="ja-JP" altLang="en-US" sz="2400" dirty="0">
                <a:latin typeface="HGP創英角ｺﾞｼｯｸUB" panose="020B0900000000000000" pitchFamily="50" charset="-128"/>
                <a:ea typeface="HGP創英角ｺﾞｼｯｸUB" panose="020B0900000000000000" pitchFamily="50" charset="-128"/>
              </a:rPr>
              <a:t>胸部突き上げ法</a:t>
            </a:r>
          </a:p>
        </p:txBody>
      </p:sp>
      <p:sp>
        <p:nvSpPr>
          <p:cNvPr id="8" name="Rectangle 5"/>
          <p:cNvSpPr txBox="1">
            <a:spLocks noChangeArrowheads="1"/>
          </p:cNvSpPr>
          <p:nvPr/>
        </p:nvSpPr>
        <p:spPr>
          <a:xfrm>
            <a:off x="53788" y="1064379"/>
            <a:ext cx="9090212" cy="100273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a:spcBef>
                <a:spcPts val="1200"/>
              </a:spcBef>
              <a:buClrTx/>
              <a:buFont typeface="Arial" panose="020B0604020202020204" pitchFamily="34" charset="0"/>
              <a:buChar char="•"/>
            </a:pP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腹部突き上げ法の手の位置を胸骨圧迫と同じ位置にして行う。</a:t>
            </a:r>
            <a:endParaRPr lang="en-US" altLang="ja-JP" sz="1800" dirty="0">
              <a:solidFill>
                <a:schemeClr val="tx1"/>
              </a:solidFill>
              <a:latin typeface="HGP創英角ｺﾞｼｯｸUB" panose="020B0900000000000000" pitchFamily="50" charset="-128"/>
              <a:ea typeface="HGP創英角ｺﾞｼｯｸUB" panose="020B0900000000000000" pitchFamily="50" charset="-128"/>
            </a:endParaRPr>
          </a:p>
          <a:p>
            <a:pPr>
              <a:spcBef>
                <a:spcPts val="1200"/>
              </a:spcBef>
              <a:buClrTx/>
              <a:buFont typeface="Arial" panose="020B0604020202020204" pitchFamily="34" charset="0"/>
              <a:buChar char="•"/>
            </a:pP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肥満体型で効果的な腹部圧迫が出来ない場合、妊婦・乳児の場合に行う。</a:t>
            </a:r>
          </a:p>
        </p:txBody>
      </p:sp>
      <p:sp>
        <p:nvSpPr>
          <p:cNvPr id="11" name="タイトル 1">
            <a:extLst>
              <a:ext uri="{FF2B5EF4-FFF2-40B4-BE49-F238E27FC236}">
                <a16:creationId xmlns:a16="http://schemas.microsoft.com/office/drawing/2014/main" id="{84ADD6BB-6FB5-4F1D-B2D1-D9D7DA7D5E44}"/>
              </a:ext>
            </a:extLst>
          </p:cNvPr>
          <p:cNvSpPr txBox="1">
            <a:spLocks/>
          </p:cNvSpPr>
          <p:nvPr/>
        </p:nvSpPr>
        <p:spPr>
          <a:xfrm>
            <a:off x="1025518" y="-49838"/>
            <a:ext cx="7092963" cy="746961"/>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S創英角ｺﾞｼｯｸUB" pitchFamily="50" charset="-128"/>
                <a:ea typeface="HGS創英角ｺﾞｼｯｸUB" pitchFamily="50" charset="-128"/>
              </a:rPr>
              <a:t>異物除去の方法</a:t>
            </a:r>
            <a:endParaRPr lang="en-US" altLang="ja-JP" sz="3200" dirty="0">
              <a:latin typeface="HGS創英角ｺﾞｼｯｸUB" pitchFamily="50" charset="-128"/>
              <a:ea typeface="HGS創英角ｺﾞｼｯｸUB" pitchFamily="50" charset="-128"/>
            </a:endParaRPr>
          </a:p>
        </p:txBody>
      </p:sp>
      <p:sp>
        <p:nvSpPr>
          <p:cNvPr id="10" name="スライド番号プレースホルダー 3">
            <a:extLst>
              <a:ext uri="{FF2B5EF4-FFF2-40B4-BE49-F238E27FC236}">
                <a16:creationId xmlns:a16="http://schemas.microsoft.com/office/drawing/2014/main" id="{2D6631C8-AF35-4616-9D43-B219653F1259}"/>
              </a:ext>
            </a:extLst>
          </p:cNvPr>
          <p:cNvSpPr txBox="1">
            <a:spLocks/>
          </p:cNvSpPr>
          <p:nvPr/>
        </p:nvSpPr>
        <p:spPr>
          <a:xfrm>
            <a:off x="6901552" y="6508754"/>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D2D8002D-B5B0-4BAC-B1F6-782DDCCE6D9C}" type="slidenum">
              <a:rPr lang="ja-JP" altLang="en-US" smtClean="0">
                <a:latin typeface="HGP創英角ｺﾞｼｯｸUB" panose="020B0900000000000000" pitchFamily="50" charset="-128"/>
                <a:ea typeface="HGP創英角ｺﾞｼｯｸUB" panose="020B0900000000000000" pitchFamily="50" charset="-128"/>
              </a:rPr>
              <a:pPr/>
              <a:t>87</a:t>
            </a:fld>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13" name="Rectangle 2">
            <a:extLst>
              <a:ext uri="{FF2B5EF4-FFF2-40B4-BE49-F238E27FC236}">
                <a16:creationId xmlns:a16="http://schemas.microsoft.com/office/drawing/2014/main" id="{70F07671-2EDD-4FFA-AC75-E15DB2787084}"/>
              </a:ext>
            </a:extLst>
          </p:cNvPr>
          <p:cNvSpPr txBox="1">
            <a:spLocks noChangeArrowheads="1"/>
          </p:cNvSpPr>
          <p:nvPr/>
        </p:nvSpPr>
        <p:spPr>
          <a:xfrm>
            <a:off x="0" y="2539888"/>
            <a:ext cx="7863840" cy="5011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2400" dirty="0">
                <a:latin typeface="HGP創英角ｺﾞｼｯｸUB" panose="020B0900000000000000" pitchFamily="50" charset="-128"/>
                <a:ea typeface="HGP創英角ｺﾞｼｯｸUB" panose="020B0900000000000000" pitchFamily="50" charset="-128"/>
              </a:rPr>
              <a:t>(4)</a:t>
            </a:r>
            <a:r>
              <a:rPr lang="ja-JP" altLang="en-US" sz="2400" dirty="0">
                <a:latin typeface="HGP創英角ｺﾞｼｯｸUB" panose="020B0900000000000000" pitchFamily="50" charset="-128"/>
                <a:ea typeface="HGP創英角ｺﾞｼｯｸUB" panose="020B0900000000000000" pitchFamily="50" charset="-128"/>
              </a:rPr>
              <a:t>指による搔きだし法（フィンガースイープ法）</a:t>
            </a:r>
          </a:p>
        </p:txBody>
      </p:sp>
      <p:sp>
        <p:nvSpPr>
          <p:cNvPr id="14" name="Rectangle 5">
            <a:extLst>
              <a:ext uri="{FF2B5EF4-FFF2-40B4-BE49-F238E27FC236}">
                <a16:creationId xmlns:a16="http://schemas.microsoft.com/office/drawing/2014/main" id="{9B0DDC21-481A-48B2-88DC-BD2B44520FEF}"/>
              </a:ext>
            </a:extLst>
          </p:cNvPr>
          <p:cNvSpPr txBox="1">
            <a:spLocks noChangeArrowheads="1"/>
          </p:cNvSpPr>
          <p:nvPr/>
        </p:nvSpPr>
        <p:spPr>
          <a:xfrm>
            <a:off x="96668" y="3014794"/>
            <a:ext cx="9090212" cy="154354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a:spcBef>
                <a:spcPts val="1200"/>
              </a:spcBef>
              <a:buClrTx/>
              <a:buFont typeface="Arial" panose="020B0604020202020204" pitchFamily="34" charset="0"/>
              <a:buChar char="•"/>
            </a:pP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救助者が指を使って口腔内の異物を掻き出す。</a:t>
            </a:r>
            <a:endParaRPr lang="en-US" altLang="ja-JP" sz="1800" dirty="0">
              <a:solidFill>
                <a:schemeClr val="tx1"/>
              </a:solidFill>
              <a:latin typeface="HGP創英角ｺﾞｼｯｸUB" panose="020B0900000000000000" pitchFamily="50" charset="-128"/>
              <a:ea typeface="HGP創英角ｺﾞｼｯｸUB" panose="020B0900000000000000" pitchFamily="50" charset="-128"/>
            </a:endParaRPr>
          </a:p>
          <a:p>
            <a:pPr>
              <a:spcBef>
                <a:spcPts val="1200"/>
              </a:spcBef>
              <a:buClrTx/>
              <a:buFont typeface="Arial" panose="020B0604020202020204" pitchFamily="34" charset="0"/>
              <a:buChar char="•"/>
            </a:pP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意識のない成人、</a:t>
            </a:r>
            <a:r>
              <a:rPr lang="en-US" altLang="ja-JP" sz="1800" dirty="0">
                <a:solidFill>
                  <a:schemeClr val="tx1"/>
                </a:solidFill>
                <a:latin typeface="HGP創英角ｺﾞｼｯｸUB" panose="020B0900000000000000" pitchFamily="50" charset="-128"/>
                <a:ea typeface="HGP創英角ｺﾞｼｯｸUB" panose="020B0900000000000000" pitchFamily="50" charset="-128"/>
              </a:rPr>
              <a:t>1</a:t>
            </a: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歳以上の小児に有用。</a:t>
            </a:r>
            <a:endParaRPr lang="en-US" altLang="ja-JP" sz="1800" dirty="0">
              <a:solidFill>
                <a:schemeClr val="tx1"/>
              </a:solidFill>
              <a:latin typeface="HGP創英角ｺﾞｼｯｸUB" panose="020B0900000000000000" pitchFamily="50" charset="-128"/>
              <a:ea typeface="HGP創英角ｺﾞｼｯｸUB" panose="020B0900000000000000" pitchFamily="50" charset="-128"/>
            </a:endParaRPr>
          </a:p>
          <a:p>
            <a:pPr>
              <a:spcBef>
                <a:spcPts val="1200"/>
              </a:spcBef>
              <a:buClrTx/>
              <a:buFont typeface="Arial" panose="020B0604020202020204" pitchFamily="34" charset="0"/>
              <a:buChar char="•"/>
            </a:pP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異物が目に見えている状態のみで実施する。</a:t>
            </a:r>
          </a:p>
        </p:txBody>
      </p:sp>
      <p:sp>
        <p:nvSpPr>
          <p:cNvPr id="9" name="サブタイトル 4">
            <a:extLst>
              <a:ext uri="{FF2B5EF4-FFF2-40B4-BE49-F238E27FC236}">
                <a16:creationId xmlns:a16="http://schemas.microsoft.com/office/drawing/2014/main" id="{DC5C0B75-B8F9-42BE-B9FB-BB56750DDD76}"/>
              </a:ext>
            </a:extLst>
          </p:cNvPr>
          <p:cNvSpPr txBox="1">
            <a:spLocks/>
          </p:cNvSpPr>
          <p:nvPr/>
        </p:nvSpPr>
        <p:spPr>
          <a:xfrm>
            <a:off x="697583" y="5370863"/>
            <a:ext cx="7748833" cy="985850"/>
          </a:xfrm>
        </p:spPr>
        <p:txBody>
          <a:bodyPr>
            <a:noAutofit/>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marL="0" indent="0">
              <a:buClr>
                <a:schemeClr val="tx1"/>
              </a:buClr>
              <a:buNone/>
            </a:pPr>
            <a:r>
              <a:rPr lang="ja-JP" altLang="en-US" dirty="0">
                <a:solidFill>
                  <a:srgbClr val="FF0000"/>
                </a:solidFill>
                <a:latin typeface="HGP創英角ｺﾞｼｯｸUB" panose="020B0900000000000000" pitchFamily="50" charset="-128"/>
                <a:ea typeface="HGP創英角ｺﾞｼｯｸUB" panose="020B0900000000000000" pitchFamily="50" charset="-128"/>
              </a:rPr>
              <a:t>これらの手技を単独で行うよりも、異なる手技を組み合わせて行う方が効果的。</a:t>
            </a:r>
          </a:p>
        </p:txBody>
      </p:sp>
    </p:spTree>
    <p:extLst>
      <p:ext uri="{BB962C8B-B14F-4D97-AF65-F5344CB8AC3E}">
        <p14:creationId xmlns:p14="http://schemas.microsoft.com/office/powerpoint/2010/main" val="15259681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B2B363-6486-40E9-A556-5AB25514DFD1}"/>
              </a:ext>
            </a:extLst>
          </p:cNvPr>
          <p:cNvSpPr txBox="1">
            <a:spLocks noChangeArrowheads="1"/>
          </p:cNvSpPr>
          <p:nvPr/>
        </p:nvSpPr>
        <p:spPr bwMode="auto">
          <a:xfrm>
            <a:off x="260613" y="1083397"/>
            <a:ext cx="8332543" cy="647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S創英角ｺﾞｼｯｸUB" pitchFamily="50" charset="-128"/>
                <a:ea typeface="HGS創英角ｺﾞｼｯｸUB" pitchFamily="50" charset="-128"/>
              </a:rPr>
              <a:t>第</a:t>
            </a:r>
            <a:r>
              <a:rPr lang="en-US" altLang="ja-JP" sz="3600" dirty="0">
                <a:latin typeface="HGS創英角ｺﾞｼｯｸUB" pitchFamily="50" charset="-128"/>
                <a:ea typeface="HGS創英角ｺﾞｼｯｸUB" pitchFamily="50" charset="-128"/>
              </a:rPr>
              <a:t>7</a:t>
            </a:r>
            <a:r>
              <a:rPr lang="ja-JP" altLang="en-US" sz="3600" dirty="0">
                <a:latin typeface="HGS創英角ｺﾞｼｯｸUB" pitchFamily="50" charset="-128"/>
                <a:ea typeface="HGS創英角ｺﾞｼｯｸUB" pitchFamily="50" charset="-128"/>
              </a:rPr>
              <a:t>章　溺水事故での心肺蘇生</a:t>
            </a:r>
            <a:endParaRPr lang="ja-JP" altLang="en-US" sz="3600" dirty="0">
              <a:solidFill>
                <a:schemeClr val="bg1"/>
              </a:solidFill>
              <a:latin typeface="HGS創英角ｺﾞｼｯｸUB" pitchFamily="50" charset="-128"/>
              <a:ea typeface="HGS創英角ｺﾞｼｯｸUB" pitchFamily="50" charset="-128"/>
            </a:endParaRPr>
          </a:p>
        </p:txBody>
      </p:sp>
      <p:sp>
        <p:nvSpPr>
          <p:cNvPr id="4" name="Rectangle 10">
            <a:extLst>
              <a:ext uri="{FF2B5EF4-FFF2-40B4-BE49-F238E27FC236}">
                <a16:creationId xmlns:a16="http://schemas.microsoft.com/office/drawing/2014/main" id="{60A647C2-1D79-4E97-AA3C-B3529053A5CA}"/>
              </a:ext>
            </a:extLst>
          </p:cNvPr>
          <p:cNvSpPr>
            <a:spLocks noChangeArrowheads="1"/>
          </p:cNvSpPr>
          <p:nvPr/>
        </p:nvSpPr>
        <p:spPr bwMode="auto">
          <a:xfrm>
            <a:off x="611188" y="2892521"/>
            <a:ext cx="82073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kumimoji="1" sz="2800" b="1">
                <a:solidFill>
                  <a:schemeClr val="tx1"/>
                </a:solidFill>
                <a:latin typeface="ＭＳ Ｐゴシック" pitchFamily="50" charset="-128"/>
                <a:ea typeface="ＭＳ Ｐゴシック" pitchFamily="50" charset="-128"/>
              </a:defRPr>
            </a:lvl1pPr>
            <a:lvl2pPr marL="914400" indent="-457200" eaLnBrk="0" hangingPunct="0">
              <a:defRPr kumimoji="1" sz="2800" b="1">
                <a:solidFill>
                  <a:schemeClr val="tx1"/>
                </a:solidFill>
                <a:latin typeface="ＭＳ Ｐゴシック" pitchFamily="50" charset="-128"/>
                <a:ea typeface="ＭＳ Ｐゴシック" pitchFamily="50" charset="-128"/>
              </a:defRPr>
            </a:lvl2pPr>
            <a:lvl3pPr marL="1371600" indent="-457200" eaLnBrk="0" hangingPunct="0">
              <a:defRPr kumimoji="1" sz="2800" b="1">
                <a:solidFill>
                  <a:schemeClr val="tx1"/>
                </a:solidFill>
                <a:latin typeface="ＭＳ Ｐゴシック" pitchFamily="50" charset="-128"/>
                <a:ea typeface="ＭＳ Ｐゴシック" pitchFamily="50" charset="-128"/>
              </a:defRPr>
            </a:lvl3pPr>
            <a:lvl4pPr marL="1828800" indent="-457200" eaLnBrk="0" hangingPunct="0">
              <a:defRPr kumimoji="1" sz="2800" b="1">
                <a:solidFill>
                  <a:schemeClr val="tx1"/>
                </a:solidFill>
                <a:latin typeface="ＭＳ Ｐゴシック" pitchFamily="50" charset="-128"/>
                <a:ea typeface="ＭＳ Ｐゴシック" pitchFamily="50" charset="-128"/>
              </a:defRPr>
            </a:lvl4pPr>
            <a:lvl5pPr marL="2286000" indent="-457200" eaLnBrk="0" hangingPunct="0">
              <a:defRPr kumimoji="1" sz="2800" b="1">
                <a:solidFill>
                  <a:schemeClr val="tx1"/>
                </a:solidFill>
                <a:latin typeface="ＭＳ Ｐゴシック" pitchFamily="50" charset="-128"/>
                <a:ea typeface="ＭＳ Ｐゴシック" pitchFamily="50" charset="-128"/>
              </a:defRPr>
            </a:lvl5pPr>
            <a:lvl6pPr marL="27432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6pPr>
            <a:lvl7pPr marL="32004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7pPr>
            <a:lvl8pPr marL="36576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8pPr>
            <a:lvl9pPr marL="41148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9pPr>
          </a:lstStyle>
          <a:p>
            <a:pPr eaLnBrk="1" hangingPunct="1">
              <a:buFontTx/>
              <a:buAutoNum type="arabicPeriod"/>
            </a:pPr>
            <a:r>
              <a:rPr lang="ja-JP" altLang="en-US" sz="2400" b="0" dirty="0">
                <a:latin typeface="HGS創英角ｺﾞｼｯｸUB" pitchFamily="50" charset="-128"/>
                <a:ea typeface="HGS創英角ｺﾞｼｯｸUB" pitchFamily="50" charset="-128"/>
              </a:rPr>
              <a:t>溺水事故での心肺蘇生の留意点</a:t>
            </a:r>
            <a:endParaRPr lang="en-US" altLang="ja-JP" sz="2400" b="0" dirty="0">
              <a:latin typeface="HGS創英角ｺﾞｼｯｸUB" pitchFamily="50" charset="-128"/>
              <a:ea typeface="HGS創英角ｺﾞｼｯｸUB" pitchFamily="50" charset="-128"/>
            </a:endParaRPr>
          </a:p>
          <a:p>
            <a:pPr eaLnBrk="1" hangingPunct="1">
              <a:buFontTx/>
              <a:buAutoNum type="arabicPeriod"/>
            </a:pPr>
            <a:r>
              <a:rPr lang="ja-JP" altLang="en-US" sz="2400" b="0" dirty="0">
                <a:latin typeface="HGS創英角ｺﾞｼｯｸUB" pitchFamily="50" charset="-128"/>
                <a:ea typeface="HGS創英角ｺﾞｼｯｸUB" pitchFamily="50" charset="-128"/>
              </a:rPr>
              <a:t>溺水事故での吐物への対応</a:t>
            </a:r>
            <a:endParaRPr lang="en-US" altLang="ja-JP" sz="2400" b="0" dirty="0">
              <a:latin typeface="HGS創英角ｺﾞｼｯｸUB" pitchFamily="50" charset="-128"/>
              <a:ea typeface="HGS創英角ｺﾞｼｯｸUB" pitchFamily="50" charset="-128"/>
            </a:endParaRPr>
          </a:p>
        </p:txBody>
      </p:sp>
      <p:sp>
        <p:nvSpPr>
          <p:cNvPr id="5" name="Rectangle 11">
            <a:extLst>
              <a:ext uri="{FF2B5EF4-FFF2-40B4-BE49-F238E27FC236}">
                <a16:creationId xmlns:a16="http://schemas.microsoft.com/office/drawing/2014/main" id="{3DB80F02-097B-4476-BFE8-E46802DB8651}"/>
              </a:ext>
            </a:extLst>
          </p:cNvPr>
          <p:cNvSpPr>
            <a:spLocks noChangeArrowheads="1"/>
          </p:cNvSpPr>
          <p:nvPr/>
        </p:nvSpPr>
        <p:spPr bwMode="auto">
          <a:xfrm>
            <a:off x="467518" y="662609"/>
            <a:ext cx="8205787" cy="5909641"/>
          </a:xfrm>
          <a:prstGeom prst="rect">
            <a:avLst/>
          </a:prstGeom>
          <a:noFill/>
          <a:ln w="2844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buFont typeface="Arial" charset="0"/>
              <a:defRPr kumimoji="1" sz="3200">
                <a:solidFill>
                  <a:schemeClr val="tx1"/>
                </a:solidFill>
                <a:latin typeface="Calibri" pitchFamily="34" charset="0"/>
                <a:ea typeface="ＭＳ Ｐゴシック" pitchFamily="50" charset="-128"/>
              </a:defRPr>
            </a:lvl1pPr>
            <a:lvl2pPr marL="742950" indent="-285750" eaLnBrk="0" hangingPunct="0">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buFont typeface="Arial" charset="0"/>
              <a:defRPr kumimoji="1" sz="2400">
                <a:solidFill>
                  <a:schemeClr val="tx1"/>
                </a:solidFill>
                <a:latin typeface="Calibri" pitchFamily="34" charset="0"/>
                <a:ea typeface="ＭＳ Ｐゴシック" pitchFamily="50" charset="-128"/>
              </a:defRPr>
            </a:lvl3pPr>
            <a:lvl4pPr marL="1600200" indent="-228600" eaLnBrk="0" hangingPunct="0">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buFontTx/>
              <a:buChar char="•"/>
            </a:pPr>
            <a:endParaRPr lang="ja-JP" altLang="en-US" sz="2800">
              <a:latin typeface="HG創英角ｺﾞｼｯｸUB" panose="020B0909000000000000" pitchFamily="49" charset="-128"/>
              <a:ea typeface="HG創英角ｺﾞｼｯｸUB" panose="020B0909000000000000" pitchFamily="49" charset="-128"/>
            </a:endParaRPr>
          </a:p>
        </p:txBody>
      </p:sp>
      <p:sp>
        <p:nvSpPr>
          <p:cNvPr id="6" name="スライド番号プレースホルダー 3">
            <a:extLst>
              <a:ext uri="{FF2B5EF4-FFF2-40B4-BE49-F238E27FC236}">
                <a16:creationId xmlns:a16="http://schemas.microsoft.com/office/drawing/2014/main" id="{CE6D560E-5198-4066-AFFF-7E9D3D60BA95}"/>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88</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0349402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84ADD6BB-6FB5-4F1D-B2D1-D9D7DA7D5E44}"/>
              </a:ext>
            </a:extLst>
          </p:cNvPr>
          <p:cNvSpPr txBox="1">
            <a:spLocks/>
          </p:cNvSpPr>
          <p:nvPr/>
        </p:nvSpPr>
        <p:spPr>
          <a:xfrm>
            <a:off x="1389517" y="-49838"/>
            <a:ext cx="7092963" cy="746961"/>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S創英角ｺﾞｼｯｸUB" pitchFamily="50" charset="-128"/>
                <a:ea typeface="HGS創英角ｺﾞｼｯｸUB" pitchFamily="50" charset="-128"/>
              </a:rPr>
              <a:t>溺水事故での心肺蘇生の留意点</a:t>
            </a:r>
            <a:endParaRPr lang="en-US" altLang="ja-JP" sz="3200" dirty="0">
              <a:latin typeface="HGS創英角ｺﾞｼｯｸUB" pitchFamily="50" charset="-128"/>
              <a:ea typeface="HGS創英角ｺﾞｼｯｸUB" pitchFamily="50" charset="-128"/>
            </a:endParaRPr>
          </a:p>
        </p:txBody>
      </p:sp>
      <p:sp>
        <p:nvSpPr>
          <p:cNvPr id="10" name="スライド番号プレースホルダー 3">
            <a:extLst>
              <a:ext uri="{FF2B5EF4-FFF2-40B4-BE49-F238E27FC236}">
                <a16:creationId xmlns:a16="http://schemas.microsoft.com/office/drawing/2014/main" id="{2D6631C8-AF35-4616-9D43-B219653F1259}"/>
              </a:ext>
            </a:extLst>
          </p:cNvPr>
          <p:cNvSpPr txBox="1">
            <a:spLocks/>
          </p:cNvSpPr>
          <p:nvPr/>
        </p:nvSpPr>
        <p:spPr>
          <a:xfrm>
            <a:off x="6901552" y="6508754"/>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D2D8002D-B5B0-4BAC-B1F6-782DDCCE6D9C}" type="slidenum">
              <a:rPr lang="ja-JP" altLang="en-US" smtClean="0">
                <a:latin typeface="HGP創英角ｺﾞｼｯｸUB" panose="020B0900000000000000" pitchFamily="50" charset="-128"/>
                <a:ea typeface="HGP創英角ｺﾞｼｯｸUB" panose="020B0900000000000000" pitchFamily="50" charset="-128"/>
              </a:rPr>
              <a:pPr/>
              <a:t>89</a:t>
            </a:fld>
            <a:endParaRPr lang="ja-JP" altLang="en-US" dirty="0">
              <a:latin typeface="HGP創英角ｺﾞｼｯｸUB" panose="020B0900000000000000" pitchFamily="50" charset="-128"/>
              <a:ea typeface="HGP創英角ｺﾞｼｯｸUB" panose="020B0900000000000000" pitchFamily="50" charset="-128"/>
            </a:endParaRPr>
          </a:p>
        </p:txBody>
      </p:sp>
      <p:pic>
        <p:nvPicPr>
          <p:cNvPr id="2" name="図 1">
            <a:extLst>
              <a:ext uri="{FF2B5EF4-FFF2-40B4-BE49-F238E27FC236}">
                <a16:creationId xmlns:a16="http://schemas.microsoft.com/office/drawing/2014/main" id="{2EAA3A61-1A5A-4D18-A7CC-BED2949F7F44}"/>
              </a:ext>
            </a:extLst>
          </p:cNvPr>
          <p:cNvPicPr>
            <a:picLocks noChangeAspect="1"/>
          </p:cNvPicPr>
          <p:nvPr/>
        </p:nvPicPr>
        <p:blipFill>
          <a:blip r:embed="rId2"/>
          <a:stretch>
            <a:fillRect/>
          </a:stretch>
        </p:blipFill>
        <p:spPr>
          <a:xfrm>
            <a:off x="2962208" y="2621673"/>
            <a:ext cx="3947580" cy="3861185"/>
          </a:xfrm>
          <a:prstGeom prst="rect">
            <a:avLst/>
          </a:prstGeom>
        </p:spPr>
      </p:pic>
      <p:sp>
        <p:nvSpPr>
          <p:cNvPr id="12" name="Rectangle 5">
            <a:extLst>
              <a:ext uri="{FF2B5EF4-FFF2-40B4-BE49-F238E27FC236}">
                <a16:creationId xmlns:a16="http://schemas.microsoft.com/office/drawing/2014/main" id="{E068CC8A-599F-4BF5-97C6-6013DB55A56A}"/>
              </a:ext>
            </a:extLst>
          </p:cNvPr>
          <p:cNvSpPr txBox="1">
            <a:spLocks noChangeArrowheads="1"/>
          </p:cNvSpPr>
          <p:nvPr/>
        </p:nvSpPr>
        <p:spPr>
          <a:xfrm>
            <a:off x="26894" y="697123"/>
            <a:ext cx="9090212" cy="18009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a:spcBef>
                <a:spcPts val="1200"/>
              </a:spcBef>
              <a:buClrTx/>
              <a:buFont typeface="Arial" panose="020B0604020202020204" pitchFamily="34" charset="0"/>
              <a:buChar char="•"/>
            </a:pPr>
            <a:r>
              <a:rPr lang="ja-JP" altLang="en-US" dirty="0">
                <a:solidFill>
                  <a:schemeClr val="tx1"/>
                </a:solidFill>
                <a:latin typeface="HGP創英角ｺﾞｼｯｸUB" panose="020B0900000000000000" pitchFamily="50" charset="-128"/>
                <a:ea typeface="HGP創英角ｺﾞｼｯｸUB" panose="020B0900000000000000" pitchFamily="50" charset="-128"/>
              </a:rPr>
              <a:t>水の中で心停止に陥った場合、可能な限り速やかに陸上へ救助する。</a:t>
            </a:r>
            <a:endParaRPr lang="en-US" altLang="ja-JP" dirty="0">
              <a:solidFill>
                <a:schemeClr val="tx1"/>
              </a:solidFill>
              <a:latin typeface="HGP創英角ｺﾞｼｯｸUB" panose="020B0900000000000000" pitchFamily="50" charset="-128"/>
              <a:ea typeface="HGP創英角ｺﾞｼｯｸUB" panose="020B0900000000000000" pitchFamily="50" charset="-128"/>
            </a:endParaRPr>
          </a:p>
          <a:p>
            <a:pPr lvl="1">
              <a:spcBef>
                <a:spcPts val="1200"/>
              </a:spcBef>
              <a:buClr>
                <a:schemeClr val="tx1">
                  <a:lumMod val="95000"/>
                  <a:lumOff val="5000"/>
                </a:schemeClr>
              </a:buClr>
              <a:buFont typeface="Arial" panose="020B0604020202020204" pitchFamily="34" charset="0"/>
              <a:buChar char="•"/>
            </a:pPr>
            <a:r>
              <a:rPr lang="ja-JP" altLang="en-US" sz="1800" dirty="0">
                <a:solidFill>
                  <a:srgbClr val="FF0000"/>
                </a:solidFill>
                <a:latin typeface="HGP創英角ｺﾞｼｯｸUB" panose="020B0900000000000000" pitchFamily="50" charset="-128"/>
                <a:ea typeface="HGP創英角ｺﾞｼｯｸUB" panose="020B0900000000000000" pitchFamily="50" charset="-128"/>
              </a:rPr>
              <a:t>水中に入っての救助は、非常に危険</a:t>
            </a: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を伴う。</a:t>
            </a:r>
            <a:endParaRPr lang="en-US" altLang="ja-JP" sz="1800" dirty="0">
              <a:solidFill>
                <a:schemeClr val="tx1"/>
              </a:solidFill>
              <a:latin typeface="HGP創英角ｺﾞｼｯｸUB" panose="020B0900000000000000" pitchFamily="50" charset="-128"/>
              <a:ea typeface="HGP創英角ｺﾞｼｯｸUB" panose="020B0900000000000000" pitchFamily="50" charset="-128"/>
            </a:endParaRPr>
          </a:p>
          <a:p>
            <a:pPr lvl="1">
              <a:spcBef>
                <a:spcPts val="1200"/>
              </a:spcBef>
              <a:buClr>
                <a:schemeClr val="tx1">
                  <a:lumMod val="95000"/>
                  <a:lumOff val="5000"/>
                </a:schemeClr>
              </a:buClr>
              <a:buFont typeface="Arial" panose="020B0604020202020204" pitchFamily="34" charset="0"/>
              <a:buChar char="•"/>
            </a:pP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ライフセーバーなど専門の訓練を受けた人にお願いする。</a:t>
            </a:r>
            <a:endParaRPr lang="en-US" altLang="ja-JP" sz="1800" dirty="0">
              <a:solidFill>
                <a:schemeClr val="tx1"/>
              </a:solidFill>
              <a:latin typeface="HGP創英角ｺﾞｼｯｸUB" panose="020B0900000000000000" pitchFamily="50" charset="-128"/>
              <a:ea typeface="HGP創英角ｺﾞｼｯｸUB" panose="020B0900000000000000" pitchFamily="50" charset="-128"/>
            </a:endParaRPr>
          </a:p>
          <a:p>
            <a:pPr>
              <a:spcBef>
                <a:spcPts val="1200"/>
              </a:spcBef>
              <a:buClrTx/>
              <a:buFont typeface="Arial" panose="020B0604020202020204" pitchFamily="34" charset="0"/>
              <a:buChar char="•"/>
            </a:pPr>
            <a:r>
              <a:rPr lang="ja-JP" altLang="en-US" dirty="0">
                <a:solidFill>
                  <a:schemeClr val="tx1"/>
                </a:solidFill>
                <a:latin typeface="HGP創英角ｺﾞｼｯｸUB" panose="020B0900000000000000" pitchFamily="50" charset="-128"/>
                <a:ea typeface="HGP創英角ｺﾞｼｯｸUB" panose="020B0900000000000000" pitchFamily="50" charset="-128"/>
              </a:rPr>
              <a:t>溺水による心肺停止の場合、</a:t>
            </a:r>
            <a:r>
              <a:rPr lang="ja-JP" altLang="en-US" dirty="0">
                <a:solidFill>
                  <a:srgbClr val="FF0000"/>
                </a:solidFill>
                <a:latin typeface="HGP創英角ｺﾞｼｯｸUB" panose="020B0900000000000000" pitchFamily="50" charset="-128"/>
                <a:ea typeface="HGP創英角ｺﾞｼｯｸUB" panose="020B0900000000000000" pitchFamily="50" charset="-128"/>
              </a:rPr>
              <a:t>人工呼吸</a:t>
            </a:r>
            <a:r>
              <a:rPr lang="ja-JP" altLang="en-US" dirty="0">
                <a:solidFill>
                  <a:schemeClr val="tx1"/>
                </a:solidFill>
                <a:latin typeface="HGP創英角ｺﾞｼｯｸUB" panose="020B0900000000000000" pitchFamily="50" charset="-128"/>
                <a:ea typeface="HGP創英角ｺﾞｼｯｸUB" panose="020B0900000000000000" pitchFamily="50" charset="-128"/>
              </a:rPr>
              <a:t>による血液の酸素化が重要な意味を持つ。</a:t>
            </a:r>
          </a:p>
        </p:txBody>
      </p:sp>
      <p:sp>
        <p:nvSpPr>
          <p:cNvPr id="15" name="テキスト ボックス 14">
            <a:extLst>
              <a:ext uri="{FF2B5EF4-FFF2-40B4-BE49-F238E27FC236}">
                <a16:creationId xmlns:a16="http://schemas.microsoft.com/office/drawing/2014/main" id="{8C50B3A5-508F-4EA0-B5D4-C5A76E8F0344}"/>
              </a:ext>
            </a:extLst>
          </p:cNvPr>
          <p:cNvSpPr txBox="1"/>
          <p:nvPr/>
        </p:nvSpPr>
        <p:spPr>
          <a:xfrm>
            <a:off x="3493376" y="6533904"/>
            <a:ext cx="2885243" cy="276999"/>
          </a:xfrm>
          <a:prstGeom prst="rect">
            <a:avLst/>
          </a:prstGeom>
          <a:noFill/>
          <a:ln>
            <a:noFill/>
          </a:ln>
        </p:spPr>
        <p:txBody>
          <a:bodyPr wrap="square" rtlCol="0">
            <a:spAutoFit/>
          </a:bodyPr>
          <a:lstStyle/>
          <a:p>
            <a:pPr algn="ctr"/>
            <a:r>
              <a:rPr kumimoji="1" lang="ja-JP" altLang="en-US" sz="1200" dirty="0">
                <a:latin typeface="HG創英角ｺﾞｼｯｸUB" panose="020B0909000000000000" pitchFamily="49" charset="-128"/>
                <a:ea typeface="HG創英角ｺﾞｼｯｸUB" panose="020B0909000000000000" pitchFamily="49" charset="-128"/>
              </a:rPr>
              <a:t>ライフセーバーによる心肺蘇生の実際</a:t>
            </a:r>
            <a:endParaRPr kumimoji="1" lang="en-US" altLang="ja-JP" sz="1200" dirty="0">
              <a:latin typeface="HG創英角ｺﾞｼｯｸUB" panose="020B0909000000000000" pitchFamily="49" charset="-128"/>
              <a:ea typeface="HG創英角ｺﾞｼｯｸUB" panose="020B0909000000000000" pitchFamily="49" charset="-128"/>
            </a:endParaRPr>
          </a:p>
        </p:txBody>
      </p:sp>
      <p:sp>
        <p:nvSpPr>
          <p:cNvPr id="3" name="正方形/長方形 2">
            <a:extLst>
              <a:ext uri="{FF2B5EF4-FFF2-40B4-BE49-F238E27FC236}">
                <a16:creationId xmlns:a16="http://schemas.microsoft.com/office/drawing/2014/main" id="{924A7E06-08D9-462F-A2DE-E5397942FE48}"/>
              </a:ext>
            </a:extLst>
          </p:cNvPr>
          <p:cNvSpPr/>
          <p:nvPr/>
        </p:nvSpPr>
        <p:spPr>
          <a:xfrm>
            <a:off x="5137608" y="3245064"/>
            <a:ext cx="452487" cy="157899"/>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29570B4-D9BD-42FA-9595-66CBC644E816}"/>
              </a:ext>
            </a:extLst>
          </p:cNvPr>
          <p:cNvSpPr/>
          <p:nvPr/>
        </p:nvSpPr>
        <p:spPr>
          <a:xfrm>
            <a:off x="3267132" y="3406778"/>
            <a:ext cx="452487" cy="157899"/>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05526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BBFC66B-40FD-4D93-8705-64CB1AE94214}"/>
              </a:ext>
            </a:extLst>
          </p:cNvPr>
          <p:cNvSpPr txBox="1">
            <a:spLocks noChangeArrowheads="1"/>
          </p:cNvSpPr>
          <p:nvPr/>
        </p:nvSpPr>
        <p:spPr bwMode="auto">
          <a:xfrm>
            <a:off x="1529100" y="-11991"/>
            <a:ext cx="7147355" cy="647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eaLnBrk="1" hangingPunct="1">
              <a:buNone/>
            </a:pPr>
            <a:r>
              <a:rPr lang="ja-JP" altLang="en-US" sz="3200" kern="0" dirty="0">
                <a:solidFill>
                  <a:schemeClr val="tx1"/>
                </a:solidFill>
                <a:latin typeface="HGSSoeiKakugothicUB" panose="020B0900000000000000" pitchFamily="34" charset="-128"/>
                <a:ea typeface="HGSSoeiKakugothicUB" panose="020B0900000000000000" pitchFamily="34" charset="-128"/>
              </a:rPr>
              <a:t>日本ライフセービング協会の活動</a:t>
            </a:r>
          </a:p>
        </p:txBody>
      </p:sp>
      <p:sp>
        <p:nvSpPr>
          <p:cNvPr id="24" name="テキスト ボックス 23">
            <a:extLst>
              <a:ext uri="{FF2B5EF4-FFF2-40B4-BE49-F238E27FC236}">
                <a16:creationId xmlns:a16="http://schemas.microsoft.com/office/drawing/2014/main" id="{24F8D67E-C069-4FDB-A312-8440017DD0CE}"/>
              </a:ext>
            </a:extLst>
          </p:cNvPr>
          <p:cNvSpPr txBox="1"/>
          <p:nvPr/>
        </p:nvSpPr>
        <p:spPr>
          <a:xfrm>
            <a:off x="0" y="942095"/>
            <a:ext cx="8389311" cy="1754326"/>
          </a:xfrm>
          <a:prstGeom prst="rect">
            <a:avLst/>
          </a:prstGeom>
          <a:noFill/>
        </p:spPr>
        <p:txBody>
          <a:bodyPr wrap="square" rtlCol="0">
            <a:spAutoFit/>
          </a:bodyPr>
          <a:lstStyle/>
          <a:p>
            <a:r>
              <a:rPr lang="ja-JP" altLang="en-US" sz="3600" dirty="0">
                <a:solidFill>
                  <a:srgbClr val="FF0000"/>
                </a:solidFill>
                <a:latin typeface="HGS創英角ｺﾞｼｯｸUB" panose="020B0900000000000000" pitchFamily="50" charset="-128"/>
                <a:ea typeface="HGS創英角ｺﾞｼｯｸUB" panose="020B0900000000000000" pitchFamily="50" charset="-128"/>
                <a:cs typeface="HGP明朝E"/>
              </a:rPr>
              <a:t>ビジョン　・・</a:t>
            </a:r>
            <a:r>
              <a:rPr lang="en-US" altLang="ja-JP" sz="3600" dirty="0">
                <a:solidFill>
                  <a:srgbClr val="FF0000"/>
                </a:solidFill>
                <a:latin typeface="HGS創英角ｺﾞｼｯｸUB" panose="020B0900000000000000" pitchFamily="50" charset="-128"/>
                <a:ea typeface="HGS創英角ｺﾞｼｯｸUB" panose="020B0900000000000000" pitchFamily="50" charset="-128"/>
                <a:cs typeface="HGP明朝E"/>
              </a:rPr>
              <a:t>JLA</a:t>
            </a:r>
            <a:r>
              <a:rPr lang="ja-JP" altLang="en-US" sz="3600" dirty="0">
                <a:solidFill>
                  <a:srgbClr val="FF0000"/>
                </a:solidFill>
                <a:latin typeface="HGS創英角ｺﾞｼｯｸUB" panose="020B0900000000000000" pitchFamily="50" charset="-128"/>
                <a:ea typeface="HGS創英角ｺﾞｼｯｸUB" panose="020B0900000000000000" pitchFamily="50" charset="-128"/>
                <a:cs typeface="HGP明朝E"/>
              </a:rPr>
              <a:t>の夢</a:t>
            </a:r>
            <a:endParaRPr lang="en-US" altLang="ja-JP" sz="3600" dirty="0">
              <a:solidFill>
                <a:srgbClr val="FF0000"/>
              </a:solidFill>
              <a:latin typeface="HGS創英角ｺﾞｼｯｸUB" panose="020B0900000000000000" pitchFamily="50" charset="-128"/>
              <a:ea typeface="HGS創英角ｺﾞｼｯｸUB" panose="020B0900000000000000" pitchFamily="50" charset="-128"/>
              <a:cs typeface="HGP明朝E"/>
            </a:endParaRPr>
          </a:p>
          <a:p>
            <a:endParaRPr lang="en-US" altLang="ja-JP" sz="3600" dirty="0">
              <a:latin typeface="HGS創英角ｺﾞｼｯｸUB" panose="020B0900000000000000" pitchFamily="50" charset="-128"/>
              <a:ea typeface="HGS創英角ｺﾞｼｯｸUB" panose="020B0900000000000000" pitchFamily="50" charset="-128"/>
              <a:cs typeface="HGP明朝E"/>
            </a:endParaRPr>
          </a:p>
          <a:p>
            <a:r>
              <a:rPr lang="ja-JP" altLang="ja-JP" sz="3600" dirty="0">
                <a:latin typeface="HGS創英角ｺﾞｼｯｸUB" panose="020B0900000000000000" pitchFamily="50" charset="-128"/>
                <a:ea typeface="HGS創英角ｺﾞｼｯｸUB" panose="020B0900000000000000" pitchFamily="50" charset="-128"/>
                <a:cs typeface="HGP明朝E"/>
              </a:rPr>
              <a:t>　</a:t>
            </a:r>
            <a:r>
              <a:rPr lang="ja-JP" altLang="en-US" sz="3600" dirty="0">
                <a:latin typeface="HGS創英角ｺﾞｼｯｸUB" panose="020B0900000000000000" pitchFamily="50" charset="-128"/>
                <a:ea typeface="HGS創英角ｺﾞｼｯｸUB" panose="020B0900000000000000" pitchFamily="50" charset="-128"/>
                <a:cs typeface="HGP明朝E"/>
              </a:rPr>
              <a:t>　　　　　</a:t>
            </a:r>
            <a:r>
              <a:rPr lang="en-US" altLang="ja-JP" sz="3600" dirty="0">
                <a:latin typeface="HGS創英角ｺﾞｼｯｸUB" panose="020B0900000000000000" pitchFamily="50" charset="-128"/>
                <a:ea typeface="HGS創英角ｺﾞｼｯｸUB" panose="020B0900000000000000" pitchFamily="50" charset="-128"/>
                <a:cs typeface="HGP明朝E"/>
              </a:rPr>
              <a:t>『</a:t>
            </a:r>
            <a:r>
              <a:rPr lang="ja-JP" altLang="en-US" sz="3600" dirty="0">
                <a:latin typeface="HGS創英角ｺﾞｼｯｸUB" panose="020B0900000000000000" pitchFamily="50" charset="-128"/>
                <a:ea typeface="HGS創英角ｺﾞｼｯｸUB" panose="020B0900000000000000" pitchFamily="50" charset="-128"/>
                <a:cs typeface="HGP明朝E"/>
              </a:rPr>
              <a:t>　水辺の事故ゼロ　</a:t>
            </a:r>
            <a:r>
              <a:rPr lang="en-US" altLang="ja-JP" sz="3600" dirty="0">
                <a:latin typeface="HGS創英角ｺﾞｼｯｸUB" panose="020B0900000000000000" pitchFamily="50" charset="-128"/>
                <a:ea typeface="HGS創英角ｺﾞｼｯｸUB" panose="020B0900000000000000" pitchFamily="50" charset="-128"/>
                <a:cs typeface="HGP明朝E"/>
              </a:rPr>
              <a:t>』</a:t>
            </a:r>
          </a:p>
        </p:txBody>
      </p:sp>
      <p:sp>
        <p:nvSpPr>
          <p:cNvPr id="25" name="テキスト ボックス 24">
            <a:extLst>
              <a:ext uri="{FF2B5EF4-FFF2-40B4-BE49-F238E27FC236}">
                <a16:creationId xmlns:a16="http://schemas.microsoft.com/office/drawing/2014/main" id="{49939193-5E61-4EE8-8EAA-6D9422055B5C}"/>
              </a:ext>
            </a:extLst>
          </p:cNvPr>
          <p:cNvSpPr txBox="1"/>
          <p:nvPr/>
        </p:nvSpPr>
        <p:spPr>
          <a:xfrm>
            <a:off x="-1" y="3797603"/>
            <a:ext cx="9383697" cy="2308324"/>
          </a:xfrm>
          <a:prstGeom prst="rect">
            <a:avLst/>
          </a:prstGeom>
          <a:noFill/>
        </p:spPr>
        <p:txBody>
          <a:bodyPr wrap="square" rtlCol="0">
            <a:spAutoFit/>
          </a:bodyPr>
          <a:lstStyle/>
          <a:p>
            <a:r>
              <a:rPr lang="ja-JP" altLang="en-US" sz="3600" dirty="0">
                <a:solidFill>
                  <a:srgbClr val="FF0000"/>
                </a:solidFill>
                <a:latin typeface="HGS創英角ｺﾞｼｯｸUB" panose="020B0900000000000000" pitchFamily="50" charset="-128"/>
                <a:ea typeface="HGS創英角ｺﾞｼｯｸUB" panose="020B0900000000000000" pitchFamily="50" charset="-128"/>
                <a:cs typeface="HGP明朝E"/>
              </a:rPr>
              <a:t>ミッション　・・使命、具体的な取り組み</a:t>
            </a:r>
            <a:endParaRPr lang="en-US" altLang="ja-JP" sz="3600" dirty="0">
              <a:solidFill>
                <a:srgbClr val="FF0000"/>
              </a:solidFill>
              <a:latin typeface="HGS創英角ｺﾞｼｯｸUB" panose="020B0900000000000000" pitchFamily="50" charset="-128"/>
              <a:ea typeface="HGS創英角ｺﾞｼｯｸUB" panose="020B0900000000000000" pitchFamily="50" charset="-128"/>
              <a:cs typeface="HGP明朝E"/>
            </a:endParaRPr>
          </a:p>
          <a:p>
            <a:endParaRPr lang="en-US" altLang="ja-JP" sz="3600" dirty="0">
              <a:latin typeface="HGS創英角ｺﾞｼｯｸUB" panose="020B0900000000000000" pitchFamily="50" charset="-128"/>
              <a:ea typeface="HGS創英角ｺﾞｼｯｸUB" panose="020B0900000000000000" pitchFamily="50" charset="-128"/>
              <a:cs typeface="HGP明朝E"/>
            </a:endParaRPr>
          </a:p>
          <a:p>
            <a:r>
              <a:rPr lang="en-US" altLang="ja-JP" sz="3600" dirty="0">
                <a:latin typeface="HGS創英角ｺﾞｼｯｸUB" panose="020B0900000000000000" pitchFamily="50" charset="-128"/>
                <a:ea typeface="HGS創英角ｺﾞｼｯｸUB" panose="020B0900000000000000" pitchFamily="50" charset="-128"/>
                <a:cs typeface="HGP明朝E"/>
              </a:rPr>
              <a:t>『</a:t>
            </a:r>
            <a:r>
              <a:rPr lang="ja-JP" altLang="en-US" sz="3600" dirty="0">
                <a:latin typeface="HGS創英角ｺﾞｼｯｸUB" panose="020B0900000000000000" pitchFamily="50" charset="-128"/>
                <a:ea typeface="HGS創英角ｺﾞｼｯｸUB" panose="020B0900000000000000" pitchFamily="50" charset="-128"/>
                <a:cs typeface="HGP明朝E"/>
              </a:rPr>
              <a:t>水辺における安全知識と技能を広め、</a:t>
            </a:r>
            <a:endParaRPr lang="en-US" altLang="ja-JP" sz="3600" dirty="0">
              <a:latin typeface="HGS創英角ｺﾞｼｯｸUB" panose="020B0900000000000000" pitchFamily="50" charset="-128"/>
              <a:ea typeface="HGS創英角ｺﾞｼｯｸUB" panose="020B0900000000000000" pitchFamily="50" charset="-128"/>
              <a:cs typeface="HGP明朝E"/>
            </a:endParaRPr>
          </a:p>
          <a:p>
            <a:r>
              <a:rPr lang="ja-JP" altLang="en-US" sz="3600" dirty="0">
                <a:latin typeface="HGS創英角ｺﾞｼｯｸUB" panose="020B0900000000000000" pitchFamily="50" charset="-128"/>
                <a:ea typeface="HGS創英角ｺﾞｼｯｸUB" panose="020B0900000000000000" pitchFamily="50" charset="-128"/>
                <a:cs typeface="HGP明朝E"/>
              </a:rPr>
              <a:t>誰もが安全に楽しむことのできる社会へ。</a:t>
            </a:r>
            <a:r>
              <a:rPr lang="en-US" altLang="ja-JP" sz="3600" dirty="0">
                <a:latin typeface="HGS創英角ｺﾞｼｯｸUB" panose="020B0900000000000000" pitchFamily="50" charset="-128"/>
                <a:ea typeface="HGS創英角ｺﾞｼｯｸUB" panose="020B0900000000000000" pitchFamily="50" charset="-128"/>
                <a:cs typeface="HGP明朝E"/>
              </a:rPr>
              <a:t>』</a:t>
            </a:r>
            <a:endParaRPr lang="ja-JP" altLang="en-US" sz="3600" dirty="0">
              <a:latin typeface="HGS創英角ｺﾞｼｯｸUB" panose="020B0900000000000000" pitchFamily="50" charset="-128"/>
              <a:ea typeface="HGS創英角ｺﾞｼｯｸUB" panose="020B0900000000000000" pitchFamily="50" charset="-128"/>
              <a:cs typeface="HGP明朝E"/>
            </a:endParaRPr>
          </a:p>
        </p:txBody>
      </p:sp>
      <p:sp>
        <p:nvSpPr>
          <p:cNvPr id="5" name="スライド番号プレースホルダー 3">
            <a:extLst>
              <a:ext uri="{FF2B5EF4-FFF2-40B4-BE49-F238E27FC236}">
                <a16:creationId xmlns:a16="http://schemas.microsoft.com/office/drawing/2014/main" id="{2364CA32-2C86-470C-8AB3-69C5FC27D6B3}"/>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9</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14005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84ADD6BB-6FB5-4F1D-B2D1-D9D7DA7D5E44}"/>
              </a:ext>
            </a:extLst>
          </p:cNvPr>
          <p:cNvSpPr txBox="1">
            <a:spLocks/>
          </p:cNvSpPr>
          <p:nvPr/>
        </p:nvSpPr>
        <p:spPr>
          <a:xfrm>
            <a:off x="1389517" y="-49838"/>
            <a:ext cx="7092963" cy="746961"/>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S創英角ｺﾞｼｯｸUB" pitchFamily="50" charset="-128"/>
                <a:ea typeface="HGS創英角ｺﾞｼｯｸUB" pitchFamily="50" charset="-128"/>
              </a:rPr>
              <a:t>溺水事故での吐物への対応</a:t>
            </a:r>
            <a:endParaRPr lang="en-US" altLang="ja-JP" sz="3200" dirty="0">
              <a:latin typeface="HGS創英角ｺﾞｼｯｸUB" pitchFamily="50" charset="-128"/>
              <a:ea typeface="HGS創英角ｺﾞｼｯｸUB" pitchFamily="50" charset="-128"/>
            </a:endParaRPr>
          </a:p>
        </p:txBody>
      </p:sp>
      <p:sp>
        <p:nvSpPr>
          <p:cNvPr id="10" name="スライド番号プレースホルダー 3">
            <a:extLst>
              <a:ext uri="{FF2B5EF4-FFF2-40B4-BE49-F238E27FC236}">
                <a16:creationId xmlns:a16="http://schemas.microsoft.com/office/drawing/2014/main" id="{2D6631C8-AF35-4616-9D43-B219653F1259}"/>
              </a:ext>
            </a:extLst>
          </p:cNvPr>
          <p:cNvSpPr txBox="1">
            <a:spLocks/>
          </p:cNvSpPr>
          <p:nvPr/>
        </p:nvSpPr>
        <p:spPr>
          <a:xfrm>
            <a:off x="6901552" y="6508754"/>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D2D8002D-B5B0-4BAC-B1F6-782DDCCE6D9C}" type="slidenum">
              <a:rPr lang="ja-JP" altLang="en-US" smtClean="0">
                <a:latin typeface="HGP創英角ｺﾞｼｯｸUB" panose="020B0900000000000000" pitchFamily="50" charset="-128"/>
                <a:ea typeface="HGP創英角ｺﾞｼｯｸUB" panose="020B0900000000000000" pitchFamily="50" charset="-128"/>
              </a:rPr>
              <a:pPr/>
              <a:t>90</a:t>
            </a:fld>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12" name="Rectangle 5">
            <a:extLst>
              <a:ext uri="{FF2B5EF4-FFF2-40B4-BE49-F238E27FC236}">
                <a16:creationId xmlns:a16="http://schemas.microsoft.com/office/drawing/2014/main" id="{E068CC8A-599F-4BF5-97C6-6013DB55A56A}"/>
              </a:ext>
            </a:extLst>
          </p:cNvPr>
          <p:cNvSpPr txBox="1">
            <a:spLocks noChangeArrowheads="1"/>
          </p:cNvSpPr>
          <p:nvPr/>
        </p:nvSpPr>
        <p:spPr>
          <a:xfrm>
            <a:off x="26894" y="697123"/>
            <a:ext cx="9090212" cy="239503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a:spcBef>
                <a:spcPts val="1200"/>
              </a:spcBef>
              <a:buClr>
                <a:schemeClr val="tx1"/>
              </a:buClr>
              <a:buFont typeface="Arial" panose="020B0604020202020204" pitchFamily="34" charset="0"/>
              <a:buChar char="•"/>
            </a:pPr>
            <a:r>
              <a:rPr lang="ja-JP" altLang="en-US" dirty="0">
                <a:solidFill>
                  <a:schemeClr val="tx1"/>
                </a:solidFill>
                <a:latin typeface="HGP創英角ｺﾞｼｯｸUB" panose="020B0900000000000000" pitchFamily="50" charset="-128"/>
                <a:ea typeface="HGP創英角ｺﾞｼｯｸUB" panose="020B0900000000000000" pitchFamily="50" charset="-128"/>
              </a:rPr>
              <a:t>溺者に対する心肺蘇生　</a:t>
            </a:r>
            <a:endParaRPr lang="en-US" altLang="ja-JP" dirty="0">
              <a:solidFill>
                <a:schemeClr val="tx1"/>
              </a:solidFill>
              <a:latin typeface="HGP創英角ｺﾞｼｯｸUB" panose="020B0900000000000000" pitchFamily="50" charset="-128"/>
              <a:ea typeface="HGP創英角ｺﾞｼｯｸUB" panose="020B0900000000000000" pitchFamily="50" charset="-128"/>
            </a:endParaRPr>
          </a:p>
          <a:p>
            <a:pPr marL="0" indent="0">
              <a:spcBef>
                <a:spcPts val="1200"/>
              </a:spcBef>
              <a:buClr>
                <a:schemeClr val="tx1"/>
              </a:buClr>
              <a:buNone/>
            </a:pPr>
            <a:r>
              <a:rPr lang="en-US" altLang="ja-JP" sz="1800" dirty="0">
                <a:solidFill>
                  <a:schemeClr val="tx1"/>
                </a:solidFill>
                <a:latin typeface="HGP創英角ｺﾞｼｯｸUB" panose="020B0900000000000000" pitchFamily="50" charset="-128"/>
                <a:ea typeface="HGP創英角ｺﾞｼｯｸUB" panose="020B0900000000000000" pitchFamily="50" charset="-128"/>
              </a:rPr>
              <a:t>	</a:t>
            </a: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　吐物が口腔内に逆流し、漏れてくることが多い。</a:t>
            </a:r>
            <a:endParaRPr lang="en-US" altLang="ja-JP" sz="1800" dirty="0">
              <a:solidFill>
                <a:schemeClr val="tx1"/>
              </a:solidFill>
              <a:latin typeface="HGP創英角ｺﾞｼｯｸUB" panose="020B0900000000000000" pitchFamily="50" charset="-128"/>
              <a:ea typeface="HGP創英角ｺﾞｼｯｸUB" panose="020B0900000000000000" pitchFamily="50" charset="-128"/>
            </a:endParaRPr>
          </a:p>
          <a:p>
            <a:pPr>
              <a:spcBef>
                <a:spcPts val="1200"/>
              </a:spcBef>
              <a:buClr>
                <a:schemeClr val="tx1"/>
              </a:buClr>
              <a:buFont typeface="Arial" panose="020B0604020202020204" pitchFamily="34" charset="0"/>
              <a:buChar char="•"/>
            </a:pPr>
            <a:r>
              <a:rPr lang="ja-JP" altLang="en-US" dirty="0">
                <a:solidFill>
                  <a:schemeClr val="tx1"/>
                </a:solidFill>
                <a:latin typeface="HGP創英角ｺﾞｼｯｸUB" panose="020B0900000000000000" pitchFamily="50" charset="-128"/>
                <a:ea typeface="HGP創英角ｺﾞｼｯｸUB" panose="020B0900000000000000" pitchFamily="50" charset="-128"/>
              </a:rPr>
              <a:t>口腔内に吐物が認められた場合　</a:t>
            </a:r>
            <a:endParaRPr lang="en-US" altLang="ja-JP" dirty="0">
              <a:solidFill>
                <a:schemeClr val="tx1"/>
              </a:solidFill>
              <a:latin typeface="HGP創英角ｺﾞｼｯｸUB" panose="020B0900000000000000" pitchFamily="50" charset="-128"/>
              <a:ea typeface="HGP創英角ｺﾞｼｯｸUB" panose="020B0900000000000000" pitchFamily="50" charset="-128"/>
            </a:endParaRPr>
          </a:p>
          <a:p>
            <a:pPr marL="867093" lvl="2" indent="-285750">
              <a:lnSpc>
                <a:spcPts val="1500"/>
              </a:lnSpc>
              <a:spcBef>
                <a:spcPts val="1200"/>
              </a:spcBef>
              <a:buClr>
                <a:schemeClr val="tx1"/>
              </a:buClr>
              <a:buFont typeface="Arial" panose="020B0604020202020204" pitchFamily="34" charset="0"/>
              <a:buChar char="•"/>
            </a:pP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胸骨圧迫を中断</a:t>
            </a:r>
            <a:endParaRPr lang="en-US" altLang="ja-JP" sz="1800" dirty="0">
              <a:solidFill>
                <a:schemeClr val="tx1"/>
              </a:solidFill>
              <a:latin typeface="HGP創英角ｺﾞｼｯｸUB" panose="020B0900000000000000" pitchFamily="50" charset="-128"/>
              <a:ea typeface="HGP創英角ｺﾞｼｯｸUB" panose="020B0900000000000000" pitchFamily="50" charset="-128"/>
            </a:endParaRPr>
          </a:p>
          <a:p>
            <a:pPr marL="867093" lvl="2" indent="-285750">
              <a:lnSpc>
                <a:spcPts val="1500"/>
              </a:lnSpc>
              <a:spcBef>
                <a:spcPts val="1200"/>
              </a:spcBef>
              <a:buClr>
                <a:schemeClr val="tx1"/>
              </a:buClr>
              <a:buFont typeface="Arial" panose="020B0604020202020204" pitchFamily="34" charset="0"/>
              <a:buChar char="•"/>
            </a:pP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側臥位にして吐物を排出</a:t>
            </a:r>
            <a:endParaRPr lang="en-US" altLang="ja-JP" sz="1800" dirty="0">
              <a:solidFill>
                <a:schemeClr val="tx1"/>
              </a:solidFill>
              <a:latin typeface="HGP創英角ｺﾞｼｯｸUB" panose="020B0900000000000000" pitchFamily="50" charset="-128"/>
              <a:ea typeface="HGP創英角ｺﾞｼｯｸUB" panose="020B0900000000000000" pitchFamily="50" charset="-128"/>
            </a:endParaRPr>
          </a:p>
          <a:p>
            <a:pPr marL="867093" lvl="2" indent="-285750">
              <a:lnSpc>
                <a:spcPts val="1500"/>
              </a:lnSpc>
              <a:spcBef>
                <a:spcPts val="1200"/>
              </a:spcBef>
              <a:buClr>
                <a:schemeClr val="tx1"/>
              </a:buClr>
              <a:buFont typeface="Arial" panose="020B0604020202020204" pitchFamily="34" charset="0"/>
              <a:buChar char="•"/>
            </a:pP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出来るだけ短時間で吐物除去</a:t>
            </a:r>
            <a:endParaRPr lang="en-US" altLang="ja-JP" sz="1800" dirty="0">
              <a:solidFill>
                <a:schemeClr val="tx1"/>
              </a:solidFill>
              <a:latin typeface="HGP創英角ｺﾞｼｯｸUB" panose="020B0900000000000000" pitchFamily="50" charset="-128"/>
              <a:ea typeface="HGP創英角ｺﾞｼｯｸUB" panose="020B0900000000000000" pitchFamily="50" charset="-128"/>
            </a:endParaRPr>
          </a:p>
          <a:p>
            <a:pPr marL="867093" lvl="2" indent="-285750">
              <a:lnSpc>
                <a:spcPts val="1500"/>
              </a:lnSpc>
              <a:spcBef>
                <a:spcPts val="1200"/>
              </a:spcBef>
              <a:buClr>
                <a:schemeClr val="tx1"/>
              </a:buClr>
              <a:buFont typeface="Arial" panose="020B0604020202020204" pitchFamily="34" charset="0"/>
              <a:buChar char="•"/>
            </a:pP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再び仰臥位にして胸骨圧迫（</a:t>
            </a:r>
            <a:r>
              <a:rPr lang="en-US" altLang="ja-JP" sz="1800" dirty="0">
                <a:solidFill>
                  <a:schemeClr val="tx1"/>
                </a:solidFill>
                <a:latin typeface="HGP創英角ｺﾞｼｯｸUB" panose="020B0900000000000000" pitchFamily="50" charset="-128"/>
                <a:ea typeface="HGP創英角ｺﾞｼｯｸUB" panose="020B0900000000000000" pitchFamily="50" charset="-128"/>
              </a:rPr>
              <a:t>30</a:t>
            </a:r>
            <a:r>
              <a:rPr lang="ja-JP" altLang="en-US" sz="1800" dirty="0">
                <a:solidFill>
                  <a:schemeClr val="tx1"/>
                </a:solidFill>
                <a:latin typeface="HGP創英角ｺﾞｼｯｸUB" panose="020B0900000000000000" pitchFamily="50" charset="-128"/>
                <a:ea typeface="HGP創英角ｺﾞｼｯｸUB" panose="020B0900000000000000" pitchFamily="50" charset="-128"/>
              </a:rPr>
              <a:t>回最初から）再開</a:t>
            </a:r>
            <a:endParaRPr lang="en-US" altLang="ja-JP" sz="1800"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3" name="図 2">
            <a:extLst>
              <a:ext uri="{FF2B5EF4-FFF2-40B4-BE49-F238E27FC236}">
                <a16:creationId xmlns:a16="http://schemas.microsoft.com/office/drawing/2014/main" id="{6FF50D57-77FF-47D3-9E6C-54A7C142CD4D}"/>
              </a:ext>
            </a:extLst>
          </p:cNvPr>
          <p:cNvPicPr>
            <a:picLocks noChangeAspect="1"/>
          </p:cNvPicPr>
          <p:nvPr/>
        </p:nvPicPr>
        <p:blipFill>
          <a:blip r:embed="rId2"/>
          <a:stretch>
            <a:fillRect/>
          </a:stretch>
        </p:blipFill>
        <p:spPr>
          <a:xfrm>
            <a:off x="26894" y="3789267"/>
            <a:ext cx="5258669" cy="2395037"/>
          </a:xfrm>
          <a:prstGeom prst="rect">
            <a:avLst/>
          </a:prstGeom>
        </p:spPr>
      </p:pic>
      <p:pic>
        <p:nvPicPr>
          <p:cNvPr id="4" name="図 3">
            <a:extLst>
              <a:ext uri="{FF2B5EF4-FFF2-40B4-BE49-F238E27FC236}">
                <a16:creationId xmlns:a16="http://schemas.microsoft.com/office/drawing/2014/main" id="{167A780D-2507-480C-8028-68B1D34E0AA1}"/>
              </a:ext>
            </a:extLst>
          </p:cNvPr>
          <p:cNvPicPr>
            <a:picLocks noChangeAspect="1"/>
          </p:cNvPicPr>
          <p:nvPr/>
        </p:nvPicPr>
        <p:blipFill>
          <a:blip r:embed="rId3"/>
          <a:stretch>
            <a:fillRect/>
          </a:stretch>
        </p:blipFill>
        <p:spPr>
          <a:xfrm>
            <a:off x="5601546" y="3643908"/>
            <a:ext cx="3433606" cy="2538788"/>
          </a:xfrm>
          <a:prstGeom prst="rect">
            <a:avLst/>
          </a:prstGeom>
        </p:spPr>
      </p:pic>
      <p:sp>
        <p:nvSpPr>
          <p:cNvPr id="9" name="テキスト ボックス 8">
            <a:extLst>
              <a:ext uri="{FF2B5EF4-FFF2-40B4-BE49-F238E27FC236}">
                <a16:creationId xmlns:a16="http://schemas.microsoft.com/office/drawing/2014/main" id="{06A020CD-341D-420B-8164-644C90CEC793}"/>
              </a:ext>
            </a:extLst>
          </p:cNvPr>
          <p:cNvSpPr txBox="1"/>
          <p:nvPr/>
        </p:nvSpPr>
        <p:spPr>
          <a:xfrm>
            <a:off x="5875727" y="6210653"/>
            <a:ext cx="2885243" cy="276999"/>
          </a:xfrm>
          <a:prstGeom prst="rect">
            <a:avLst/>
          </a:prstGeom>
          <a:noFill/>
          <a:ln>
            <a:noFill/>
          </a:ln>
        </p:spPr>
        <p:txBody>
          <a:bodyPr wrap="square" rtlCol="0">
            <a:spAutoFit/>
          </a:bodyPr>
          <a:lstStyle/>
          <a:p>
            <a:pPr algn="ctr"/>
            <a:r>
              <a:rPr kumimoji="1" lang="ja-JP" altLang="en-US" sz="1200" dirty="0">
                <a:latin typeface="HG創英角ｺﾞｼｯｸUB" panose="020B0909000000000000" pitchFamily="49" charset="-128"/>
                <a:ea typeface="HG創英角ｺﾞｼｯｸUB" panose="020B0909000000000000" pitchFamily="49" charset="-128"/>
              </a:rPr>
              <a:t>吐物の除去</a:t>
            </a:r>
            <a:endParaRPr kumimoji="1" lang="en-US" altLang="ja-JP" sz="1200" dirty="0">
              <a:latin typeface="HG創英角ｺﾞｼｯｸUB" panose="020B0909000000000000" pitchFamily="49" charset="-128"/>
              <a:ea typeface="HG創英角ｺﾞｼｯｸUB" panose="020B0909000000000000" pitchFamily="49" charset="-128"/>
            </a:endParaRPr>
          </a:p>
        </p:txBody>
      </p:sp>
      <p:sp>
        <p:nvSpPr>
          <p:cNvPr id="13" name="テキスト ボックス 12">
            <a:extLst>
              <a:ext uri="{FF2B5EF4-FFF2-40B4-BE49-F238E27FC236}">
                <a16:creationId xmlns:a16="http://schemas.microsoft.com/office/drawing/2014/main" id="{54724396-8EBF-4CFF-BEF5-D46CE1041A9E}"/>
              </a:ext>
            </a:extLst>
          </p:cNvPr>
          <p:cNvSpPr txBox="1"/>
          <p:nvPr/>
        </p:nvSpPr>
        <p:spPr>
          <a:xfrm>
            <a:off x="1389517" y="6184304"/>
            <a:ext cx="2885243" cy="461665"/>
          </a:xfrm>
          <a:prstGeom prst="rect">
            <a:avLst/>
          </a:prstGeom>
          <a:noFill/>
          <a:ln>
            <a:noFill/>
          </a:ln>
        </p:spPr>
        <p:txBody>
          <a:bodyPr wrap="square" rtlCol="0">
            <a:spAutoFit/>
          </a:bodyPr>
          <a:lstStyle/>
          <a:p>
            <a:pPr algn="ctr"/>
            <a:r>
              <a:rPr kumimoji="1" lang="ja-JP" altLang="en-US" sz="1200" dirty="0">
                <a:latin typeface="HG創英角ｺﾞｼｯｸUB" panose="020B0909000000000000" pitchFamily="49" charset="-128"/>
                <a:ea typeface="HG創英角ｺﾞｼｯｸUB" panose="020B0909000000000000" pitchFamily="49" charset="-128"/>
              </a:rPr>
              <a:t>口腔内に吐物の逆流を認めた場合</a:t>
            </a:r>
            <a:endParaRPr kumimoji="1" lang="en-US" altLang="ja-JP" sz="1200" dirty="0">
              <a:latin typeface="HG創英角ｺﾞｼｯｸUB" panose="020B0909000000000000" pitchFamily="49" charset="-128"/>
              <a:ea typeface="HG創英角ｺﾞｼｯｸUB" panose="020B0909000000000000" pitchFamily="49" charset="-128"/>
            </a:endParaRPr>
          </a:p>
          <a:p>
            <a:pPr algn="ctr"/>
            <a:r>
              <a:rPr kumimoji="1" lang="ja-JP" altLang="en-US" sz="1200" dirty="0">
                <a:latin typeface="HG創英角ｺﾞｼｯｸUB" panose="020B0909000000000000" pitchFamily="49" charset="-128"/>
                <a:ea typeface="HG創英角ｺﾞｼｯｸUB" panose="020B0909000000000000" pitchFamily="49" charset="-128"/>
              </a:rPr>
              <a:t>の溺者の体位変換</a:t>
            </a:r>
            <a:endParaRPr kumimoji="1" lang="en-US" altLang="ja-JP" sz="1200" dirty="0">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40753928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B2B363-6486-40E9-A556-5AB25514DFD1}"/>
              </a:ext>
            </a:extLst>
          </p:cNvPr>
          <p:cNvSpPr txBox="1">
            <a:spLocks noChangeArrowheads="1"/>
          </p:cNvSpPr>
          <p:nvPr/>
        </p:nvSpPr>
        <p:spPr bwMode="auto">
          <a:xfrm>
            <a:off x="260613" y="1083397"/>
            <a:ext cx="8332543" cy="647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S創英角ｺﾞｼｯｸUB" pitchFamily="50" charset="-128"/>
                <a:ea typeface="HGS創英角ｺﾞｼｯｸUB" pitchFamily="50" charset="-128"/>
              </a:rPr>
              <a:t>第</a:t>
            </a:r>
            <a:r>
              <a:rPr lang="en-US" altLang="ja-JP" sz="3600" dirty="0">
                <a:latin typeface="HGS創英角ｺﾞｼｯｸUB" pitchFamily="50" charset="-128"/>
                <a:ea typeface="HGS創英角ｺﾞｼｯｸUB" pitchFamily="50" charset="-128"/>
              </a:rPr>
              <a:t>8</a:t>
            </a:r>
            <a:r>
              <a:rPr lang="ja-JP" altLang="en-US" sz="3600" dirty="0">
                <a:latin typeface="HGS創英角ｺﾞｼｯｸUB" pitchFamily="50" charset="-128"/>
                <a:ea typeface="HGS創英角ｺﾞｼｯｸUB" pitchFamily="50" charset="-128"/>
              </a:rPr>
              <a:t>章　ファーストエイド</a:t>
            </a:r>
            <a:r>
              <a:rPr lang="en-US" altLang="ja-JP" sz="3600" dirty="0">
                <a:latin typeface="HGS創英角ｺﾞｼｯｸUB" pitchFamily="50" charset="-128"/>
                <a:ea typeface="HGS創英角ｺﾞｼｯｸUB" pitchFamily="50" charset="-128"/>
              </a:rPr>
              <a:t>(FA)</a:t>
            </a:r>
            <a:endParaRPr lang="ja-JP" altLang="en-US" sz="3600" dirty="0">
              <a:solidFill>
                <a:schemeClr val="bg1"/>
              </a:solidFill>
              <a:latin typeface="HGS創英角ｺﾞｼｯｸUB" pitchFamily="50" charset="-128"/>
              <a:ea typeface="HGS創英角ｺﾞｼｯｸUB" pitchFamily="50" charset="-128"/>
            </a:endParaRPr>
          </a:p>
        </p:txBody>
      </p:sp>
      <p:sp>
        <p:nvSpPr>
          <p:cNvPr id="4" name="Rectangle 10">
            <a:extLst>
              <a:ext uri="{FF2B5EF4-FFF2-40B4-BE49-F238E27FC236}">
                <a16:creationId xmlns:a16="http://schemas.microsoft.com/office/drawing/2014/main" id="{60A647C2-1D79-4E97-AA3C-B3529053A5CA}"/>
              </a:ext>
            </a:extLst>
          </p:cNvPr>
          <p:cNvSpPr>
            <a:spLocks noChangeArrowheads="1"/>
          </p:cNvSpPr>
          <p:nvPr/>
        </p:nvSpPr>
        <p:spPr bwMode="auto">
          <a:xfrm>
            <a:off x="611188" y="2892521"/>
            <a:ext cx="82073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kumimoji="1" sz="2800" b="1">
                <a:solidFill>
                  <a:schemeClr val="tx1"/>
                </a:solidFill>
                <a:latin typeface="ＭＳ Ｐゴシック" pitchFamily="50" charset="-128"/>
                <a:ea typeface="ＭＳ Ｐゴシック" pitchFamily="50" charset="-128"/>
              </a:defRPr>
            </a:lvl1pPr>
            <a:lvl2pPr marL="914400" indent="-457200" eaLnBrk="0" hangingPunct="0">
              <a:defRPr kumimoji="1" sz="2800" b="1">
                <a:solidFill>
                  <a:schemeClr val="tx1"/>
                </a:solidFill>
                <a:latin typeface="ＭＳ Ｐゴシック" pitchFamily="50" charset="-128"/>
                <a:ea typeface="ＭＳ Ｐゴシック" pitchFamily="50" charset="-128"/>
              </a:defRPr>
            </a:lvl2pPr>
            <a:lvl3pPr marL="1371600" indent="-457200" eaLnBrk="0" hangingPunct="0">
              <a:defRPr kumimoji="1" sz="2800" b="1">
                <a:solidFill>
                  <a:schemeClr val="tx1"/>
                </a:solidFill>
                <a:latin typeface="ＭＳ Ｐゴシック" pitchFamily="50" charset="-128"/>
                <a:ea typeface="ＭＳ Ｐゴシック" pitchFamily="50" charset="-128"/>
              </a:defRPr>
            </a:lvl3pPr>
            <a:lvl4pPr marL="1828800" indent="-457200" eaLnBrk="0" hangingPunct="0">
              <a:defRPr kumimoji="1" sz="2800" b="1">
                <a:solidFill>
                  <a:schemeClr val="tx1"/>
                </a:solidFill>
                <a:latin typeface="ＭＳ Ｐゴシック" pitchFamily="50" charset="-128"/>
                <a:ea typeface="ＭＳ Ｐゴシック" pitchFamily="50" charset="-128"/>
              </a:defRPr>
            </a:lvl4pPr>
            <a:lvl5pPr marL="2286000" indent="-457200" eaLnBrk="0" hangingPunct="0">
              <a:defRPr kumimoji="1" sz="2800" b="1">
                <a:solidFill>
                  <a:schemeClr val="tx1"/>
                </a:solidFill>
                <a:latin typeface="ＭＳ Ｐゴシック" pitchFamily="50" charset="-128"/>
                <a:ea typeface="ＭＳ Ｐゴシック" pitchFamily="50" charset="-128"/>
              </a:defRPr>
            </a:lvl5pPr>
            <a:lvl6pPr marL="27432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6pPr>
            <a:lvl7pPr marL="32004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7pPr>
            <a:lvl8pPr marL="36576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8pPr>
            <a:lvl9pPr marL="4114800" indent="-457200" eaLnBrk="0" fontAlgn="base" hangingPunct="0">
              <a:spcBef>
                <a:spcPct val="20000"/>
              </a:spcBef>
              <a:spcAft>
                <a:spcPct val="0"/>
              </a:spcAft>
              <a:buChar char="•"/>
              <a:defRPr kumimoji="1" sz="2800" b="1">
                <a:solidFill>
                  <a:schemeClr val="tx1"/>
                </a:solidFill>
                <a:latin typeface="ＭＳ Ｐゴシック" pitchFamily="50" charset="-128"/>
                <a:ea typeface="ＭＳ Ｐゴシック" pitchFamily="50" charset="-128"/>
              </a:defRPr>
            </a:lvl9pPr>
          </a:lstStyle>
          <a:p>
            <a:pPr eaLnBrk="1" hangingPunct="1">
              <a:buFontTx/>
              <a:buAutoNum type="arabicPeriod"/>
            </a:pPr>
            <a:r>
              <a:rPr lang="ja-JP" altLang="en-US" sz="2400" b="0" dirty="0">
                <a:latin typeface="HGS創英角ｺﾞｼｯｸUB" pitchFamily="50" charset="-128"/>
                <a:ea typeface="HGS創英角ｺﾞｼｯｸUB" pitchFamily="50" charset="-128"/>
              </a:rPr>
              <a:t>ファーストエイドの基本的な考え方</a:t>
            </a:r>
            <a:endParaRPr lang="en-US" altLang="ja-JP" sz="2400" b="0" dirty="0">
              <a:latin typeface="HGS創英角ｺﾞｼｯｸUB" pitchFamily="50" charset="-128"/>
              <a:ea typeface="HGS創英角ｺﾞｼｯｸUB" pitchFamily="50" charset="-128"/>
            </a:endParaRPr>
          </a:p>
          <a:p>
            <a:pPr eaLnBrk="1" hangingPunct="1">
              <a:buFontTx/>
              <a:buAutoNum type="arabicPeriod"/>
            </a:pPr>
            <a:r>
              <a:rPr lang="ja-JP" altLang="en-US" sz="2400" b="0" dirty="0">
                <a:latin typeface="HGS創英角ｺﾞｼｯｸUB" pitchFamily="50" charset="-128"/>
                <a:ea typeface="HGS創英角ｺﾞｼｯｸUB" pitchFamily="50" charset="-128"/>
              </a:rPr>
              <a:t>傷病者の観察</a:t>
            </a:r>
            <a:endParaRPr lang="en-US" altLang="ja-JP" sz="2400" b="0" dirty="0">
              <a:latin typeface="HGS創英角ｺﾞｼｯｸUB" pitchFamily="50" charset="-128"/>
              <a:ea typeface="HGS創英角ｺﾞｼｯｸUB" pitchFamily="50" charset="-128"/>
            </a:endParaRPr>
          </a:p>
          <a:p>
            <a:pPr eaLnBrk="1" hangingPunct="1">
              <a:buFontTx/>
              <a:buAutoNum type="arabicPeriod"/>
            </a:pPr>
            <a:r>
              <a:rPr lang="ja-JP" altLang="en-US" sz="2400" b="0" dirty="0">
                <a:latin typeface="HGS創英角ｺﾞｼｯｸUB" pitchFamily="50" charset="-128"/>
                <a:ea typeface="HGS創英角ｺﾞｼｯｸUB" pitchFamily="50" charset="-128"/>
              </a:rPr>
              <a:t>手当の実際</a:t>
            </a:r>
            <a:endParaRPr lang="en-US" altLang="ja-JP" sz="2400" b="0" dirty="0">
              <a:latin typeface="HGS創英角ｺﾞｼｯｸUB" pitchFamily="50" charset="-128"/>
              <a:ea typeface="HGS創英角ｺﾞｼｯｸUB" pitchFamily="50" charset="-128"/>
            </a:endParaRPr>
          </a:p>
        </p:txBody>
      </p:sp>
      <p:sp>
        <p:nvSpPr>
          <p:cNvPr id="5" name="Rectangle 11">
            <a:extLst>
              <a:ext uri="{FF2B5EF4-FFF2-40B4-BE49-F238E27FC236}">
                <a16:creationId xmlns:a16="http://schemas.microsoft.com/office/drawing/2014/main" id="{3DB80F02-097B-4476-BFE8-E46802DB8651}"/>
              </a:ext>
            </a:extLst>
          </p:cNvPr>
          <p:cNvSpPr>
            <a:spLocks noChangeArrowheads="1"/>
          </p:cNvSpPr>
          <p:nvPr/>
        </p:nvSpPr>
        <p:spPr bwMode="auto">
          <a:xfrm>
            <a:off x="467518" y="662609"/>
            <a:ext cx="8205787" cy="5909641"/>
          </a:xfrm>
          <a:prstGeom prst="rect">
            <a:avLst/>
          </a:prstGeom>
          <a:noFill/>
          <a:ln w="2844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buFont typeface="Arial" charset="0"/>
              <a:defRPr kumimoji="1" sz="3200">
                <a:solidFill>
                  <a:schemeClr val="tx1"/>
                </a:solidFill>
                <a:latin typeface="Calibri" pitchFamily="34" charset="0"/>
                <a:ea typeface="ＭＳ Ｐゴシック" pitchFamily="50" charset="-128"/>
              </a:defRPr>
            </a:lvl1pPr>
            <a:lvl2pPr marL="742950" indent="-285750" eaLnBrk="0" hangingPunct="0">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buFont typeface="Arial" charset="0"/>
              <a:defRPr kumimoji="1" sz="2400">
                <a:solidFill>
                  <a:schemeClr val="tx1"/>
                </a:solidFill>
                <a:latin typeface="Calibri" pitchFamily="34" charset="0"/>
                <a:ea typeface="ＭＳ Ｐゴシック" pitchFamily="50" charset="-128"/>
              </a:defRPr>
            </a:lvl3pPr>
            <a:lvl4pPr marL="1600200" indent="-228600" eaLnBrk="0" hangingPunct="0">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buFontTx/>
              <a:buChar char="•"/>
            </a:pPr>
            <a:endParaRPr lang="ja-JP" altLang="en-US" sz="2800">
              <a:latin typeface="HG創英角ｺﾞｼｯｸUB" panose="020B0909000000000000" pitchFamily="49" charset="-128"/>
              <a:ea typeface="HG創英角ｺﾞｼｯｸUB" panose="020B0909000000000000" pitchFamily="49" charset="-128"/>
            </a:endParaRPr>
          </a:p>
        </p:txBody>
      </p:sp>
      <p:sp>
        <p:nvSpPr>
          <p:cNvPr id="6" name="スライド番号プレースホルダー 3">
            <a:extLst>
              <a:ext uri="{FF2B5EF4-FFF2-40B4-BE49-F238E27FC236}">
                <a16:creationId xmlns:a16="http://schemas.microsoft.com/office/drawing/2014/main" id="{CE6D560E-5198-4066-AFFF-7E9D3D60BA95}"/>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91</a:t>
            </a:fld>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3868113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84ADD6BB-6FB5-4F1D-B2D1-D9D7DA7D5E44}"/>
              </a:ext>
            </a:extLst>
          </p:cNvPr>
          <p:cNvSpPr txBox="1">
            <a:spLocks/>
          </p:cNvSpPr>
          <p:nvPr/>
        </p:nvSpPr>
        <p:spPr>
          <a:xfrm>
            <a:off x="1389517" y="-49838"/>
            <a:ext cx="7092963" cy="746961"/>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S創英角ｺﾞｼｯｸUB" pitchFamily="50" charset="-128"/>
                <a:ea typeface="HGS創英角ｺﾞｼｯｸUB" pitchFamily="50" charset="-128"/>
              </a:rPr>
              <a:t>ファーストエイドの基本的な考え方</a:t>
            </a:r>
          </a:p>
        </p:txBody>
      </p:sp>
      <p:sp>
        <p:nvSpPr>
          <p:cNvPr id="10" name="スライド番号プレースホルダー 3">
            <a:extLst>
              <a:ext uri="{FF2B5EF4-FFF2-40B4-BE49-F238E27FC236}">
                <a16:creationId xmlns:a16="http://schemas.microsoft.com/office/drawing/2014/main" id="{2D6631C8-AF35-4616-9D43-B219653F1259}"/>
              </a:ext>
            </a:extLst>
          </p:cNvPr>
          <p:cNvSpPr txBox="1">
            <a:spLocks/>
          </p:cNvSpPr>
          <p:nvPr/>
        </p:nvSpPr>
        <p:spPr>
          <a:xfrm>
            <a:off x="6901552" y="6508754"/>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D2D8002D-B5B0-4BAC-B1F6-782DDCCE6D9C}" type="slidenum">
              <a:rPr lang="ja-JP" altLang="en-US" smtClean="0">
                <a:latin typeface="HGP創英角ｺﾞｼｯｸUB" panose="020B0900000000000000" pitchFamily="50" charset="-128"/>
                <a:ea typeface="HGP創英角ｺﾞｼｯｸUB" panose="020B0900000000000000" pitchFamily="50" charset="-128"/>
              </a:rPr>
              <a:pPr/>
              <a:t>92</a:t>
            </a:fld>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7" name="正方形/長方形 6">
            <a:extLst>
              <a:ext uri="{FF2B5EF4-FFF2-40B4-BE49-F238E27FC236}">
                <a16:creationId xmlns:a16="http://schemas.microsoft.com/office/drawing/2014/main" id="{2F3E3526-3E60-4B95-8EC0-3B0B405D108C}"/>
              </a:ext>
            </a:extLst>
          </p:cNvPr>
          <p:cNvSpPr/>
          <p:nvPr/>
        </p:nvSpPr>
        <p:spPr>
          <a:xfrm>
            <a:off x="130279" y="717823"/>
            <a:ext cx="8589122" cy="2123658"/>
          </a:xfrm>
          <a:prstGeom prst="rect">
            <a:avLst/>
          </a:prstGeom>
          <a:ln>
            <a:solidFill>
              <a:schemeClr val="tx1"/>
            </a:solidFill>
          </a:ln>
        </p:spPr>
        <p:txBody>
          <a:bodyPr wrap="square">
            <a:spAutoFit/>
          </a:bodyPr>
          <a:lstStyle/>
          <a:p>
            <a:r>
              <a:rPr lang="ja-JP" altLang="en-US" sz="2400" dirty="0">
                <a:latin typeface="HG創英角ｺﾞｼｯｸUB" panose="020B0909000000000000" pitchFamily="49" charset="-128"/>
                <a:ea typeface="HG創英角ｺﾞｼｯｸUB" panose="020B0909000000000000" pitchFamily="49" charset="-128"/>
              </a:rPr>
              <a:t>■ファーストエイドの定義</a:t>
            </a:r>
            <a:endParaRPr lang="en-US" altLang="ja-JP" sz="2400" dirty="0">
              <a:latin typeface="HG創英角ｺﾞｼｯｸUB" panose="020B0909000000000000" pitchFamily="49" charset="-128"/>
              <a:ea typeface="HG創英角ｺﾞｼｯｸUB" panose="020B0909000000000000" pitchFamily="49" charset="-128"/>
            </a:endParaRPr>
          </a:p>
          <a:p>
            <a:r>
              <a:rPr lang="ja-JP" altLang="en-US" dirty="0">
                <a:latin typeface="HG創英角ｺﾞｼｯｸUB" panose="020B0909000000000000" pitchFamily="49" charset="-128"/>
                <a:ea typeface="HG創英角ｺﾞｼｯｸUB" panose="020B0909000000000000" pitchFamily="49" charset="-128"/>
              </a:rPr>
              <a:t>急な病気やけがをした人を助けるためにとる最初の行動であり、</a:t>
            </a:r>
            <a:endParaRPr lang="en-US" altLang="ja-JP" dirty="0">
              <a:latin typeface="HG創英角ｺﾞｼｯｸUB" panose="020B0909000000000000" pitchFamily="49" charset="-128"/>
              <a:ea typeface="HG創英角ｺﾞｼｯｸUB" panose="020B0909000000000000" pitchFamily="49" charset="-128"/>
            </a:endParaRPr>
          </a:p>
          <a:p>
            <a:r>
              <a:rPr lang="ja-JP" altLang="en-US" dirty="0">
                <a:solidFill>
                  <a:srgbClr val="FF0000"/>
                </a:solidFill>
                <a:latin typeface="HG創英角ｺﾞｼｯｸUB" panose="020B0909000000000000" pitchFamily="49" charset="-128"/>
                <a:ea typeface="HG創英角ｺﾞｼｯｸUB" panose="020B0909000000000000" pitchFamily="49" charset="-128"/>
              </a:rPr>
              <a:t>・人の命を守り</a:t>
            </a:r>
            <a:endParaRPr lang="en-US" altLang="ja-JP" dirty="0">
              <a:solidFill>
                <a:srgbClr val="FF0000"/>
              </a:solidFill>
              <a:latin typeface="HG創英角ｺﾞｼｯｸUB" panose="020B0909000000000000" pitchFamily="49" charset="-128"/>
              <a:ea typeface="HG創英角ｺﾞｼｯｸUB" panose="020B0909000000000000" pitchFamily="49" charset="-128"/>
            </a:endParaRPr>
          </a:p>
          <a:p>
            <a:r>
              <a:rPr lang="ja-JP" altLang="en-US" dirty="0">
                <a:solidFill>
                  <a:srgbClr val="FF0000"/>
                </a:solidFill>
                <a:latin typeface="HG創英角ｺﾞｼｯｸUB" panose="020B0909000000000000" pitchFamily="49" charset="-128"/>
                <a:ea typeface="HG創英角ｺﾞｼｯｸUB" panose="020B0909000000000000" pitchFamily="49" charset="-128"/>
              </a:rPr>
              <a:t>・苦痛を和らげ</a:t>
            </a:r>
            <a:endParaRPr lang="en-US" altLang="ja-JP" dirty="0">
              <a:solidFill>
                <a:srgbClr val="FF0000"/>
              </a:solidFill>
              <a:latin typeface="HG創英角ｺﾞｼｯｸUB" panose="020B0909000000000000" pitchFamily="49" charset="-128"/>
              <a:ea typeface="HG創英角ｺﾞｼｯｸUB" panose="020B0909000000000000" pitchFamily="49" charset="-128"/>
            </a:endParaRPr>
          </a:p>
          <a:p>
            <a:r>
              <a:rPr lang="ja-JP" altLang="en-US" dirty="0">
                <a:solidFill>
                  <a:srgbClr val="FF0000"/>
                </a:solidFill>
                <a:latin typeface="HG創英角ｺﾞｼｯｸUB" panose="020B0909000000000000" pitchFamily="49" charset="-128"/>
                <a:ea typeface="HG創英角ｺﾞｼｯｸUB" panose="020B0909000000000000" pitchFamily="49" charset="-128"/>
              </a:rPr>
              <a:t>・それ以上の悪化を防ぎ</a:t>
            </a:r>
            <a:endParaRPr lang="en-US" altLang="ja-JP" dirty="0">
              <a:solidFill>
                <a:srgbClr val="FF0000"/>
              </a:solidFill>
              <a:latin typeface="HG創英角ｺﾞｼｯｸUB" panose="020B0909000000000000" pitchFamily="49" charset="-128"/>
              <a:ea typeface="HG創英角ｺﾞｼｯｸUB" panose="020B0909000000000000" pitchFamily="49" charset="-128"/>
            </a:endParaRPr>
          </a:p>
          <a:p>
            <a:r>
              <a:rPr lang="ja-JP" altLang="en-US" dirty="0">
                <a:solidFill>
                  <a:srgbClr val="FF0000"/>
                </a:solidFill>
                <a:latin typeface="HG創英角ｺﾞｼｯｸUB" panose="020B0909000000000000" pitchFamily="49" charset="-128"/>
                <a:ea typeface="HG創英角ｺﾞｼｯｸUB" panose="020B0909000000000000" pitchFamily="49" charset="-128"/>
              </a:rPr>
              <a:t>・回復を促す</a:t>
            </a:r>
            <a:endParaRPr lang="en-US" altLang="ja-JP" dirty="0">
              <a:solidFill>
                <a:srgbClr val="FF0000"/>
              </a:solidFill>
              <a:latin typeface="HG創英角ｺﾞｼｯｸUB" panose="020B0909000000000000" pitchFamily="49" charset="-128"/>
              <a:ea typeface="HG創英角ｺﾞｼｯｸUB" panose="020B0909000000000000" pitchFamily="49" charset="-128"/>
            </a:endParaRPr>
          </a:p>
          <a:p>
            <a:r>
              <a:rPr lang="ja-JP" altLang="en-US" dirty="0">
                <a:latin typeface="HG創英角ｺﾞｼｯｸUB" panose="020B0909000000000000" pitchFamily="49" charset="-128"/>
                <a:ea typeface="HG創英角ｺﾞｼｯｸUB" panose="020B0909000000000000" pitchFamily="49" charset="-128"/>
              </a:rPr>
              <a:t>行動のことをいう。</a:t>
            </a:r>
          </a:p>
        </p:txBody>
      </p:sp>
      <p:sp>
        <p:nvSpPr>
          <p:cNvPr id="9" name="テキスト ボックス 8">
            <a:extLst>
              <a:ext uri="{FF2B5EF4-FFF2-40B4-BE49-F238E27FC236}">
                <a16:creationId xmlns:a16="http://schemas.microsoft.com/office/drawing/2014/main" id="{048475DD-7D79-4F4E-930F-D2597B97B75F}"/>
              </a:ext>
            </a:extLst>
          </p:cNvPr>
          <p:cNvSpPr txBox="1"/>
          <p:nvPr/>
        </p:nvSpPr>
        <p:spPr>
          <a:xfrm>
            <a:off x="130279" y="2978542"/>
            <a:ext cx="5138912" cy="4062651"/>
          </a:xfrm>
          <a:prstGeom prst="rect">
            <a:avLst/>
          </a:prstGeom>
          <a:noFill/>
        </p:spPr>
        <p:txBody>
          <a:bodyPr wrap="square">
            <a:spAutoFit/>
          </a:bodyPr>
          <a:lstStyle/>
          <a:p>
            <a:r>
              <a:rPr lang="ja-JP" altLang="en-US" sz="2400" dirty="0">
                <a:latin typeface="HG創英角ｺﾞｼｯｸUB" panose="020B0909000000000000" pitchFamily="49" charset="-128"/>
                <a:ea typeface="HG創英角ｺﾞｼｯｸUB" panose="020B0909000000000000" pitchFamily="49" charset="-128"/>
              </a:rPr>
              <a:t>■ファーストエイドの注意点</a:t>
            </a:r>
            <a:endParaRPr lang="en-US" altLang="ja-JP" sz="2400" dirty="0">
              <a:latin typeface="HG創英角ｺﾞｼｯｸUB" panose="020B0909000000000000" pitchFamily="49" charset="-128"/>
              <a:ea typeface="HG創英角ｺﾞｼｯｸUB" panose="020B0909000000000000" pitchFamily="49" charset="-128"/>
            </a:endParaRPr>
          </a:p>
          <a:p>
            <a:pPr marL="342900" indent="-342900">
              <a:buFont typeface="+mj-ea"/>
              <a:buAutoNum type="circleNumDbPlain"/>
            </a:pPr>
            <a:r>
              <a:rPr lang="ja-JP" altLang="en-US" dirty="0">
                <a:latin typeface="HG創英角ｺﾞｼｯｸUB" panose="020B0909000000000000" pitchFamily="49" charset="-128"/>
                <a:ea typeface="HG創英角ｺﾞｼｯｸUB" panose="020B0909000000000000" pitchFamily="49" charset="-128"/>
              </a:rPr>
              <a:t>安全の確認</a:t>
            </a:r>
            <a:endParaRPr lang="en-US" altLang="ja-JP" dirty="0">
              <a:latin typeface="HG創英角ｺﾞｼｯｸUB" panose="020B0909000000000000" pitchFamily="49" charset="-128"/>
              <a:ea typeface="HG創英角ｺﾞｼｯｸUB" panose="020B0909000000000000" pitchFamily="49" charset="-128"/>
            </a:endParaRPr>
          </a:p>
          <a:p>
            <a:pPr marL="800100" lvl="1" indent="-34290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傷病者だけでなく、救護者自身の安全の確認をする。</a:t>
            </a:r>
            <a:endParaRPr lang="en-US" altLang="ja-JP" dirty="0">
              <a:latin typeface="HG創英角ｺﾞｼｯｸUB" panose="020B0909000000000000" pitchFamily="49" charset="-128"/>
              <a:ea typeface="HG創英角ｺﾞｼｯｸUB" panose="020B0909000000000000" pitchFamily="49" charset="-128"/>
            </a:endParaRPr>
          </a:p>
          <a:p>
            <a:pPr marL="800100" lvl="1" indent="-34290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二次事故を防ぐ。</a:t>
            </a:r>
            <a:endParaRPr lang="en-US" altLang="ja-JP" dirty="0">
              <a:latin typeface="HG創英角ｺﾞｼｯｸUB" panose="020B0909000000000000" pitchFamily="49" charset="-128"/>
              <a:ea typeface="HG創英角ｺﾞｼｯｸUB" panose="020B0909000000000000" pitchFamily="49" charset="-128"/>
            </a:endParaRPr>
          </a:p>
          <a:p>
            <a:pPr marL="800100" lvl="1" indent="-342900">
              <a:buFont typeface="Arial" panose="020B0604020202020204" pitchFamily="34" charset="0"/>
              <a:buChar char="•"/>
            </a:pPr>
            <a:endParaRPr lang="en-US" altLang="ja-JP" dirty="0">
              <a:latin typeface="HG創英角ｺﾞｼｯｸUB" panose="020B0909000000000000" pitchFamily="49" charset="-128"/>
              <a:ea typeface="HG創英角ｺﾞｼｯｸUB" panose="020B0909000000000000" pitchFamily="49" charset="-128"/>
            </a:endParaRPr>
          </a:p>
          <a:p>
            <a:pPr marL="342900" indent="-342900">
              <a:buFont typeface="+mj-ea"/>
              <a:buAutoNum type="circleNumDbPlain"/>
            </a:pPr>
            <a:r>
              <a:rPr lang="ja-JP" altLang="en-US" dirty="0">
                <a:latin typeface="HG創英角ｺﾞｼｯｸUB" panose="020B0909000000000000" pitchFamily="49" charset="-128"/>
                <a:ea typeface="HG創英角ｺﾞｼｯｸUB" panose="020B0909000000000000" pitchFamily="49" charset="-128"/>
              </a:rPr>
              <a:t>感染防御</a:t>
            </a:r>
            <a:endParaRPr lang="en-US" altLang="ja-JP" dirty="0">
              <a:latin typeface="HG創英角ｺﾞｼｯｸUB" panose="020B0909000000000000" pitchFamily="49" charset="-128"/>
              <a:ea typeface="HG創英角ｺﾞｼｯｸUB" panose="020B0909000000000000" pitchFamily="49" charset="-128"/>
            </a:endParaRPr>
          </a:p>
          <a:p>
            <a:pPr marL="800100" lvl="1" indent="-34290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感染予防のために、手袋などを使用する。</a:t>
            </a:r>
            <a:endParaRPr lang="en-US" altLang="ja-JP" dirty="0">
              <a:latin typeface="HG創英角ｺﾞｼｯｸUB" panose="020B0909000000000000" pitchFamily="49" charset="-128"/>
              <a:ea typeface="HG創英角ｺﾞｼｯｸUB" panose="020B0909000000000000" pitchFamily="49" charset="-128"/>
            </a:endParaRPr>
          </a:p>
          <a:p>
            <a:pPr marL="800100" lvl="1" indent="-342900">
              <a:buFont typeface="Arial" panose="020B0604020202020204" pitchFamily="34" charset="0"/>
              <a:buChar char="•"/>
            </a:pPr>
            <a:endParaRPr lang="en-US" altLang="ja-JP" dirty="0">
              <a:latin typeface="HG創英角ｺﾞｼｯｸUB" panose="020B0909000000000000" pitchFamily="49" charset="-128"/>
              <a:ea typeface="HG創英角ｺﾞｼｯｸUB" panose="020B0909000000000000" pitchFamily="49" charset="-128"/>
            </a:endParaRPr>
          </a:p>
          <a:p>
            <a:pPr marL="342900" indent="-342900">
              <a:buFont typeface="+mj-ea"/>
              <a:buAutoNum type="circleNumDbPlain"/>
            </a:pPr>
            <a:r>
              <a:rPr lang="ja-JP" altLang="en-US" dirty="0">
                <a:latin typeface="HG創英角ｺﾞｼｯｸUB" panose="020B0909000000000000" pitchFamily="49" charset="-128"/>
                <a:ea typeface="HG創英角ｺﾞｼｯｸUB" panose="020B0909000000000000" pitchFamily="49" charset="-128"/>
              </a:rPr>
              <a:t>自己紹介と救護の同意・医療機関への受診</a:t>
            </a:r>
            <a:endParaRPr lang="en-US" altLang="ja-JP" dirty="0">
              <a:latin typeface="HG創英角ｺﾞｼｯｸUB" panose="020B0909000000000000" pitchFamily="49" charset="-128"/>
              <a:ea typeface="HG創英角ｺﾞｼｯｸUB" panose="020B0909000000000000" pitchFamily="49" charset="-128"/>
            </a:endParaRPr>
          </a:p>
          <a:p>
            <a:pPr marL="742950" lvl="1" indent="-28575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救護者自身の氏名を伝え、救護の同意を得る。</a:t>
            </a:r>
            <a:endParaRPr lang="en-US" altLang="ja-JP" dirty="0">
              <a:latin typeface="HG創英角ｺﾞｼｯｸUB" panose="020B0909000000000000" pitchFamily="49" charset="-128"/>
              <a:ea typeface="HG創英角ｺﾞｼｯｸUB" panose="020B0909000000000000" pitchFamily="49" charset="-128"/>
            </a:endParaRPr>
          </a:p>
          <a:p>
            <a:pPr marL="742950" lvl="1" indent="-28575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医療機関への受診を進める。</a:t>
            </a:r>
            <a:endParaRPr lang="en-US" altLang="ja-JP" dirty="0">
              <a:latin typeface="HG創英角ｺﾞｼｯｸUB" panose="020B0909000000000000" pitchFamily="49" charset="-128"/>
              <a:ea typeface="HG創英角ｺﾞｼｯｸUB" panose="020B0909000000000000" pitchFamily="49" charset="-128"/>
            </a:endParaRPr>
          </a:p>
          <a:p>
            <a:endParaRPr lang="ja-JP" altLang="en-US" dirty="0"/>
          </a:p>
        </p:txBody>
      </p:sp>
      <p:pic>
        <p:nvPicPr>
          <p:cNvPr id="5" name="図 4">
            <a:extLst>
              <a:ext uri="{FF2B5EF4-FFF2-40B4-BE49-F238E27FC236}">
                <a16:creationId xmlns:a16="http://schemas.microsoft.com/office/drawing/2014/main" id="{DC697E8D-6414-4CAC-A075-F13ADEEBF1F7}"/>
              </a:ext>
            </a:extLst>
          </p:cNvPr>
          <p:cNvPicPr>
            <a:picLocks noChangeAspect="1"/>
          </p:cNvPicPr>
          <p:nvPr/>
        </p:nvPicPr>
        <p:blipFill>
          <a:blip r:embed="rId2"/>
          <a:stretch>
            <a:fillRect/>
          </a:stretch>
        </p:blipFill>
        <p:spPr>
          <a:xfrm>
            <a:off x="5487941" y="3505097"/>
            <a:ext cx="3392108" cy="2245253"/>
          </a:xfrm>
          <a:prstGeom prst="rect">
            <a:avLst/>
          </a:prstGeom>
        </p:spPr>
      </p:pic>
      <p:sp>
        <p:nvSpPr>
          <p:cNvPr id="13" name="テキスト ボックス 12">
            <a:extLst>
              <a:ext uri="{FF2B5EF4-FFF2-40B4-BE49-F238E27FC236}">
                <a16:creationId xmlns:a16="http://schemas.microsoft.com/office/drawing/2014/main" id="{7A82EC21-C156-484D-85E9-02E7785240B7}"/>
              </a:ext>
            </a:extLst>
          </p:cNvPr>
          <p:cNvSpPr txBox="1"/>
          <p:nvPr/>
        </p:nvSpPr>
        <p:spPr>
          <a:xfrm>
            <a:off x="5741373" y="5768449"/>
            <a:ext cx="2885243" cy="276999"/>
          </a:xfrm>
          <a:prstGeom prst="rect">
            <a:avLst/>
          </a:prstGeom>
          <a:noFill/>
          <a:ln>
            <a:noFill/>
          </a:ln>
        </p:spPr>
        <p:txBody>
          <a:bodyPr wrap="square" rtlCol="0">
            <a:spAutoFit/>
          </a:bodyPr>
          <a:lstStyle/>
          <a:p>
            <a:pPr algn="ctr"/>
            <a:r>
              <a:rPr kumimoji="1" lang="ja-JP" altLang="en-US" sz="1200" dirty="0">
                <a:latin typeface="HG創英角ｺﾞｼｯｸUB" panose="020B0909000000000000" pitchFamily="49" charset="-128"/>
                <a:ea typeface="HG創英角ｺﾞｼｯｸUB" panose="020B0909000000000000" pitchFamily="49" charset="-128"/>
              </a:rPr>
              <a:t>ビニール袋を用いた感染防御対策</a:t>
            </a:r>
            <a:endParaRPr kumimoji="1" lang="en-US" altLang="ja-JP" sz="1200" dirty="0">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27467947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84ADD6BB-6FB5-4F1D-B2D1-D9D7DA7D5E44}"/>
              </a:ext>
            </a:extLst>
          </p:cNvPr>
          <p:cNvSpPr txBox="1">
            <a:spLocks/>
          </p:cNvSpPr>
          <p:nvPr/>
        </p:nvSpPr>
        <p:spPr>
          <a:xfrm>
            <a:off x="1389517" y="-49838"/>
            <a:ext cx="7092963" cy="746961"/>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S創英角ｺﾞｼｯｸUB" pitchFamily="50" charset="-128"/>
                <a:ea typeface="HGS創英角ｺﾞｼｯｸUB" pitchFamily="50" charset="-128"/>
              </a:rPr>
              <a:t>傷病者の観察</a:t>
            </a:r>
          </a:p>
        </p:txBody>
      </p:sp>
      <p:sp>
        <p:nvSpPr>
          <p:cNvPr id="10" name="スライド番号プレースホルダー 3">
            <a:extLst>
              <a:ext uri="{FF2B5EF4-FFF2-40B4-BE49-F238E27FC236}">
                <a16:creationId xmlns:a16="http://schemas.microsoft.com/office/drawing/2014/main" id="{2D6631C8-AF35-4616-9D43-B219653F1259}"/>
              </a:ext>
            </a:extLst>
          </p:cNvPr>
          <p:cNvSpPr txBox="1">
            <a:spLocks/>
          </p:cNvSpPr>
          <p:nvPr/>
        </p:nvSpPr>
        <p:spPr>
          <a:xfrm>
            <a:off x="6901552" y="6508754"/>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D2D8002D-B5B0-4BAC-B1F6-782DDCCE6D9C}" type="slidenum">
              <a:rPr lang="ja-JP" altLang="en-US" smtClean="0">
                <a:latin typeface="HGP創英角ｺﾞｼｯｸUB" panose="020B0900000000000000" pitchFamily="50" charset="-128"/>
                <a:ea typeface="HGP創英角ｺﾞｼｯｸUB" panose="020B0900000000000000" pitchFamily="50" charset="-128"/>
              </a:rPr>
              <a:pPr/>
              <a:t>93</a:t>
            </a:fld>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048475DD-7D79-4F4E-930F-D2597B97B75F}"/>
              </a:ext>
            </a:extLst>
          </p:cNvPr>
          <p:cNvSpPr txBox="1"/>
          <p:nvPr/>
        </p:nvSpPr>
        <p:spPr>
          <a:xfrm>
            <a:off x="73719" y="2078904"/>
            <a:ext cx="5138912" cy="4893647"/>
          </a:xfrm>
          <a:prstGeom prst="rect">
            <a:avLst/>
          </a:prstGeom>
          <a:noFill/>
        </p:spPr>
        <p:txBody>
          <a:bodyPr wrap="square">
            <a:spAutoFit/>
          </a:bodyPr>
          <a:lstStyle/>
          <a:p>
            <a:r>
              <a:rPr lang="ja-JP" altLang="en-US" sz="2400" dirty="0">
                <a:latin typeface="HG創英角ｺﾞｼｯｸUB" panose="020B0909000000000000" pitchFamily="49" charset="-128"/>
                <a:ea typeface="HG創英角ｺﾞｼｯｸUB" panose="020B0909000000000000" pitchFamily="49" charset="-128"/>
              </a:rPr>
              <a:t>■観察</a:t>
            </a:r>
            <a:endParaRPr lang="en-US" altLang="ja-JP" sz="2400" dirty="0">
              <a:latin typeface="HG創英角ｺﾞｼｯｸUB" panose="020B0909000000000000" pitchFamily="49" charset="-128"/>
              <a:ea typeface="HG創英角ｺﾞｼｯｸUB" panose="020B0909000000000000" pitchFamily="49" charset="-128"/>
            </a:endParaRPr>
          </a:p>
          <a:p>
            <a:pPr marL="342900" indent="-342900">
              <a:buFont typeface="+mj-ea"/>
              <a:buAutoNum type="circleNumDbPlain"/>
            </a:pPr>
            <a:r>
              <a:rPr lang="ja-JP" altLang="en-US" dirty="0">
                <a:latin typeface="HG創英角ｺﾞｼｯｸUB" panose="020B0909000000000000" pitchFamily="49" charset="-128"/>
                <a:ea typeface="HG創英角ｺﾞｼｯｸUB" panose="020B0909000000000000" pitchFamily="49" charset="-128"/>
              </a:rPr>
              <a:t>反応（意識）</a:t>
            </a:r>
            <a:endParaRPr lang="en-US" altLang="ja-JP" dirty="0">
              <a:latin typeface="HG創英角ｺﾞｼｯｸUB" panose="020B0909000000000000" pitchFamily="49" charset="-128"/>
              <a:ea typeface="HG創英角ｺﾞｼｯｸUB" panose="020B0909000000000000" pitchFamily="49" charset="-128"/>
            </a:endParaRPr>
          </a:p>
          <a:p>
            <a:pPr marL="800100" lvl="1" indent="-34290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呼びかけを行い、意識の状態を把握する。</a:t>
            </a:r>
            <a:endParaRPr lang="en-US" altLang="ja-JP" dirty="0">
              <a:latin typeface="HG創英角ｺﾞｼｯｸUB" panose="020B0909000000000000" pitchFamily="49" charset="-128"/>
              <a:ea typeface="HG創英角ｺﾞｼｯｸUB" panose="020B0909000000000000" pitchFamily="49" charset="-128"/>
            </a:endParaRPr>
          </a:p>
          <a:p>
            <a:pPr marL="800100" lvl="1" indent="-34290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受け答えが不明瞭な場合は、意識障害有り判断</a:t>
            </a:r>
            <a:endParaRPr lang="en-US" altLang="ja-JP" dirty="0">
              <a:latin typeface="HG創英角ｺﾞｼｯｸUB" panose="020B0909000000000000" pitchFamily="49" charset="-128"/>
              <a:ea typeface="HG創英角ｺﾞｼｯｸUB" panose="020B0909000000000000" pitchFamily="49" charset="-128"/>
            </a:endParaRPr>
          </a:p>
          <a:p>
            <a:pPr marL="342900" indent="-342900">
              <a:buFont typeface="+mj-ea"/>
              <a:buAutoNum type="circleNumDbPlain"/>
            </a:pPr>
            <a:r>
              <a:rPr lang="ja-JP" altLang="en-US" dirty="0">
                <a:latin typeface="HG創英角ｺﾞｼｯｸUB" panose="020B0909000000000000" pitchFamily="49" charset="-128"/>
                <a:ea typeface="HG創英角ｺﾞｼｯｸUB" panose="020B0909000000000000" pitchFamily="49" charset="-128"/>
              </a:rPr>
              <a:t>呼吸</a:t>
            </a:r>
            <a:endParaRPr lang="en-US" altLang="ja-JP" dirty="0">
              <a:latin typeface="HG創英角ｺﾞｼｯｸUB" panose="020B0909000000000000" pitchFamily="49" charset="-128"/>
              <a:ea typeface="HG創英角ｺﾞｼｯｸUB" panose="020B0909000000000000" pitchFamily="49" charset="-128"/>
            </a:endParaRPr>
          </a:p>
          <a:p>
            <a:pPr marL="800100" lvl="1" indent="-34290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胸や腹の動きを見て呼吸数とその深さ、リズムを確認する。</a:t>
            </a:r>
            <a:endParaRPr lang="en-US" altLang="ja-JP" dirty="0">
              <a:latin typeface="HG創英角ｺﾞｼｯｸUB" panose="020B0909000000000000" pitchFamily="49" charset="-128"/>
              <a:ea typeface="HG創英角ｺﾞｼｯｸUB" panose="020B0909000000000000" pitchFamily="49" charset="-128"/>
            </a:endParaRPr>
          </a:p>
          <a:p>
            <a:pPr marL="342900" indent="-342900">
              <a:buFont typeface="+mj-ea"/>
              <a:buAutoNum type="circleNumDbPlain"/>
            </a:pPr>
            <a:r>
              <a:rPr lang="ja-JP" altLang="en-US" dirty="0">
                <a:latin typeface="HG創英角ｺﾞｼｯｸUB" panose="020B0909000000000000" pitchFamily="49" charset="-128"/>
                <a:ea typeface="HG創英角ｺﾞｼｯｸUB" panose="020B0909000000000000" pitchFamily="49" charset="-128"/>
              </a:rPr>
              <a:t>脈拍</a:t>
            </a:r>
            <a:endParaRPr lang="en-US" altLang="ja-JP" dirty="0">
              <a:latin typeface="HG創英角ｺﾞｼｯｸUB" panose="020B0909000000000000" pitchFamily="49" charset="-128"/>
              <a:ea typeface="HG創英角ｺﾞｼｯｸUB" panose="020B0909000000000000" pitchFamily="49" charset="-128"/>
            </a:endParaRPr>
          </a:p>
          <a:p>
            <a:pPr marL="742950" lvl="1" indent="-28575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手首の親指側にある橈骨（とうこつ）動脈で強弱や数を確認する。</a:t>
            </a:r>
            <a:endParaRPr lang="en-US" altLang="ja-JP" dirty="0">
              <a:latin typeface="HG創英角ｺﾞｼｯｸUB" panose="020B0909000000000000" pitchFamily="49" charset="-128"/>
              <a:ea typeface="HG創英角ｺﾞｼｯｸUB" panose="020B0909000000000000" pitchFamily="49" charset="-128"/>
            </a:endParaRPr>
          </a:p>
          <a:p>
            <a:pPr marL="342900" indent="-342900">
              <a:buFont typeface="+mj-ea"/>
              <a:buAutoNum type="circleNumDbPlain"/>
            </a:pPr>
            <a:r>
              <a:rPr lang="ja-JP" altLang="en-US" dirty="0">
                <a:latin typeface="HG創英角ｺﾞｼｯｸUB" panose="020B0909000000000000" pitchFamily="49" charset="-128"/>
                <a:ea typeface="HG創英角ｺﾞｼｯｸUB" panose="020B0909000000000000" pitchFamily="49" charset="-128"/>
              </a:rPr>
              <a:t>血圧</a:t>
            </a:r>
            <a:endParaRPr lang="en-US" altLang="ja-JP" dirty="0">
              <a:latin typeface="HG創英角ｺﾞｼｯｸUB" panose="020B0909000000000000" pitchFamily="49" charset="-128"/>
              <a:ea typeface="HG創英角ｺﾞｼｯｸUB" panose="020B0909000000000000" pitchFamily="49" charset="-128"/>
            </a:endParaRPr>
          </a:p>
          <a:p>
            <a:pPr marL="742950" lvl="1" indent="-28575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血圧計などがあれば確認する。</a:t>
            </a:r>
            <a:endParaRPr lang="en-US" altLang="ja-JP" dirty="0">
              <a:latin typeface="HG創英角ｺﾞｼｯｸUB" panose="020B0909000000000000" pitchFamily="49" charset="-128"/>
              <a:ea typeface="HG創英角ｺﾞｼｯｸUB" panose="020B0909000000000000" pitchFamily="49" charset="-128"/>
            </a:endParaRPr>
          </a:p>
          <a:p>
            <a:pPr marL="342900" indent="-342900">
              <a:buFont typeface="+mj-ea"/>
              <a:buAutoNum type="circleNumDbPlain"/>
            </a:pPr>
            <a:r>
              <a:rPr lang="ja-JP" altLang="en-US" dirty="0">
                <a:latin typeface="HG創英角ｺﾞｼｯｸUB" panose="020B0909000000000000" pitchFamily="49" charset="-128"/>
                <a:ea typeface="HG創英角ｺﾞｼｯｸUB" panose="020B0909000000000000" pitchFamily="49" charset="-128"/>
              </a:rPr>
              <a:t>体温</a:t>
            </a:r>
            <a:endParaRPr lang="en-US" altLang="ja-JP" dirty="0">
              <a:latin typeface="HG創英角ｺﾞｼｯｸUB" panose="020B0909000000000000" pitchFamily="49" charset="-128"/>
              <a:ea typeface="HG創英角ｺﾞｼｯｸUB" panose="020B0909000000000000" pitchFamily="49" charset="-128"/>
            </a:endParaRPr>
          </a:p>
          <a:p>
            <a:pPr marL="742950" lvl="1" indent="-28575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体温計などがあれば確認する。</a:t>
            </a:r>
            <a:endParaRPr lang="en-US" altLang="ja-JP" dirty="0">
              <a:latin typeface="HG創英角ｺﾞｼｯｸUB" panose="020B0909000000000000" pitchFamily="49" charset="-128"/>
              <a:ea typeface="HG創英角ｺﾞｼｯｸUB" panose="020B0909000000000000" pitchFamily="49" charset="-128"/>
            </a:endParaRPr>
          </a:p>
          <a:p>
            <a:pPr marL="742950" lvl="1" indent="-28575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無ければ皮膚温、皮膚の色（蒼白、発汗など）を確認する。</a:t>
            </a:r>
            <a:endParaRPr lang="ja-JP" altLang="en-US" dirty="0"/>
          </a:p>
        </p:txBody>
      </p:sp>
      <p:sp>
        <p:nvSpPr>
          <p:cNvPr id="13" name="テキスト ボックス 12">
            <a:extLst>
              <a:ext uri="{FF2B5EF4-FFF2-40B4-BE49-F238E27FC236}">
                <a16:creationId xmlns:a16="http://schemas.microsoft.com/office/drawing/2014/main" id="{7A82EC21-C156-484D-85E9-02E7785240B7}"/>
              </a:ext>
            </a:extLst>
          </p:cNvPr>
          <p:cNvSpPr txBox="1"/>
          <p:nvPr/>
        </p:nvSpPr>
        <p:spPr>
          <a:xfrm>
            <a:off x="5741373" y="5629949"/>
            <a:ext cx="2885243" cy="276999"/>
          </a:xfrm>
          <a:prstGeom prst="rect">
            <a:avLst/>
          </a:prstGeom>
          <a:noFill/>
          <a:ln>
            <a:noFill/>
          </a:ln>
        </p:spPr>
        <p:txBody>
          <a:bodyPr wrap="square" rtlCol="0">
            <a:spAutoFit/>
          </a:bodyPr>
          <a:lstStyle/>
          <a:p>
            <a:pPr algn="ctr"/>
            <a:r>
              <a:rPr kumimoji="1" lang="ja-JP" altLang="en-US" sz="1200" dirty="0">
                <a:latin typeface="HG創英角ｺﾞｼｯｸUB" panose="020B0909000000000000" pitchFamily="49" charset="-128"/>
                <a:ea typeface="HG創英角ｺﾞｼｯｸUB" panose="020B0909000000000000" pitchFamily="49" charset="-128"/>
              </a:rPr>
              <a:t>脈拍の確認</a:t>
            </a:r>
            <a:endParaRPr kumimoji="1" lang="en-US" altLang="ja-JP" sz="1200" dirty="0">
              <a:latin typeface="HG創英角ｺﾞｼｯｸUB" panose="020B0909000000000000" pitchFamily="49" charset="-128"/>
              <a:ea typeface="HG創英角ｺﾞｼｯｸUB" panose="020B0909000000000000" pitchFamily="49" charset="-128"/>
            </a:endParaRPr>
          </a:p>
        </p:txBody>
      </p:sp>
      <p:sp>
        <p:nvSpPr>
          <p:cNvPr id="8" name="テキスト ボックス 7">
            <a:extLst>
              <a:ext uri="{FF2B5EF4-FFF2-40B4-BE49-F238E27FC236}">
                <a16:creationId xmlns:a16="http://schemas.microsoft.com/office/drawing/2014/main" id="{1C02CE7A-B22E-4D34-A8D2-1030C94D04FE}"/>
              </a:ext>
            </a:extLst>
          </p:cNvPr>
          <p:cNvSpPr txBox="1"/>
          <p:nvPr/>
        </p:nvSpPr>
        <p:spPr>
          <a:xfrm>
            <a:off x="7731" y="837264"/>
            <a:ext cx="9136269" cy="923330"/>
          </a:xfrm>
          <a:prstGeom prst="rect">
            <a:avLst/>
          </a:prstGeom>
          <a:noFill/>
        </p:spPr>
        <p:txBody>
          <a:bodyPr wrap="square">
            <a:spAutoFit/>
          </a:bodyPr>
          <a:lstStyle/>
          <a:p>
            <a:pPr marL="342900" indent="-34290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傷病者は、常に反応がないとは限らない。　⇒　反応がない方が少ない。</a:t>
            </a:r>
            <a:endParaRPr lang="en-US" altLang="ja-JP" dirty="0">
              <a:latin typeface="HG創英角ｺﾞｼｯｸUB" panose="020B0909000000000000" pitchFamily="49" charset="-128"/>
              <a:ea typeface="HG創英角ｺﾞｼｯｸUB" panose="020B0909000000000000" pitchFamily="49" charset="-128"/>
            </a:endParaRPr>
          </a:p>
          <a:p>
            <a:pPr marL="342900" indent="-34290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適切な対応をするために、まず</a:t>
            </a:r>
            <a:r>
              <a:rPr lang="ja-JP" altLang="en-US" dirty="0">
                <a:solidFill>
                  <a:srgbClr val="FF0000"/>
                </a:solidFill>
                <a:latin typeface="HG創英角ｺﾞｼｯｸUB" panose="020B0909000000000000" pitchFamily="49" charset="-128"/>
                <a:ea typeface="HG創英角ｺﾞｼｯｸUB" panose="020B0909000000000000" pitchFamily="49" charset="-128"/>
              </a:rPr>
              <a:t>観察</a:t>
            </a:r>
            <a:r>
              <a:rPr lang="ja-JP" altLang="en-US" dirty="0">
                <a:latin typeface="HG創英角ｺﾞｼｯｸUB" panose="020B0909000000000000" pitchFamily="49" charset="-128"/>
                <a:ea typeface="HG創英角ｺﾞｼｯｸUB" panose="020B0909000000000000" pitchFamily="49" charset="-128"/>
              </a:rPr>
              <a:t>を行うことが重要</a:t>
            </a:r>
            <a:endParaRPr lang="en-US" altLang="ja-JP" dirty="0">
              <a:latin typeface="HG創英角ｺﾞｼｯｸUB" panose="020B0909000000000000" pitchFamily="49" charset="-128"/>
              <a:ea typeface="HG創英角ｺﾞｼｯｸUB" panose="020B0909000000000000" pitchFamily="49" charset="-128"/>
            </a:endParaRPr>
          </a:p>
          <a:p>
            <a:pPr marL="342900" indent="-34290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観察は、反応とバイタルサイン（呼吸・脈拍・血圧・体温）の確認を行う。</a:t>
            </a:r>
            <a:endParaRPr lang="en-US" altLang="ja-JP" dirty="0">
              <a:latin typeface="HG創英角ｺﾞｼｯｸUB" panose="020B0909000000000000" pitchFamily="49" charset="-128"/>
              <a:ea typeface="HG創英角ｺﾞｼｯｸUB" panose="020B0909000000000000" pitchFamily="49" charset="-128"/>
            </a:endParaRPr>
          </a:p>
        </p:txBody>
      </p:sp>
      <p:pic>
        <p:nvPicPr>
          <p:cNvPr id="3" name="図 2">
            <a:extLst>
              <a:ext uri="{FF2B5EF4-FFF2-40B4-BE49-F238E27FC236}">
                <a16:creationId xmlns:a16="http://schemas.microsoft.com/office/drawing/2014/main" id="{09E9C336-DBA0-4C2E-B151-2D4B4BE4E279}"/>
              </a:ext>
            </a:extLst>
          </p:cNvPr>
          <p:cNvPicPr>
            <a:picLocks noChangeAspect="1"/>
          </p:cNvPicPr>
          <p:nvPr/>
        </p:nvPicPr>
        <p:blipFill>
          <a:blip r:embed="rId2"/>
          <a:stretch>
            <a:fillRect/>
          </a:stretch>
        </p:blipFill>
        <p:spPr>
          <a:xfrm>
            <a:off x="5354424" y="3247814"/>
            <a:ext cx="3508467" cy="2322271"/>
          </a:xfrm>
          <a:prstGeom prst="rect">
            <a:avLst/>
          </a:prstGeom>
        </p:spPr>
      </p:pic>
    </p:spTree>
    <p:extLst>
      <p:ext uri="{BB962C8B-B14F-4D97-AF65-F5344CB8AC3E}">
        <p14:creationId xmlns:p14="http://schemas.microsoft.com/office/powerpoint/2010/main" val="17897974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84ADD6BB-6FB5-4F1D-B2D1-D9D7DA7D5E44}"/>
              </a:ext>
            </a:extLst>
          </p:cNvPr>
          <p:cNvSpPr txBox="1">
            <a:spLocks/>
          </p:cNvSpPr>
          <p:nvPr/>
        </p:nvSpPr>
        <p:spPr>
          <a:xfrm>
            <a:off x="1389517" y="-49838"/>
            <a:ext cx="7092963" cy="746961"/>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S創英角ｺﾞｼｯｸUB" pitchFamily="50" charset="-128"/>
                <a:ea typeface="HGS創英角ｺﾞｼｯｸUB" pitchFamily="50" charset="-128"/>
              </a:rPr>
              <a:t>手当の実際</a:t>
            </a:r>
          </a:p>
        </p:txBody>
      </p:sp>
      <p:sp>
        <p:nvSpPr>
          <p:cNvPr id="10" name="スライド番号プレースホルダー 3">
            <a:extLst>
              <a:ext uri="{FF2B5EF4-FFF2-40B4-BE49-F238E27FC236}">
                <a16:creationId xmlns:a16="http://schemas.microsoft.com/office/drawing/2014/main" id="{2D6631C8-AF35-4616-9D43-B219653F1259}"/>
              </a:ext>
            </a:extLst>
          </p:cNvPr>
          <p:cNvSpPr txBox="1">
            <a:spLocks/>
          </p:cNvSpPr>
          <p:nvPr/>
        </p:nvSpPr>
        <p:spPr>
          <a:xfrm>
            <a:off x="6901552" y="6508754"/>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D2D8002D-B5B0-4BAC-B1F6-782DDCCE6D9C}" type="slidenum">
              <a:rPr lang="ja-JP" altLang="en-US" smtClean="0">
                <a:latin typeface="HGP創英角ｺﾞｼｯｸUB" panose="020B0900000000000000" pitchFamily="50" charset="-128"/>
                <a:ea typeface="HGP創英角ｺﾞｼｯｸUB" panose="020B0900000000000000" pitchFamily="50" charset="-128"/>
              </a:rPr>
              <a:pPr/>
              <a:t>94</a:t>
            </a:fld>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048475DD-7D79-4F4E-930F-D2597B97B75F}"/>
              </a:ext>
            </a:extLst>
          </p:cNvPr>
          <p:cNvSpPr txBox="1"/>
          <p:nvPr/>
        </p:nvSpPr>
        <p:spPr>
          <a:xfrm>
            <a:off x="73718" y="2009420"/>
            <a:ext cx="8740343" cy="2985433"/>
          </a:xfrm>
          <a:prstGeom prst="rect">
            <a:avLst/>
          </a:prstGeom>
          <a:noFill/>
        </p:spPr>
        <p:txBody>
          <a:bodyPr wrap="square">
            <a:spAutoFit/>
          </a:bodyPr>
          <a:lstStyle/>
          <a:p>
            <a:r>
              <a:rPr lang="ja-JP" altLang="en-US" sz="2400" dirty="0">
                <a:latin typeface="HG創英角ｺﾞｼｯｸUB" panose="020B0909000000000000" pitchFamily="49" charset="-128"/>
                <a:ea typeface="HG創英角ｺﾞｼｯｸUB" panose="020B0909000000000000" pitchFamily="49" charset="-128"/>
              </a:rPr>
              <a:t>■止血</a:t>
            </a:r>
            <a:endParaRPr lang="en-US" altLang="ja-JP" sz="2400" dirty="0">
              <a:latin typeface="HG創英角ｺﾞｼｯｸUB" panose="020B0909000000000000" pitchFamily="49" charset="-128"/>
              <a:ea typeface="HG創英角ｺﾞｼｯｸUB" panose="020B0909000000000000" pitchFamily="49" charset="-128"/>
            </a:endParaRPr>
          </a:p>
          <a:p>
            <a:endParaRPr lang="en-US" altLang="ja-JP" sz="2000" dirty="0">
              <a:latin typeface="HG創英角ｺﾞｼｯｸUB" panose="020B0909000000000000" pitchFamily="49" charset="-128"/>
              <a:ea typeface="HG創英角ｺﾞｼｯｸUB" panose="020B0909000000000000" pitchFamily="49" charset="-128"/>
            </a:endParaRPr>
          </a:p>
          <a:p>
            <a:pPr marL="342900" indent="-342900">
              <a:buFont typeface="+mj-ea"/>
              <a:buAutoNum type="circleNumDbPlain"/>
            </a:pPr>
            <a:r>
              <a:rPr lang="ja-JP" altLang="en-US" dirty="0">
                <a:latin typeface="HG創英角ｺﾞｼｯｸUB" panose="020B0909000000000000" pitchFamily="49" charset="-128"/>
                <a:ea typeface="HG創英角ｺﾞｼｯｸUB" panose="020B0909000000000000" pitchFamily="49" charset="-128"/>
              </a:rPr>
              <a:t>症状</a:t>
            </a:r>
            <a:endParaRPr lang="en-US" altLang="ja-JP" dirty="0">
              <a:latin typeface="HG創英角ｺﾞｼｯｸUB" panose="020B0909000000000000" pitchFamily="49" charset="-128"/>
              <a:ea typeface="HG創英角ｺﾞｼｯｸUB" panose="020B0909000000000000" pitchFamily="49" charset="-128"/>
            </a:endParaRPr>
          </a:p>
          <a:p>
            <a:pPr marL="800100" lvl="1" indent="-34290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血液の</a:t>
            </a:r>
            <a:r>
              <a:rPr lang="en-US" altLang="ja-JP" dirty="0">
                <a:solidFill>
                  <a:srgbClr val="FF0000"/>
                </a:solidFill>
                <a:latin typeface="HG創英角ｺﾞｼｯｸUB" panose="020B0909000000000000" pitchFamily="49" charset="-128"/>
                <a:ea typeface="HG創英角ｺﾞｼｯｸUB" panose="020B0909000000000000" pitchFamily="49" charset="-128"/>
              </a:rPr>
              <a:t>1/3</a:t>
            </a:r>
            <a:r>
              <a:rPr lang="ja-JP" altLang="en-US" dirty="0">
                <a:solidFill>
                  <a:srgbClr val="FF0000"/>
                </a:solidFill>
                <a:latin typeface="HG創英角ｺﾞｼｯｸUB" panose="020B0909000000000000" pitchFamily="49" charset="-128"/>
                <a:ea typeface="HG創英角ｺﾞｼｯｸUB" panose="020B0909000000000000" pitchFamily="49" charset="-128"/>
              </a:rPr>
              <a:t>を失うと生命の危険</a:t>
            </a:r>
            <a:r>
              <a:rPr lang="ja-JP" altLang="en-US" dirty="0">
                <a:latin typeface="HG創英角ｺﾞｼｯｸUB" panose="020B0909000000000000" pitchFamily="49" charset="-128"/>
                <a:ea typeface="HG創英角ｺﾞｼｯｸUB" panose="020B0909000000000000" pitchFamily="49" charset="-128"/>
              </a:rPr>
              <a:t>を及ぼす。</a:t>
            </a:r>
            <a:endParaRPr lang="en-US" altLang="ja-JP" dirty="0">
              <a:latin typeface="HG創英角ｺﾞｼｯｸUB" panose="020B0909000000000000" pitchFamily="49" charset="-128"/>
              <a:ea typeface="HG創英角ｺﾞｼｯｸUB" panose="020B0909000000000000" pitchFamily="49" charset="-128"/>
            </a:endParaRPr>
          </a:p>
          <a:p>
            <a:pPr marL="800100" lvl="1" indent="-34290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動脈や太い静脈から持続する出血である</a:t>
            </a:r>
            <a:r>
              <a:rPr lang="ja-JP" altLang="en-US" dirty="0">
                <a:solidFill>
                  <a:srgbClr val="FF0000"/>
                </a:solidFill>
                <a:latin typeface="HG創英角ｺﾞｼｯｸUB" panose="020B0909000000000000" pitchFamily="49" charset="-128"/>
                <a:ea typeface="HG創英角ｺﾞｼｯｸUB" panose="020B0909000000000000" pitchFamily="49" charset="-128"/>
              </a:rPr>
              <a:t>活動性出血</a:t>
            </a:r>
            <a:r>
              <a:rPr lang="ja-JP" altLang="en-US" dirty="0">
                <a:latin typeface="HG創英角ｺﾞｼｯｸUB" panose="020B0909000000000000" pitchFamily="49" charset="-128"/>
                <a:ea typeface="HG創英角ｺﾞｼｯｸUB" panose="020B0909000000000000" pitchFamily="49" charset="-128"/>
              </a:rPr>
              <a:t>の場合、止血をしなければならない。</a:t>
            </a:r>
            <a:endParaRPr lang="en-US" altLang="ja-JP" dirty="0">
              <a:latin typeface="HG創英角ｺﾞｼｯｸUB" panose="020B0909000000000000" pitchFamily="49" charset="-128"/>
              <a:ea typeface="HG創英角ｺﾞｼｯｸUB" panose="020B0909000000000000" pitchFamily="49" charset="-128"/>
            </a:endParaRPr>
          </a:p>
          <a:p>
            <a:pPr marL="742950" lvl="1" indent="-28575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多量の出血があると、</a:t>
            </a:r>
            <a:endParaRPr lang="en-US" altLang="ja-JP" dirty="0">
              <a:latin typeface="HG創英角ｺﾞｼｯｸUB" panose="020B0909000000000000" pitchFamily="49" charset="-128"/>
              <a:ea typeface="HG創英角ｺﾞｼｯｸUB" panose="020B0909000000000000" pitchFamily="49" charset="-128"/>
            </a:endParaRPr>
          </a:p>
          <a:p>
            <a:pPr marL="1200150" lvl="2" indent="-28575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皮膚が蒼白になり、冷汗が見られる。</a:t>
            </a:r>
            <a:endParaRPr lang="en-US" altLang="ja-JP" dirty="0">
              <a:latin typeface="HG創英角ｺﾞｼｯｸUB" panose="020B0909000000000000" pitchFamily="49" charset="-128"/>
              <a:ea typeface="HG創英角ｺﾞｼｯｸUB" panose="020B0909000000000000" pitchFamily="49" charset="-128"/>
            </a:endParaRPr>
          </a:p>
          <a:p>
            <a:pPr marL="1200150" lvl="2" indent="-28575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脈が弱く、脈拍数は多くなる。　</a:t>
            </a:r>
            <a:endParaRPr lang="en-US" altLang="ja-JP" dirty="0">
              <a:latin typeface="HG創英角ｺﾞｼｯｸUB" panose="020B0909000000000000" pitchFamily="49" charset="-128"/>
              <a:ea typeface="HG創英角ｺﾞｼｯｸUB" panose="020B0909000000000000" pitchFamily="49" charset="-128"/>
            </a:endParaRPr>
          </a:p>
          <a:p>
            <a:pPr lvl="2"/>
            <a:r>
              <a:rPr lang="ja-JP" altLang="en-US" dirty="0">
                <a:latin typeface="HG創英角ｺﾞｼｯｸUB" panose="020B0909000000000000" pitchFamily="49" charset="-128"/>
                <a:ea typeface="HG創英角ｺﾞｼｯｸUB" panose="020B0909000000000000" pitchFamily="49" charset="-128"/>
              </a:rPr>
              <a:t>　⇒</a:t>
            </a:r>
            <a:r>
              <a:rPr lang="ja-JP" altLang="en-US" dirty="0">
                <a:solidFill>
                  <a:srgbClr val="FF0000"/>
                </a:solidFill>
                <a:latin typeface="HG創英角ｺﾞｼｯｸUB" panose="020B0909000000000000" pitchFamily="49" charset="-128"/>
                <a:ea typeface="HG創英角ｺﾞｼｯｸUB" panose="020B0909000000000000" pitchFamily="49" charset="-128"/>
              </a:rPr>
              <a:t>ショック症状</a:t>
            </a:r>
            <a:endParaRPr lang="en-US" altLang="ja-JP" dirty="0">
              <a:solidFill>
                <a:srgbClr val="FF0000"/>
              </a:solidFill>
              <a:latin typeface="HG創英角ｺﾞｼｯｸUB" panose="020B0909000000000000" pitchFamily="49" charset="-128"/>
              <a:ea typeface="HG創英角ｺﾞｼｯｸUB" panose="020B0909000000000000" pitchFamily="49" charset="-128"/>
            </a:endParaRPr>
          </a:p>
        </p:txBody>
      </p:sp>
      <p:sp>
        <p:nvSpPr>
          <p:cNvPr id="8" name="テキスト ボックス 7">
            <a:extLst>
              <a:ext uri="{FF2B5EF4-FFF2-40B4-BE49-F238E27FC236}">
                <a16:creationId xmlns:a16="http://schemas.microsoft.com/office/drawing/2014/main" id="{1C02CE7A-B22E-4D34-A8D2-1030C94D04FE}"/>
              </a:ext>
            </a:extLst>
          </p:cNvPr>
          <p:cNvSpPr txBox="1"/>
          <p:nvPr/>
        </p:nvSpPr>
        <p:spPr>
          <a:xfrm>
            <a:off x="7731" y="923556"/>
            <a:ext cx="9136269" cy="646331"/>
          </a:xfrm>
          <a:prstGeom prst="rect">
            <a:avLst/>
          </a:prstGeom>
          <a:noFill/>
        </p:spPr>
        <p:txBody>
          <a:bodyPr wrap="square">
            <a:spAutoFit/>
          </a:bodyPr>
          <a:lstStyle/>
          <a:p>
            <a:pPr marL="342900" indent="-34290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ファーストエイド対応は多岐に渡る（熱中症、骨折、やけどなど）。</a:t>
            </a:r>
            <a:endParaRPr lang="en-US" altLang="ja-JP" dirty="0">
              <a:latin typeface="HG創英角ｺﾞｼｯｸUB" panose="020B0909000000000000" pitchFamily="49" charset="-128"/>
              <a:ea typeface="HG創英角ｺﾞｼｯｸUB" panose="020B0909000000000000" pitchFamily="49" charset="-128"/>
            </a:endParaRPr>
          </a:p>
          <a:p>
            <a:pPr marL="342900" indent="-34290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本講習会では</a:t>
            </a:r>
            <a:r>
              <a:rPr lang="ja-JP" altLang="en-US" dirty="0">
                <a:solidFill>
                  <a:srgbClr val="FF0000"/>
                </a:solidFill>
                <a:latin typeface="HG創英角ｺﾞｼｯｸUB" panose="020B0909000000000000" pitchFamily="49" charset="-128"/>
                <a:ea typeface="HG創英角ｺﾞｼｯｸUB" panose="020B0909000000000000" pitchFamily="49" charset="-128"/>
              </a:rPr>
              <a:t>出血への対応である止血</a:t>
            </a:r>
            <a:r>
              <a:rPr lang="ja-JP" altLang="en-US" dirty="0">
                <a:latin typeface="HG創英角ｺﾞｼｯｸUB" panose="020B0909000000000000" pitchFamily="49" charset="-128"/>
                <a:ea typeface="HG創英角ｺﾞｼｯｸUB" panose="020B0909000000000000" pitchFamily="49" charset="-128"/>
              </a:rPr>
              <a:t>のみを扱う。</a:t>
            </a:r>
            <a:endParaRPr lang="en-US" altLang="ja-JP" dirty="0">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36368406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84ADD6BB-6FB5-4F1D-B2D1-D9D7DA7D5E44}"/>
              </a:ext>
            </a:extLst>
          </p:cNvPr>
          <p:cNvSpPr txBox="1">
            <a:spLocks/>
          </p:cNvSpPr>
          <p:nvPr/>
        </p:nvSpPr>
        <p:spPr>
          <a:xfrm>
            <a:off x="1389517" y="-49838"/>
            <a:ext cx="7092963" cy="746961"/>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latin typeface="HGS創英角ｺﾞｼｯｸUB" pitchFamily="50" charset="-128"/>
                <a:ea typeface="HGS創英角ｺﾞｼｯｸUB" pitchFamily="50" charset="-128"/>
              </a:rPr>
              <a:t>手当の実際</a:t>
            </a:r>
          </a:p>
        </p:txBody>
      </p:sp>
      <p:sp>
        <p:nvSpPr>
          <p:cNvPr id="10" name="スライド番号プレースホルダー 3">
            <a:extLst>
              <a:ext uri="{FF2B5EF4-FFF2-40B4-BE49-F238E27FC236}">
                <a16:creationId xmlns:a16="http://schemas.microsoft.com/office/drawing/2014/main" id="{2D6631C8-AF35-4616-9D43-B219653F1259}"/>
              </a:ext>
            </a:extLst>
          </p:cNvPr>
          <p:cNvSpPr txBox="1">
            <a:spLocks/>
          </p:cNvSpPr>
          <p:nvPr/>
        </p:nvSpPr>
        <p:spPr>
          <a:xfrm>
            <a:off x="6901552" y="6508754"/>
            <a:ext cx="2133600" cy="365125"/>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D2D8002D-B5B0-4BAC-B1F6-782DDCCE6D9C}" type="slidenum">
              <a:rPr lang="ja-JP" altLang="en-US" smtClean="0">
                <a:latin typeface="HGP創英角ｺﾞｼｯｸUB" panose="020B0900000000000000" pitchFamily="50" charset="-128"/>
                <a:ea typeface="HGP創英角ｺﾞｼｯｸUB" panose="020B0900000000000000" pitchFamily="50" charset="-128"/>
              </a:rPr>
              <a:pPr/>
              <a:t>95</a:t>
            </a:fld>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048475DD-7D79-4F4E-930F-D2597B97B75F}"/>
              </a:ext>
            </a:extLst>
          </p:cNvPr>
          <p:cNvSpPr txBox="1"/>
          <p:nvPr/>
        </p:nvSpPr>
        <p:spPr>
          <a:xfrm>
            <a:off x="73718" y="1155114"/>
            <a:ext cx="8740343" cy="2954655"/>
          </a:xfrm>
          <a:prstGeom prst="rect">
            <a:avLst/>
          </a:prstGeom>
          <a:noFill/>
        </p:spPr>
        <p:txBody>
          <a:bodyPr wrap="square">
            <a:spAutoFit/>
          </a:bodyPr>
          <a:lstStyle/>
          <a:p>
            <a:r>
              <a:rPr lang="ja-JP" altLang="en-US" sz="2400" dirty="0">
                <a:latin typeface="HG創英角ｺﾞｼｯｸUB" panose="020B0909000000000000" pitchFamily="49" charset="-128"/>
                <a:ea typeface="HG創英角ｺﾞｼｯｸUB" panose="020B0909000000000000" pitchFamily="49" charset="-128"/>
              </a:rPr>
              <a:t>■止血</a:t>
            </a:r>
            <a:endParaRPr lang="en-US" altLang="ja-JP" sz="2400" dirty="0">
              <a:latin typeface="HG創英角ｺﾞｼｯｸUB" panose="020B0909000000000000" pitchFamily="49" charset="-128"/>
              <a:ea typeface="HG創英角ｺﾞｼｯｸUB" panose="020B0909000000000000" pitchFamily="49" charset="-128"/>
            </a:endParaRPr>
          </a:p>
          <a:p>
            <a:pPr marL="342900" indent="-342900">
              <a:buFont typeface="+mj-ea"/>
              <a:buAutoNum type="circleNumDbPlain" startAt="2"/>
            </a:pPr>
            <a:r>
              <a:rPr lang="ja-JP" altLang="en-US" dirty="0">
                <a:latin typeface="HG創英角ｺﾞｼｯｸUB" panose="020B0909000000000000" pitchFamily="49" charset="-128"/>
                <a:ea typeface="HG創英角ｺﾞｼｯｸUB" panose="020B0909000000000000" pitchFamily="49" charset="-128"/>
              </a:rPr>
              <a:t>手当</a:t>
            </a:r>
            <a:endParaRPr lang="en-US" altLang="ja-JP" dirty="0">
              <a:latin typeface="HG創英角ｺﾞｼｯｸUB" panose="020B0909000000000000" pitchFamily="49" charset="-128"/>
              <a:ea typeface="HG創英角ｺﾞｼｯｸUB" panose="020B0909000000000000" pitchFamily="49" charset="-128"/>
            </a:endParaRPr>
          </a:p>
          <a:p>
            <a:pPr marL="800100" lvl="1" indent="-342900">
              <a:buClr>
                <a:schemeClr val="tx1">
                  <a:lumMod val="95000"/>
                  <a:lumOff val="5000"/>
                </a:schemeClr>
              </a:buClr>
              <a:buFont typeface="Arial" panose="020B0604020202020204" pitchFamily="34" charset="0"/>
              <a:buChar char="•"/>
            </a:pPr>
            <a:r>
              <a:rPr lang="ja-JP" altLang="en-US" dirty="0">
                <a:solidFill>
                  <a:srgbClr val="FF0000"/>
                </a:solidFill>
                <a:latin typeface="HG創英角ｺﾞｼｯｸUB" panose="020B0909000000000000" pitchFamily="49" charset="-128"/>
                <a:ea typeface="HG創英角ｺﾞｼｯｸUB" panose="020B0909000000000000" pitchFamily="49" charset="-128"/>
              </a:rPr>
              <a:t>直接圧迫止血</a:t>
            </a:r>
            <a:r>
              <a:rPr lang="ja-JP" altLang="en-US" dirty="0">
                <a:latin typeface="HG創英角ｺﾞｼｯｸUB" panose="020B0909000000000000" pitchFamily="49" charset="-128"/>
                <a:ea typeface="HG創英角ｺﾞｼｯｸUB" panose="020B0909000000000000" pitchFamily="49" charset="-128"/>
              </a:rPr>
              <a:t>が推奨される。</a:t>
            </a:r>
            <a:endParaRPr lang="en-US" altLang="ja-JP" dirty="0">
              <a:latin typeface="HG創英角ｺﾞｼｯｸUB" panose="020B0909000000000000" pitchFamily="49" charset="-128"/>
              <a:ea typeface="HG創英角ｺﾞｼｯｸUB" panose="020B0909000000000000" pitchFamily="49" charset="-128"/>
            </a:endParaRPr>
          </a:p>
          <a:p>
            <a:pPr marL="800100" lvl="1" indent="-342900">
              <a:buClr>
                <a:schemeClr val="tx1">
                  <a:lumMod val="95000"/>
                  <a:lumOff val="5000"/>
                </a:schemeClr>
              </a:buClr>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出血部位にガーゼやハンカチ・タオルなどを当てて</a:t>
            </a:r>
            <a:r>
              <a:rPr lang="ja-JP" altLang="en-US" dirty="0">
                <a:solidFill>
                  <a:srgbClr val="FF0000"/>
                </a:solidFill>
                <a:latin typeface="HG創英角ｺﾞｼｯｸUB" panose="020B0909000000000000" pitchFamily="49" charset="-128"/>
                <a:ea typeface="HG創英角ｺﾞｼｯｸUB" panose="020B0909000000000000" pitchFamily="49" charset="-128"/>
              </a:rPr>
              <a:t>圧迫</a:t>
            </a:r>
            <a:r>
              <a:rPr lang="ja-JP" altLang="en-US" dirty="0">
                <a:latin typeface="HG創英角ｺﾞｼｯｸUB" panose="020B0909000000000000" pitchFamily="49" charset="-128"/>
                <a:ea typeface="HG創英角ｺﾞｼｯｸUB" panose="020B0909000000000000" pitchFamily="49" charset="-128"/>
              </a:rPr>
              <a:t>する。</a:t>
            </a:r>
            <a:endParaRPr lang="en-US" altLang="ja-JP" dirty="0">
              <a:latin typeface="HG創英角ｺﾞｼｯｸUB" panose="020B0909000000000000" pitchFamily="49" charset="-128"/>
              <a:ea typeface="HG創英角ｺﾞｼｯｸUB" panose="020B0909000000000000" pitchFamily="49" charset="-128"/>
            </a:endParaRPr>
          </a:p>
          <a:p>
            <a:pPr marL="800100" lvl="1" indent="-342900">
              <a:buClr>
                <a:schemeClr val="tx1">
                  <a:lumMod val="95000"/>
                  <a:lumOff val="5000"/>
                </a:schemeClr>
              </a:buClr>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感染症から救助者自身を守るため</a:t>
            </a:r>
            <a:r>
              <a:rPr lang="ja-JP" altLang="en-US" dirty="0">
                <a:solidFill>
                  <a:srgbClr val="FF0000"/>
                </a:solidFill>
                <a:latin typeface="HG創英角ｺﾞｼｯｸUB" panose="020B0909000000000000" pitchFamily="49" charset="-128"/>
                <a:ea typeface="HG創英角ｺﾞｼｯｸUB" panose="020B0909000000000000" pitchFamily="49" charset="-128"/>
              </a:rPr>
              <a:t>手袋などを着用</a:t>
            </a:r>
            <a:r>
              <a:rPr lang="ja-JP" altLang="en-US" dirty="0">
                <a:latin typeface="HG創英角ｺﾞｼｯｸUB" panose="020B0909000000000000" pitchFamily="49" charset="-128"/>
                <a:ea typeface="HG創英角ｺﾞｼｯｸUB" panose="020B0909000000000000" pitchFamily="49" charset="-128"/>
              </a:rPr>
              <a:t>する。</a:t>
            </a:r>
            <a:endParaRPr lang="en-US" altLang="ja-JP" dirty="0">
              <a:latin typeface="HG創英角ｺﾞｼｯｸUB" panose="020B0909000000000000" pitchFamily="49" charset="-128"/>
              <a:ea typeface="HG創英角ｺﾞｼｯｸUB" panose="020B0909000000000000" pitchFamily="49" charset="-128"/>
            </a:endParaRPr>
          </a:p>
          <a:p>
            <a:pPr marL="800100" lvl="1" indent="-342900">
              <a:buClr>
                <a:schemeClr val="tx1">
                  <a:lumMod val="95000"/>
                  <a:lumOff val="5000"/>
                </a:schemeClr>
              </a:buClr>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救急隊が来るまで確実に圧迫し続ける。　</a:t>
            </a:r>
            <a:endParaRPr lang="en-US" altLang="ja-JP" dirty="0">
              <a:latin typeface="HG創英角ｺﾞｼｯｸUB" panose="020B0909000000000000" pitchFamily="49" charset="-128"/>
              <a:ea typeface="HG創英角ｺﾞｼｯｸUB" panose="020B0909000000000000" pitchFamily="49" charset="-128"/>
            </a:endParaRPr>
          </a:p>
          <a:p>
            <a:pPr marL="800100" lvl="1" indent="-342900">
              <a:buFont typeface="Arial" panose="020B0604020202020204" pitchFamily="34" charset="0"/>
              <a:buChar char="•"/>
            </a:pPr>
            <a:endParaRPr lang="en-US" altLang="ja-JP" dirty="0">
              <a:latin typeface="HG創英角ｺﾞｼｯｸUB" panose="020B0909000000000000" pitchFamily="49" charset="-128"/>
              <a:ea typeface="HG創英角ｺﾞｼｯｸUB" panose="020B0909000000000000" pitchFamily="49" charset="-128"/>
            </a:endParaRPr>
          </a:p>
          <a:p>
            <a:pPr marL="800100" lvl="1" indent="-34290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直接圧迫止血でも出血を止められない場合、包帯等を用いた即席の止血帯で止血する方法もある。　⇒　組織を痛める可能性もあるので安易に用いない。</a:t>
            </a:r>
            <a:endParaRPr lang="en-US" altLang="ja-JP" dirty="0">
              <a:latin typeface="HG創英角ｺﾞｼｯｸUB" panose="020B0909000000000000" pitchFamily="49" charset="-128"/>
              <a:ea typeface="HG創英角ｺﾞｼｯｸUB" panose="020B0909000000000000" pitchFamily="49" charset="-128"/>
            </a:endParaRPr>
          </a:p>
        </p:txBody>
      </p:sp>
      <p:sp>
        <p:nvSpPr>
          <p:cNvPr id="8" name="テキスト ボックス 7">
            <a:extLst>
              <a:ext uri="{FF2B5EF4-FFF2-40B4-BE49-F238E27FC236}">
                <a16:creationId xmlns:a16="http://schemas.microsoft.com/office/drawing/2014/main" id="{1C02CE7A-B22E-4D34-A8D2-1030C94D04FE}"/>
              </a:ext>
            </a:extLst>
          </p:cNvPr>
          <p:cNvSpPr txBox="1"/>
          <p:nvPr/>
        </p:nvSpPr>
        <p:spPr>
          <a:xfrm>
            <a:off x="7731" y="625848"/>
            <a:ext cx="9136269" cy="646331"/>
          </a:xfrm>
          <a:prstGeom prst="rect">
            <a:avLst/>
          </a:prstGeom>
          <a:noFill/>
        </p:spPr>
        <p:txBody>
          <a:bodyPr wrap="square">
            <a:spAutoFit/>
          </a:bodyPr>
          <a:lstStyle/>
          <a:p>
            <a:pPr marL="342900" indent="-34290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ファーストエイド対応は多岐に渡る（熱中症、骨折、やけどなど）。</a:t>
            </a:r>
            <a:endParaRPr lang="en-US" altLang="ja-JP" dirty="0">
              <a:latin typeface="HG創英角ｺﾞｼｯｸUB" panose="020B0909000000000000" pitchFamily="49" charset="-128"/>
              <a:ea typeface="HG創英角ｺﾞｼｯｸUB" panose="020B0909000000000000" pitchFamily="49" charset="-128"/>
            </a:endParaRPr>
          </a:p>
          <a:p>
            <a:pPr marL="342900" indent="-342900">
              <a:buFont typeface="Arial" panose="020B0604020202020204" pitchFamily="34" charset="0"/>
              <a:buChar char="•"/>
            </a:pPr>
            <a:r>
              <a:rPr lang="ja-JP" altLang="en-US" dirty="0">
                <a:latin typeface="HG創英角ｺﾞｼｯｸUB" panose="020B0909000000000000" pitchFamily="49" charset="-128"/>
                <a:ea typeface="HG創英角ｺﾞｼｯｸUB" panose="020B0909000000000000" pitchFamily="49" charset="-128"/>
              </a:rPr>
              <a:t>本講習会では</a:t>
            </a:r>
            <a:r>
              <a:rPr lang="ja-JP" altLang="en-US" dirty="0">
                <a:solidFill>
                  <a:srgbClr val="FF0000"/>
                </a:solidFill>
                <a:latin typeface="HG創英角ｺﾞｼｯｸUB" panose="020B0909000000000000" pitchFamily="49" charset="-128"/>
                <a:ea typeface="HG創英角ｺﾞｼｯｸUB" panose="020B0909000000000000" pitchFamily="49" charset="-128"/>
              </a:rPr>
              <a:t>出血への対応である止血</a:t>
            </a:r>
            <a:r>
              <a:rPr lang="ja-JP" altLang="en-US" dirty="0">
                <a:latin typeface="HG創英角ｺﾞｼｯｸUB" panose="020B0909000000000000" pitchFamily="49" charset="-128"/>
                <a:ea typeface="HG創英角ｺﾞｼｯｸUB" panose="020B0909000000000000" pitchFamily="49" charset="-128"/>
              </a:rPr>
              <a:t>のみを扱う。</a:t>
            </a:r>
            <a:endParaRPr lang="en-US" altLang="ja-JP" dirty="0">
              <a:latin typeface="HG創英角ｺﾞｼｯｸUB" panose="020B0909000000000000" pitchFamily="49" charset="-128"/>
              <a:ea typeface="HG創英角ｺﾞｼｯｸUB" panose="020B0909000000000000" pitchFamily="49" charset="-128"/>
            </a:endParaRPr>
          </a:p>
        </p:txBody>
      </p:sp>
      <p:pic>
        <p:nvPicPr>
          <p:cNvPr id="3" name="図 2">
            <a:extLst>
              <a:ext uri="{FF2B5EF4-FFF2-40B4-BE49-F238E27FC236}">
                <a16:creationId xmlns:a16="http://schemas.microsoft.com/office/drawing/2014/main" id="{9011F1C9-5CFF-423D-A714-1298FF577C72}"/>
              </a:ext>
            </a:extLst>
          </p:cNvPr>
          <p:cNvPicPr>
            <a:picLocks noChangeAspect="1"/>
          </p:cNvPicPr>
          <p:nvPr/>
        </p:nvPicPr>
        <p:blipFill>
          <a:blip r:embed="rId2"/>
          <a:stretch>
            <a:fillRect/>
          </a:stretch>
        </p:blipFill>
        <p:spPr>
          <a:xfrm>
            <a:off x="455260" y="4106421"/>
            <a:ext cx="3765176" cy="2492188"/>
          </a:xfrm>
          <a:prstGeom prst="rect">
            <a:avLst/>
          </a:prstGeom>
        </p:spPr>
      </p:pic>
      <p:pic>
        <p:nvPicPr>
          <p:cNvPr id="5" name="図 4">
            <a:extLst>
              <a:ext uri="{FF2B5EF4-FFF2-40B4-BE49-F238E27FC236}">
                <a16:creationId xmlns:a16="http://schemas.microsoft.com/office/drawing/2014/main" id="{A56ED1C2-CF2A-40E5-A78C-7AFE529DF32E}"/>
              </a:ext>
            </a:extLst>
          </p:cNvPr>
          <p:cNvPicPr>
            <a:picLocks noChangeAspect="1"/>
          </p:cNvPicPr>
          <p:nvPr/>
        </p:nvPicPr>
        <p:blipFill>
          <a:blip r:embed="rId3"/>
          <a:stretch>
            <a:fillRect/>
          </a:stretch>
        </p:blipFill>
        <p:spPr>
          <a:xfrm>
            <a:off x="4683461" y="4106421"/>
            <a:ext cx="3765176" cy="2510118"/>
          </a:xfrm>
          <a:prstGeom prst="rect">
            <a:avLst/>
          </a:prstGeom>
        </p:spPr>
      </p:pic>
      <p:sp>
        <p:nvSpPr>
          <p:cNvPr id="12" name="テキスト ボックス 11">
            <a:extLst>
              <a:ext uri="{FF2B5EF4-FFF2-40B4-BE49-F238E27FC236}">
                <a16:creationId xmlns:a16="http://schemas.microsoft.com/office/drawing/2014/main" id="{7E72DD00-21C3-4DDE-BBE7-8E4E683785DD}"/>
              </a:ext>
            </a:extLst>
          </p:cNvPr>
          <p:cNvSpPr txBox="1"/>
          <p:nvPr/>
        </p:nvSpPr>
        <p:spPr>
          <a:xfrm>
            <a:off x="895226" y="6581001"/>
            <a:ext cx="2885243" cy="276999"/>
          </a:xfrm>
          <a:prstGeom prst="rect">
            <a:avLst/>
          </a:prstGeom>
          <a:noFill/>
          <a:ln>
            <a:noFill/>
          </a:ln>
        </p:spPr>
        <p:txBody>
          <a:bodyPr wrap="square" rtlCol="0">
            <a:spAutoFit/>
          </a:bodyPr>
          <a:lstStyle/>
          <a:p>
            <a:pPr algn="ctr"/>
            <a:r>
              <a:rPr kumimoji="1" lang="ja-JP" altLang="en-US" sz="1200" dirty="0">
                <a:latin typeface="HG創英角ｺﾞｼｯｸUB" panose="020B0909000000000000" pitchFamily="49" charset="-128"/>
                <a:ea typeface="HG創英角ｺﾞｼｯｸUB" panose="020B0909000000000000" pitchFamily="49" charset="-128"/>
              </a:rPr>
              <a:t>前腕からの出血に対する直接圧迫止血</a:t>
            </a:r>
            <a:endParaRPr kumimoji="1" lang="en-US" altLang="ja-JP" sz="1200" dirty="0">
              <a:latin typeface="HG創英角ｺﾞｼｯｸUB" panose="020B0909000000000000" pitchFamily="49" charset="-128"/>
              <a:ea typeface="HG創英角ｺﾞｼｯｸUB" panose="020B0909000000000000" pitchFamily="49" charset="-128"/>
            </a:endParaRPr>
          </a:p>
        </p:txBody>
      </p:sp>
      <p:sp>
        <p:nvSpPr>
          <p:cNvPr id="13" name="テキスト ボックス 12">
            <a:extLst>
              <a:ext uri="{FF2B5EF4-FFF2-40B4-BE49-F238E27FC236}">
                <a16:creationId xmlns:a16="http://schemas.microsoft.com/office/drawing/2014/main" id="{58F79867-86EF-4B79-B787-5E0A52E59CB5}"/>
              </a:ext>
            </a:extLst>
          </p:cNvPr>
          <p:cNvSpPr txBox="1"/>
          <p:nvPr/>
        </p:nvSpPr>
        <p:spPr>
          <a:xfrm>
            <a:off x="5083109" y="6574237"/>
            <a:ext cx="3061650" cy="276999"/>
          </a:xfrm>
          <a:prstGeom prst="rect">
            <a:avLst/>
          </a:prstGeom>
          <a:noFill/>
          <a:ln>
            <a:noFill/>
          </a:ln>
        </p:spPr>
        <p:txBody>
          <a:bodyPr wrap="square" rtlCol="0">
            <a:spAutoFit/>
          </a:bodyPr>
          <a:lstStyle/>
          <a:p>
            <a:pPr algn="ctr"/>
            <a:r>
              <a:rPr lang="ja-JP" altLang="en-US" sz="1200" dirty="0">
                <a:latin typeface="HG創英角ｺﾞｼｯｸUB" panose="020B0909000000000000" pitchFamily="49" charset="-128"/>
                <a:ea typeface="HG創英角ｺﾞｼｯｸUB" panose="020B0909000000000000" pitchFamily="49" charset="-128"/>
              </a:rPr>
              <a:t>下腿部</a:t>
            </a:r>
            <a:r>
              <a:rPr kumimoji="1" lang="ja-JP" altLang="en-US" sz="1200" dirty="0">
                <a:latin typeface="HG創英角ｺﾞｼｯｸUB" panose="020B0909000000000000" pitchFamily="49" charset="-128"/>
                <a:ea typeface="HG創英角ｺﾞｼｯｸUB" panose="020B0909000000000000" pitchFamily="49" charset="-128"/>
              </a:rPr>
              <a:t>からの出血に対する直接圧迫止血</a:t>
            </a:r>
            <a:endParaRPr kumimoji="1" lang="en-US" altLang="ja-JP" sz="1200" dirty="0">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16835646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a:extLst>
              <a:ext uri="{FF2B5EF4-FFF2-40B4-BE49-F238E27FC236}">
                <a16:creationId xmlns:a16="http://schemas.microsoft.com/office/drawing/2014/main" id="{34AB9654-0675-4DC7-95FC-FD045FC92DA4}"/>
              </a:ext>
            </a:extLst>
          </p:cNvPr>
          <p:cNvSpPr txBox="1">
            <a:spLocks noChangeArrowheads="1"/>
          </p:cNvSpPr>
          <p:nvPr/>
        </p:nvSpPr>
        <p:spPr bwMode="auto">
          <a:xfrm>
            <a:off x="1734200" y="112410"/>
            <a:ext cx="5905500" cy="512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Calibri" pitchFamily="34" charset="0"/>
              </a:defRPr>
            </a:lvl1pPr>
            <a:lvl2pPr marL="742950" indent="-28575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Calibri" pitchFamily="34"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Calibri" pitchFamily="34" charset="0"/>
              </a:defRPr>
            </a:lvl3pPr>
            <a:lvl4pPr marL="16002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Calibri" pitchFamily="34"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Calibri" pitchFamily="34" charset="0"/>
              </a:defRPr>
            </a:lvl9pPr>
          </a:lstStyle>
          <a:p>
            <a:pPr algn="ctr">
              <a:lnSpc>
                <a:spcPct val="97000"/>
              </a:lnSpc>
              <a:spcBef>
                <a:spcPct val="0"/>
              </a:spcBef>
              <a:buClr>
                <a:srgbClr val="FFFF00"/>
              </a:buClr>
              <a:buSzTx/>
              <a:buFont typeface="HG丸ｺﾞｼｯｸM-PRO" pitchFamily="50" charset="-128"/>
              <a:buNone/>
            </a:pPr>
            <a:r>
              <a:rPr kumimoji="0" lang="ja-JP" altLang="en-US" sz="2800" dirty="0">
                <a:latin typeface="HGS創英角ｺﾞｼｯｸUB" panose="020B0900000000000000" pitchFamily="50" charset="-128"/>
                <a:ea typeface="HGS創英角ｺﾞｼｯｸUB" panose="020B0900000000000000" pitchFamily="50" charset="-128"/>
              </a:rPr>
              <a:t>出典一覧</a:t>
            </a:r>
            <a:endParaRPr kumimoji="0" lang="ja-JP" altLang="en-GB" sz="2800" dirty="0">
              <a:latin typeface="HGS創英角ｺﾞｼｯｸUB" panose="020B0900000000000000" pitchFamily="50" charset="-128"/>
              <a:ea typeface="HGS創英角ｺﾞｼｯｸUB" panose="020B0900000000000000" pitchFamily="50" charset="-128"/>
            </a:endParaRPr>
          </a:p>
        </p:txBody>
      </p:sp>
      <p:sp>
        <p:nvSpPr>
          <p:cNvPr id="3" name="Rectangle 7">
            <a:extLst>
              <a:ext uri="{FF2B5EF4-FFF2-40B4-BE49-F238E27FC236}">
                <a16:creationId xmlns:a16="http://schemas.microsoft.com/office/drawing/2014/main" id="{902ADEE3-6049-470A-ADA1-79D429DF92E6}"/>
              </a:ext>
            </a:extLst>
          </p:cNvPr>
          <p:cNvSpPr>
            <a:spLocks noChangeArrowheads="1"/>
          </p:cNvSpPr>
          <p:nvPr/>
        </p:nvSpPr>
        <p:spPr bwMode="auto">
          <a:xfrm>
            <a:off x="335449" y="5754081"/>
            <a:ext cx="7837590" cy="646331"/>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charset="0"/>
              <a:buChar char="•"/>
              <a:defRPr kumimoji="1" sz="3200">
                <a:solidFill>
                  <a:schemeClr val="tx1"/>
                </a:solidFill>
                <a:latin typeface="Calibri" pitchFamily="34" charset="0"/>
              </a:defRPr>
            </a:lvl1pPr>
            <a:lvl2pPr marL="742950" indent="-285750">
              <a:spcBef>
                <a:spcPct val="20000"/>
              </a:spcBef>
              <a:buFont typeface="Arial" charset="0"/>
              <a:buChar char="–"/>
              <a:defRPr kumimoji="1" sz="2800">
                <a:solidFill>
                  <a:schemeClr val="tx1"/>
                </a:solidFill>
                <a:latin typeface="Calibri" pitchFamily="34" charset="0"/>
              </a:defRPr>
            </a:lvl2pPr>
            <a:lvl3pPr marL="1143000" indent="-228600">
              <a:spcBef>
                <a:spcPct val="20000"/>
              </a:spcBef>
              <a:buFont typeface="Arial" charset="0"/>
              <a:buChar char="•"/>
              <a:defRPr kumimoji="1" sz="2400">
                <a:solidFill>
                  <a:schemeClr val="tx1"/>
                </a:solidFill>
                <a:latin typeface="Calibri" pitchFamily="34" charset="0"/>
              </a:defRPr>
            </a:lvl3pPr>
            <a:lvl4pPr marL="1600200" indent="-228600">
              <a:spcBef>
                <a:spcPct val="20000"/>
              </a:spcBef>
              <a:buFont typeface="Arial" charset="0"/>
              <a:buChar char="–"/>
              <a:defRPr kumimoji="1" sz="2000">
                <a:solidFill>
                  <a:schemeClr val="tx1"/>
                </a:solidFill>
                <a:latin typeface="Calibri" pitchFamily="34" charset="0"/>
              </a:defRPr>
            </a:lvl4pPr>
            <a:lvl5pPr marL="2057400" indent="-228600">
              <a:spcBef>
                <a:spcPct val="20000"/>
              </a:spcBef>
              <a:buFont typeface="Arial" charset="0"/>
              <a:buChar char="»"/>
              <a:defRPr kumimoji="1"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9pPr>
          </a:lstStyle>
          <a:p>
            <a:pPr>
              <a:spcBef>
                <a:spcPct val="0"/>
              </a:spcBef>
              <a:buSzTx/>
              <a:buFont typeface="Wingdings" pitchFamily="2" charset="2"/>
              <a:buNone/>
            </a:pPr>
            <a:r>
              <a:rPr kumimoji="0" lang="ja-JP" altLang="en-US" sz="1200" dirty="0">
                <a:latin typeface="HGS創英角ｺﾞｼｯｸUB" panose="020B0900000000000000" pitchFamily="50" charset="-128"/>
                <a:ea typeface="HGS創英角ｺﾞｼｯｸUB" panose="020B0900000000000000" pitchFamily="50" charset="-128"/>
              </a:rPr>
              <a:t>■ファイルの作成協力</a:t>
            </a:r>
            <a:endParaRPr kumimoji="0" lang="en-US" altLang="ja-JP" sz="1200" dirty="0">
              <a:latin typeface="HGS創英角ｺﾞｼｯｸUB" panose="020B0900000000000000" pitchFamily="50" charset="-128"/>
              <a:ea typeface="HGS創英角ｺﾞｼｯｸUB" panose="020B0900000000000000" pitchFamily="50" charset="-128"/>
            </a:endParaRPr>
          </a:p>
          <a:p>
            <a:pPr>
              <a:spcBef>
                <a:spcPct val="0"/>
              </a:spcBef>
              <a:buSzTx/>
              <a:buFont typeface="Wingdings" pitchFamily="2" charset="2"/>
              <a:buNone/>
            </a:pPr>
            <a:r>
              <a:rPr kumimoji="0" lang="en-US" altLang="ja-JP" sz="1200" dirty="0">
                <a:latin typeface="HGS創英角ｺﾞｼｯｸUB" panose="020B0900000000000000" pitchFamily="50" charset="-128"/>
                <a:ea typeface="HGS創英角ｺﾞｼｯｸUB" panose="020B0900000000000000" pitchFamily="50" charset="-128"/>
              </a:rPr>
              <a:t>JLA</a:t>
            </a:r>
            <a:r>
              <a:rPr kumimoji="0" lang="ja-JP" altLang="en-US" sz="1200" dirty="0">
                <a:latin typeface="HGS創英角ｺﾞｼｯｸUB" panose="020B0900000000000000" pitchFamily="50" charset="-128"/>
                <a:ea typeface="HGS創英角ｺﾞｼｯｸUB" panose="020B0900000000000000" pitchFamily="50" charset="-128"/>
              </a:rPr>
              <a:t>アカデミー本部　</a:t>
            </a:r>
            <a:r>
              <a:rPr kumimoji="0" lang="en-US" altLang="ja-JP" sz="1200" dirty="0">
                <a:latin typeface="HGS創英角ｺﾞｼｯｸUB" panose="020B0900000000000000" pitchFamily="50" charset="-128"/>
                <a:ea typeface="HGS創英角ｺﾞｼｯｸUB" panose="020B0900000000000000" pitchFamily="50" charset="-128"/>
              </a:rPr>
              <a:t>		</a:t>
            </a:r>
            <a:r>
              <a:rPr kumimoji="0" lang="ja-JP" altLang="en-US" sz="1200" dirty="0">
                <a:latin typeface="HGS創英角ｺﾞｼｯｸUB" panose="020B0900000000000000" pitchFamily="50" charset="-128"/>
                <a:ea typeface="HGS創英角ｺﾞｼｯｸUB" panose="020B0900000000000000" pitchFamily="50" charset="-128"/>
              </a:rPr>
              <a:t>風間隆宏　清水博史　</a:t>
            </a:r>
            <a:r>
              <a:rPr lang="ja-JP" altLang="en-US" sz="1200" dirty="0">
                <a:latin typeface="HGS創英角ｺﾞｼｯｸUB" panose="020B0900000000000000" pitchFamily="50" charset="-128"/>
                <a:ea typeface="HGS創英角ｺﾞｼｯｸUB" panose="020B0900000000000000" pitchFamily="50" charset="-128"/>
              </a:rPr>
              <a:t>黒栁真吾　佐藤洋二郎　阿部健　江川陽介</a:t>
            </a:r>
            <a:r>
              <a:rPr kumimoji="0" lang="ja-JP" altLang="en-US" sz="1200" dirty="0">
                <a:latin typeface="HGS創英角ｺﾞｼｯｸUB" panose="020B0900000000000000" pitchFamily="50" charset="-128"/>
                <a:ea typeface="HGS創英角ｺﾞｼｯｸUB" panose="020B0900000000000000" pitchFamily="50" charset="-128"/>
              </a:rPr>
              <a:t>　　　</a:t>
            </a:r>
            <a:endParaRPr kumimoji="0" lang="en-US" altLang="ja-JP" sz="1200" dirty="0">
              <a:latin typeface="HGS創英角ｺﾞｼｯｸUB" panose="020B0900000000000000" pitchFamily="50" charset="-128"/>
              <a:ea typeface="HGS創英角ｺﾞｼｯｸUB" panose="020B0900000000000000" pitchFamily="50" charset="-128"/>
            </a:endParaRPr>
          </a:p>
          <a:p>
            <a:pPr>
              <a:spcBef>
                <a:spcPct val="0"/>
              </a:spcBef>
              <a:buSzTx/>
              <a:buFont typeface="Wingdings" pitchFamily="2" charset="2"/>
              <a:buNone/>
            </a:pPr>
            <a:r>
              <a:rPr kumimoji="0" lang="en-US" altLang="zh-TW" sz="1200" dirty="0">
                <a:latin typeface="HGS創英角ｺﾞｼｯｸUB" panose="020B0900000000000000" pitchFamily="50" charset="-128"/>
                <a:ea typeface="HGS創英角ｺﾞｼｯｸUB" panose="020B0900000000000000" pitchFamily="50" charset="-128"/>
              </a:rPr>
              <a:t>JLA</a:t>
            </a:r>
            <a:r>
              <a:rPr kumimoji="0" lang="zh-TW" altLang="en-US" sz="1200" dirty="0">
                <a:latin typeface="HGS創英角ｺﾞｼｯｸUB" panose="020B0900000000000000" pitchFamily="50" charset="-128"/>
                <a:ea typeface="HGS創英角ｺﾞｼｯｸUB" panose="020B0900000000000000" pitchFamily="50" charset="-128"/>
              </a:rPr>
              <a:t>溺水防止救助救命本部　</a:t>
            </a:r>
            <a:r>
              <a:rPr kumimoji="0" lang="en-US" altLang="zh-TW" sz="1200" dirty="0">
                <a:latin typeface="HGS創英角ｺﾞｼｯｸUB" panose="020B0900000000000000" pitchFamily="50" charset="-128"/>
                <a:ea typeface="HGS創英角ｺﾞｼｯｸUB" panose="020B0900000000000000" pitchFamily="50" charset="-128"/>
              </a:rPr>
              <a:t>	</a:t>
            </a:r>
            <a:r>
              <a:rPr kumimoji="0" lang="zh-TW" altLang="en-US" sz="1200" dirty="0">
                <a:latin typeface="HGS創英角ｺﾞｼｯｸUB" panose="020B0900000000000000" pitchFamily="50" charset="-128"/>
                <a:ea typeface="HGS創英角ｺﾞｼｯｸUB" panose="020B0900000000000000" pitchFamily="50" charset="-128"/>
              </a:rPr>
              <a:t>石川仁憲</a:t>
            </a:r>
            <a:r>
              <a:rPr kumimoji="0" lang="ja-JP" altLang="en-US" sz="1200" dirty="0">
                <a:latin typeface="HGS創英角ｺﾞｼｯｸUB" panose="020B0900000000000000" pitchFamily="50" charset="-128"/>
                <a:ea typeface="HGS創英角ｺﾞｼｯｸUB" panose="020B0900000000000000" pitchFamily="50" charset="-128"/>
              </a:rPr>
              <a:t>　</a:t>
            </a:r>
            <a:endParaRPr lang="en-US" altLang="ja-JP" sz="1200" dirty="0">
              <a:latin typeface="HGS創英角ｺﾞｼｯｸUB" panose="020B0900000000000000" pitchFamily="50" charset="-128"/>
              <a:ea typeface="HGS創英角ｺﾞｼｯｸUB" panose="020B0900000000000000" pitchFamily="50" charset="-128"/>
            </a:endParaRPr>
          </a:p>
        </p:txBody>
      </p:sp>
      <p:sp>
        <p:nvSpPr>
          <p:cNvPr id="4" name="Rectangle 7">
            <a:extLst>
              <a:ext uri="{FF2B5EF4-FFF2-40B4-BE49-F238E27FC236}">
                <a16:creationId xmlns:a16="http://schemas.microsoft.com/office/drawing/2014/main" id="{3F928E35-5EDE-41F4-8EFF-F3F31B19EF57}"/>
              </a:ext>
            </a:extLst>
          </p:cNvPr>
          <p:cNvSpPr>
            <a:spLocks noChangeArrowheads="1"/>
          </p:cNvSpPr>
          <p:nvPr/>
        </p:nvSpPr>
        <p:spPr bwMode="auto">
          <a:xfrm>
            <a:off x="90353" y="1697123"/>
            <a:ext cx="8785225" cy="132343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charset="0"/>
              <a:buChar char="•"/>
              <a:defRPr kumimoji="1" sz="3200">
                <a:solidFill>
                  <a:schemeClr val="tx1"/>
                </a:solidFill>
                <a:latin typeface="Calibri" pitchFamily="34" charset="0"/>
              </a:defRPr>
            </a:lvl1pPr>
            <a:lvl2pPr marL="742950" indent="-285750">
              <a:spcBef>
                <a:spcPct val="20000"/>
              </a:spcBef>
              <a:buFont typeface="Arial" charset="0"/>
              <a:buChar char="–"/>
              <a:defRPr kumimoji="1" sz="2800">
                <a:solidFill>
                  <a:schemeClr val="tx1"/>
                </a:solidFill>
                <a:latin typeface="Calibri" pitchFamily="34" charset="0"/>
              </a:defRPr>
            </a:lvl2pPr>
            <a:lvl3pPr marL="1143000" indent="-228600">
              <a:spcBef>
                <a:spcPct val="20000"/>
              </a:spcBef>
              <a:buFont typeface="Arial" charset="0"/>
              <a:buChar char="•"/>
              <a:defRPr kumimoji="1" sz="2400">
                <a:solidFill>
                  <a:schemeClr val="tx1"/>
                </a:solidFill>
                <a:latin typeface="Calibri" pitchFamily="34" charset="0"/>
              </a:defRPr>
            </a:lvl3pPr>
            <a:lvl4pPr marL="1600200" indent="-228600">
              <a:spcBef>
                <a:spcPct val="20000"/>
              </a:spcBef>
              <a:buFont typeface="Arial" charset="0"/>
              <a:buChar char="–"/>
              <a:defRPr kumimoji="1" sz="2000">
                <a:solidFill>
                  <a:schemeClr val="tx1"/>
                </a:solidFill>
                <a:latin typeface="Calibri" pitchFamily="34" charset="0"/>
              </a:defRPr>
            </a:lvl4pPr>
            <a:lvl5pPr marL="2057400" indent="-228600">
              <a:spcBef>
                <a:spcPct val="20000"/>
              </a:spcBef>
              <a:buFont typeface="Arial" charset="0"/>
              <a:buChar char="»"/>
              <a:defRPr kumimoji="1"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9pPr>
          </a:lstStyle>
          <a:p>
            <a:pPr>
              <a:spcBef>
                <a:spcPct val="0"/>
              </a:spcBef>
              <a:buSzTx/>
              <a:buFont typeface="Wingdings" pitchFamily="2" charset="2"/>
              <a:buNone/>
            </a:pPr>
            <a:r>
              <a:rPr lang="ja-JP" altLang="en-US" sz="1600" dirty="0">
                <a:latin typeface="HG創英角ｺﾞｼｯｸUB" panose="020B0909000000000000" pitchFamily="49" charset="-128"/>
                <a:ea typeface="HG創英角ｺﾞｼｯｸUB" panose="020B0909000000000000" pitchFamily="49" charset="-128"/>
              </a:rPr>
              <a:t>・令和</a:t>
            </a:r>
            <a:r>
              <a:rPr lang="en-US" altLang="ja-JP" sz="1600" dirty="0">
                <a:latin typeface="HG創英角ｺﾞｼｯｸUB" panose="020B0909000000000000" pitchFamily="49" charset="-128"/>
                <a:ea typeface="HG創英角ｺﾞｼｯｸUB" panose="020B0909000000000000" pitchFamily="49" charset="-128"/>
              </a:rPr>
              <a:t>2</a:t>
            </a:r>
            <a:r>
              <a:rPr lang="ja-JP" altLang="en-US" sz="1600" dirty="0">
                <a:latin typeface="HG創英角ｺﾞｼｯｸUB" panose="020B0909000000000000" pitchFamily="49" charset="-128"/>
                <a:ea typeface="HG創英角ｺﾞｼｯｸUB" panose="020B0909000000000000" pitchFamily="49" charset="-128"/>
              </a:rPr>
              <a:t>年</a:t>
            </a:r>
            <a:r>
              <a:rPr kumimoji="0" lang="zh-TW" altLang="en-US" sz="1600" dirty="0">
                <a:latin typeface="HGS創英角ｺﾞｼｯｸUB" panose="020B0900000000000000" pitchFamily="50" charset="-128"/>
                <a:ea typeface="HGS創英角ｺﾞｼｯｸUB" panose="020B0900000000000000" pitchFamily="50" charset="-128"/>
              </a:rPr>
              <a:t>人口動態調査</a:t>
            </a:r>
            <a:r>
              <a:rPr kumimoji="0" lang="ja-JP" altLang="en-US" sz="1600" dirty="0">
                <a:latin typeface="HGS創英角ｺﾞｼｯｸUB" panose="020B0900000000000000" pitchFamily="50" charset="-128"/>
                <a:ea typeface="HGS創英角ｺﾞｼｯｸUB" panose="020B0900000000000000" pitchFamily="50" charset="-128"/>
              </a:rPr>
              <a:t>：厚生労働省　</a:t>
            </a:r>
            <a:endParaRPr kumimoji="0" lang="en-US" altLang="zh-TW" sz="1600" dirty="0">
              <a:latin typeface="HGS創英角ｺﾞｼｯｸUB" panose="020B0900000000000000" pitchFamily="50" charset="-128"/>
              <a:ea typeface="HGS創英角ｺﾞｼｯｸUB" panose="020B0900000000000000" pitchFamily="50" charset="-128"/>
            </a:endParaRPr>
          </a:p>
          <a:p>
            <a:pPr>
              <a:spcBef>
                <a:spcPct val="0"/>
              </a:spcBef>
              <a:buNone/>
            </a:pPr>
            <a:r>
              <a:rPr lang="ja-JP" altLang="en-US" sz="1600" dirty="0">
                <a:latin typeface="HG創英角ｺﾞｼｯｸUB" panose="020B0909000000000000" pitchFamily="49" charset="-128"/>
                <a:ea typeface="HG創英角ｺﾞｼｯｸUB" panose="020B0909000000000000" pitchFamily="49" charset="-128"/>
              </a:rPr>
              <a:t>・救急蘇生法の指針</a:t>
            </a:r>
            <a:r>
              <a:rPr lang="en-US" altLang="ja-JP" sz="1600" dirty="0">
                <a:latin typeface="HG創英角ｺﾞｼｯｸUB" panose="020B0909000000000000" pitchFamily="49" charset="-128"/>
                <a:ea typeface="HG創英角ｺﾞｼｯｸUB" panose="020B0909000000000000" pitchFamily="49" charset="-128"/>
              </a:rPr>
              <a:t>2020</a:t>
            </a:r>
            <a:r>
              <a:rPr lang="ja-JP" altLang="en-US" sz="1600" dirty="0">
                <a:latin typeface="HG創英角ｺﾞｼｯｸUB" panose="020B0909000000000000" pitchFamily="49" charset="-128"/>
                <a:ea typeface="HG創英角ｺﾞｼｯｸUB" panose="020B0909000000000000" pitchFamily="49" charset="-128"/>
              </a:rPr>
              <a:t>（市民用解説編）：へるす出版</a:t>
            </a:r>
            <a:endParaRPr lang="en-US" altLang="ja-JP" sz="1600" dirty="0">
              <a:latin typeface="HG創英角ｺﾞｼｯｸUB" panose="020B0909000000000000" pitchFamily="49" charset="-128"/>
              <a:ea typeface="HG創英角ｺﾞｼｯｸUB" panose="020B0909000000000000" pitchFamily="49" charset="-128"/>
            </a:endParaRPr>
          </a:p>
          <a:p>
            <a:pPr>
              <a:spcBef>
                <a:spcPct val="0"/>
              </a:spcBef>
              <a:buNone/>
            </a:pPr>
            <a:r>
              <a:rPr lang="ja-JP" altLang="en-US" sz="1600" dirty="0">
                <a:latin typeface="HG創英角ｺﾞｼｯｸUB" panose="020B0909000000000000" pitchFamily="49" charset="-128"/>
                <a:ea typeface="HG創英角ｺﾞｼｯｸUB" panose="020B0909000000000000" pitchFamily="49" charset="-128"/>
              </a:rPr>
              <a:t>・令和</a:t>
            </a:r>
            <a:r>
              <a:rPr lang="en-US" altLang="ja-JP" sz="1600" dirty="0">
                <a:latin typeface="HG創英角ｺﾞｼｯｸUB" panose="020B0909000000000000" pitchFamily="49" charset="-128"/>
                <a:ea typeface="HG創英角ｺﾞｼｯｸUB" panose="020B0909000000000000" pitchFamily="49" charset="-128"/>
              </a:rPr>
              <a:t>3</a:t>
            </a:r>
            <a:r>
              <a:rPr lang="ja-JP" altLang="en-US" sz="1600" dirty="0">
                <a:latin typeface="HG創英角ｺﾞｼｯｸUB" panose="020B0909000000000000" pitchFamily="49" charset="-128"/>
                <a:ea typeface="HG創英角ｺﾞｼｯｸUB" panose="020B0909000000000000" pitchFamily="49" charset="-128"/>
              </a:rPr>
              <a:t>年版 救急救助の現況：総務省消防庁</a:t>
            </a:r>
            <a:endParaRPr lang="en-US" altLang="ja-JP" sz="1600" dirty="0">
              <a:latin typeface="HG創英角ｺﾞｼｯｸUB" panose="020B0909000000000000" pitchFamily="49" charset="-128"/>
              <a:ea typeface="HG創英角ｺﾞｼｯｸUB" panose="020B0909000000000000" pitchFamily="49" charset="-128"/>
            </a:endParaRPr>
          </a:p>
          <a:p>
            <a:pPr>
              <a:spcBef>
                <a:spcPct val="0"/>
              </a:spcBef>
              <a:buNone/>
            </a:pPr>
            <a:r>
              <a:rPr lang="ja-JP" altLang="en-US" sz="1600" dirty="0">
                <a:latin typeface="HG創英角ｺﾞｼｯｸUB" panose="020B0909000000000000" pitchFamily="49" charset="-128"/>
                <a:ea typeface="HG創英角ｺﾞｼｯｸUB" panose="020B0909000000000000" pitchFamily="49" charset="-128"/>
              </a:rPr>
              <a:t>・女性に配慮した</a:t>
            </a:r>
            <a:r>
              <a:rPr lang="en-US" altLang="ja-JP" sz="1600" dirty="0">
                <a:latin typeface="HG創英角ｺﾞｼｯｸUB" panose="020B0909000000000000" pitchFamily="49" charset="-128"/>
                <a:ea typeface="HG創英角ｺﾞｼｯｸUB" panose="020B0909000000000000" pitchFamily="49" charset="-128"/>
              </a:rPr>
              <a:t>AED</a:t>
            </a:r>
            <a:r>
              <a:rPr lang="ja-JP" altLang="en-US" sz="1600" dirty="0">
                <a:latin typeface="HG創英角ｺﾞｼｯｸUB" panose="020B0909000000000000" pitchFamily="49" charset="-128"/>
                <a:ea typeface="HG創英角ｺﾞｼｯｸUB" panose="020B0909000000000000" pitchFamily="49" charset="-128"/>
              </a:rPr>
              <a:t>の使い方資料：</a:t>
            </a:r>
            <a:r>
              <a:rPr lang="ja-JP" altLang="en-US" sz="1600" dirty="0">
                <a:latin typeface="HGS創英角ｺﾞｼｯｸUB" panose="020B0900000000000000" pitchFamily="50" charset="-128"/>
                <a:ea typeface="HGS創英角ｺﾞｼｯｸUB" panose="020B0900000000000000" pitchFamily="50" charset="-128"/>
              </a:rPr>
              <a:t>東京都</a:t>
            </a:r>
            <a:r>
              <a:rPr lang="zh-TW" altLang="en-US" sz="1600" dirty="0">
                <a:latin typeface="HGS創英角ｺﾞｼｯｸUB" panose="020B0900000000000000" pitchFamily="50" charset="-128"/>
                <a:ea typeface="HGS創英角ｺﾞｼｯｸUB" panose="020B0900000000000000" pitchFamily="50" charset="-128"/>
              </a:rPr>
              <a:t>多摩府中保健所 生活環境安全課 薬事指導担当</a:t>
            </a:r>
            <a:endParaRPr lang="en-US" altLang="zh-TW" sz="1600" dirty="0">
              <a:latin typeface="HGS創英角ｺﾞｼｯｸUB" panose="020B0900000000000000" pitchFamily="50" charset="-128"/>
              <a:ea typeface="HGS創英角ｺﾞｼｯｸUB" panose="020B0900000000000000" pitchFamily="50" charset="-128"/>
            </a:endParaRPr>
          </a:p>
          <a:p>
            <a:pPr>
              <a:spcBef>
                <a:spcPct val="0"/>
              </a:spcBef>
              <a:buNone/>
            </a:pPr>
            <a:r>
              <a:rPr lang="ja-JP" altLang="en-US" sz="1600" dirty="0">
                <a:latin typeface="HG創英角ｺﾞｼｯｸUB" panose="020B0909000000000000" pitchFamily="49" charset="-128"/>
                <a:ea typeface="HG創英角ｺﾞｼｯｸUB" panose="020B0909000000000000" pitchFamily="49" charset="-128"/>
              </a:rPr>
              <a:t>・子供の事故防止関係府省庁連絡会議資料（</a:t>
            </a:r>
            <a:r>
              <a:rPr lang="en-US" altLang="ja-JP" sz="1600" dirty="0">
                <a:latin typeface="HG創英角ｺﾞｼｯｸUB" panose="020B0909000000000000" pitchFamily="49" charset="-128"/>
                <a:ea typeface="HG創英角ｺﾞｼｯｸUB" panose="020B0909000000000000" pitchFamily="49" charset="-128"/>
              </a:rPr>
              <a:t>R3/3/5)</a:t>
            </a:r>
            <a:r>
              <a:rPr lang="ja-JP" altLang="en-US" sz="1600" dirty="0">
                <a:latin typeface="HG創英角ｺﾞｼｯｸUB" panose="020B0909000000000000" pitchFamily="49" charset="-128"/>
                <a:ea typeface="HG創英角ｺﾞｼｯｸUB" panose="020B0909000000000000" pitchFamily="49" charset="-128"/>
              </a:rPr>
              <a:t>：消費者庁消費者安全課</a:t>
            </a:r>
            <a:endParaRPr lang="en-US" altLang="ja-JP" sz="1600" dirty="0">
              <a:latin typeface="HG創英角ｺﾞｼｯｸUB" panose="020B0909000000000000" pitchFamily="49" charset="-128"/>
              <a:ea typeface="HG創英角ｺﾞｼｯｸUB" panose="020B0909000000000000" pitchFamily="49" charset="-128"/>
            </a:endParaRPr>
          </a:p>
        </p:txBody>
      </p:sp>
      <p:sp>
        <p:nvSpPr>
          <p:cNvPr id="6" name="スライド番号プレースホルダー 3">
            <a:extLst>
              <a:ext uri="{FF2B5EF4-FFF2-40B4-BE49-F238E27FC236}">
                <a16:creationId xmlns:a16="http://schemas.microsoft.com/office/drawing/2014/main" id="{837C9178-C82F-4FBF-AE06-51A3F48590D7}"/>
              </a:ext>
            </a:extLst>
          </p:cNvPr>
          <p:cNvSpPr>
            <a:spLocks noGrp="1"/>
          </p:cNvSpPr>
          <p:nvPr>
            <p:ph type="sldNum" sz="quarter" idx="12"/>
          </p:nvPr>
        </p:nvSpPr>
        <p:spPr>
          <a:xfrm>
            <a:off x="6901552" y="6508754"/>
            <a:ext cx="2133600" cy="365125"/>
          </a:xfrm>
        </p:spPr>
        <p:txBody>
          <a:bodyPr/>
          <a:lstStyle/>
          <a:p>
            <a:fld id="{D2D8002D-B5B0-4BAC-B1F6-782DDCCE6D9C}" type="slidenum">
              <a:rPr kumimoji="1" lang="ja-JP" altLang="en-US" smtClean="0">
                <a:latin typeface="HGP創英角ｺﾞｼｯｸUB" panose="020B0900000000000000" pitchFamily="50" charset="-128"/>
                <a:ea typeface="HGP創英角ｺﾞｼｯｸUB" panose="020B0900000000000000" pitchFamily="50" charset="-128"/>
              </a:rPr>
              <a:t>96</a:t>
            </a:fld>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7" name="正方形/長方形 6">
            <a:extLst>
              <a:ext uri="{FF2B5EF4-FFF2-40B4-BE49-F238E27FC236}">
                <a16:creationId xmlns:a16="http://schemas.microsoft.com/office/drawing/2014/main" id="{8E06CBA3-CC08-457C-8C26-51B80BEBE707}"/>
              </a:ext>
            </a:extLst>
          </p:cNvPr>
          <p:cNvSpPr/>
          <p:nvPr/>
        </p:nvSpPr>
        <p:spPr>
          <a:xfrm>
            <a:off x="323528" y="6400412"/>
            <a:ext cx="2242922" cy="276999"/>
          </a:xfrm>
          <a:prstGeom prst="rect">
            <a:avLst/>
          </a:prstGeom>
        </p:spPr>
        <p:txBody>
          <a:bodyPr wrap="none">
            <a:spAutoFit/>
          </a:bodyPr>
          <a:lstStyle/>
          <a:p>
            <a:pPr lvl="0" fontAlgn="base">
              <a:spcBef>
                <a:spcPct val="0"/>
              </a:spcBef>
              <a:spcAft>
                <a:spcPct val="0"/>
              </a:spcAft>
              <a:defRPr/>
            </a:pPr>
            <a:r>
              <a:rPr kumimoji="0" lang="ja-JP" altLang="en-US" sz="1200" dirty="0">
                <a:solidFill>
                  <a:srgbClr val="000000"/>
                </a:solidFill>
                <a:latin typeface="HGS創英角ｺﾞｼｯｸUB" panose="020B0900000000000000" pitchFamily="50" charset="-128"/>
                <a:ea typeface="HGS創英角ｺﾞｼｯｸUB" panose="020B0900000000000000" pitchFamily="50" charset="-128"/>
              </a:rPr>
              <a:t>最終更新日：</a:t>
            </a:r>
            <a:r>
              <a:rPr kumimoji="0" lang="en-US" altLang="ja-JP" sz="1200" dirty="0">
                <a:solidFill>
                  <a:srgbClr val="000000"/>
                </a:solidFill>
                <a:latin typeface="HGS創英角ｺﾞｼｯｸUB" panose="020B0900000000000000" pitchFamily="50" charset="-128"/>
                <a:ea typeface="HGS創英角ｺﾞｼｯｸUB" panose="020B0900000000000000" pitchFamily="50" charset="-128"/>
              </a:rPr>
              <a:t>2022</a:t>
            </a:r>
            <a:r>
              <a:rPr kumimoji="0" lang="ja-JP" altLang="en-US" sz="1200" dirty="0">
                <a:solidFill>
                  <a:srgbClr val="000000"/>
                </a:solidFill>
                <a:latin typeface="HGS創英角ｺﾞｼｯｸUB" panose="020B0900000000000000" pitchFamily="50" charset="-128"/>
                <a:ea typeface="HGS創英角ｺﾞｼｯｸUB" panose="020B0900000000000000" pitchFamily="50" charset="-128"/>
              </a:rPr>
              <a:t>年</a:t>
            </a:r>
            <a:r>
              <a:rPr kumimoji="0" lang="en-US" altLang="ja-JP" sz="1200" dirty="0">
                <a:solidFill>
                  <a:srgbClr val="000000"/>
                </a:solidFill>
                <a:latin typeface="HGS創英角ｺﾞｼｯｸUB" panose="020B0900000000000000" pitchFamily="50" charset="-128"/>
                <a:ea typeface="HGS創英角ｺﾞｼｯｸUB" panose="020B0900000000000000" pitchFamily="50" charset="-128"/>
              </a:rPr>
              <a:t>3</a:t>
            </a:r>
            <a:r>
              <a:rPr kumimoji="0" lang="ja-JP" altLang="en-US" sz="1200" dirty="0">
                <a:solidFill>
                  <a:srgbClr val="000000"/>
                </a:solidFill>
                <a:latin typeface="HGS創英角ｺﾞｼｯｸUB" panose="020B0900000000000000" pitchFamily="50" charset="-128"/>
                <a:ea typeface="HGS創英角ｺﾞｼｯｸUB" panose="020B0900000000000000" pitchFamily="50" charset="-128"/>
              </a:rPr>
              <a:t>月</a:t>
            </a:r>
            <a:r>
              <a:rPr kumimoji="0" lang="en-US" altLang="ja-JP" sz="1200" dirty="0">
                <a:solidFill>
                  <a:srgbClr val="000000"/>
                </a:solidFill>
                <a:latin typeface="HGS創英角ｺﾞｼｯｸUB" panose="020B0900000000000000" pitchFamily="50" charset="-128"/>
                <a:ea typeface="HGS創英角ｺﾞｼｯｸUB" panose="020B0900000000000000" pitchFamily="50" charset="-128"/>
              </a:rPr>
              <a:t>17</a:t>
            </a:r>
            <a:r>
              <a:rPr kumimoji="0" lang="ja-JP" altLang="en-US" sz="1200" dirty="0">
                <a:solidFill>
                  <a:srgbClr val="000000"/>
                </a:solidFill>
                <a:latin typeface="HGS創英角ｺﾞｼｯｸUB" panose="020B0900000000000000" pitchFamily="50" charset="-128"/>
                <a:ea typeface="HGS創英角ｺﾞｼｯｸUB" panose="020B0900000000000000" pitchFamily="50" charset="-128"/>
              </a:rPr>
              <a:t>日</a:t>
            </a:r>
            <a:endParaRPr kumimoji="0" lang="en-US" altLang="ja-JP" sz="1200" dirty="0">
              <a:solidFill>
                <a:srgbClr val="000000"/>
              </a:solidFill>
              <a:latin typeface="HGS創英角ｺﾞｼｯｸUB" panose="020B0900000000000000" pitchFamily="50" charset="-128"/>
              <a:ea typeface="HGS創英角ｺﾞｼｯｸUB" panose="020B0900000000000000" pitchFamily="50" charset="-128"/>
            </a:endParaRPr>
          </a:p>
        </p:txBody>
      </p:sp>
      <p:sp>
        <p:nvSpPr>
          <p:cNvPr id="8" name="Rectangle 7">
            <a:extLst>
              <a:ext uri="{FF2B5EF4-FFF2-40B4-BE49-F238E27FC236}">
                <a16:creationId xmlns:a16="http://schemas.microsoft.com/office/drawing/2014/main" id="{AFDF52C5-0E31-410A-A644-AFF148BB0127}"/>
              </a:ext>
            </a:extLst>
          </p:cNvPr>
          <p:cNvSpPr>
            <a:spLocks noChangeArrowheads="1"/>
          </p:cNvSpPr>
          <p:nvPr/>
        </p:nvSpPr>
        <p:spPr bwMode="auto">
          <a:xfrm>
            <a:off x="335449" y="4914655"/>
            <a:ext cx="7837590" cy="461665"/>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charset="0"/>
              <a:buChar char="•"/>
              <a:defRPr kumimoji="1" sz="3200">
                <a:solidFill>
                  <a:schemeClr val="tx1"/>
                </a:solidFill>
                <a:latin typeface="Calibri" pitchFamily="34" charset="0"/>
              </a:defRPr>
            </a:lvl1pPr>
            <a:lvl2pPr marL="742950" indent="-285750">
              <a:spcBef>
                <a:spcPct val="20000"/>
              </a:spcBef>
              <a:buFont typeface="Arial" charset="0"/>
              <a:buChar char="–"/>
              <a:defRPr kumimoji="1" sz="2800">
                <a:solidFill>
                  <a:schemeClr val="tx1"/>
                </a:solidFill>
                <a:latin typeface="Calibri" pitchFamily="34" charset="0"/>
              </a:defRPr>
            </a:lvl2pPr>
            <a:lvl3pPr marL="1143000" indent="-228600">
              <a:spcBef>
                <a:spcPct val="20000"/>
              </a:spcBef>
              <a:buFont typeface="Arial" charset="0"/>
              <a:buChar char="•"/>
              <a:defRPr kumimoji="1" sz="2400">
                <a:solidFill>
                  <a:schemeClr val="tx1"/>
                </a:solidFill>
                <a:latin typeface="Calibri" pitchFamily="34" charset="0"/>
              </a:defRPr>
            </a:lvl3pPr>
            <a:lvl4pPr marL="1600200" indent="-228600">
              <a:spcBef>
                <a:spcPct val="20000"/>
              </a:spcBef>
              <a:buFont typeface="Arial" charset="0"/>
              <a:buChar char="–"/>
              <a:defRPr kumimoji="1" sz="2000">
                <a:solidFill>
                  <a:schemeClr val="tx1"/>
                </a:solidFill>
                <a:latin typeface="Calibri" pitchFamily="34" charset="0"/>
              </a:defRPr>
            </a:lvl4pPr>
            <a:lvl5pPr marL="2057400" indent="-228600">
              <a:spcBef>
                <a:spcPct val="20000"/>
              </a:spcBef>
              <a:buFont typeface="Arial" charset="0"/>
              <a:buChar char="»"/>
              <a:defRPr kumimoji="1"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ja-JP" altLang="en-US" sz="1200" b="0" i="0" u="none" strike="noStrike" kern="1200" cap="none" spc="0" normalizeH="0" baseline="0" noProof="0" dirty="0">
                <a:ln>
                  <a:noFill/>
                </a:ln>
                <a:solidFill>
                  <a:srgbClr val="000000"/>
                </a:solidFill>
                <a:effectLst/>
                <a:uLnTx/>
                <a:uFillTx/>
                <a:latin typeface="HGS創英角ｺﾞｼｯｸUB" panose="020B0900000000000000" pitchFamily="50" charset="-128"/>
                <a:ea typeface="HGS創英角ｺﾞｼｯｸUB" panose="020B0900000000000000" pitchFamily="50" charset="-128"/>
                <a:cs typeface="+mn-cs"/>
              </a:rPr>
              <a:t>■講義動画作成協力</a:t>
            </a:r>
            <a:endParaRPr kumimoji="0" lang="en-US" altLang="ja-JP" sz="1200" b="0" i="0" u="none" strike="noStrike" kern="1200" cap="none" spc="0" normalizeH="0" baseline="0" noProof="0" dirty="0">
              <a:ln>
                <a:noFill/>
              </a:ln>
              <a:solidFill>
                <a:srgbClr val="000000"/>
              </a:solidFill>
              <a:effectLst/>
              <a:uLnTx/>
              <a:uFillTx/>
              <a:latin typeface="HGS創英角ｺﾞｼｯｸUB" panose="020B0900000000000000" pitchFamily="50" charset="-128"/>
              <a:ea typeface="HGS創英角ｺﾞｼｯｸUB" panose="020B09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ja-JP" sz="1200" b="0" i="0" u="none" strike="noStrike" kern="1200" cap="none" spc="0" normalizeH="0" baseline="0" noProof="0" dirty="0">
                <a:ln>
                  <a:noFill/>
                </a:ln>
                <a:solidFill>
                  <a:srgbClr val="000000"/>
                </a:solidFill>
                <a:effectLst/>
                <a:uLnTx/>
                <a:uFillTx/>
                <a:latin typeface="HGS創英角ｺﾞｼｯｸUB" panose="020B0900000000000000" pitchFamily="50" charset="-128"/>
                <a:ea typeface="HGS創英角ｺﾞｼｯｸUB" panose="020B0900000000000000" pitchFamily="50" charset="-128"/>
                <a:cs typeface="+mn-cs"/>
              </a:rPr>
              <a:t>JLA</a:t>
            </a:r>
            <a:r>
              <a:rPr kumimoji="0" lang="ja-JP" altLang="en-US" sz="1200" b="0" i="0" u="none" strike="noStrike" kern="1200" cap="none" spc="0" normalizeH="0" baseline="0" noProof="0" dirty="0">
                <a:ln>
                  <a:noFill/>
                </a:ln>
                <a:solidFill>
                  <a:srgbClr val="000000"/>
                </a:solidFill>
                <a:effectLst/>
                <a:uLnTx/>
                <a:uFillTx/>
                <a:latin typeface="HGS創英角ｺﾞｼｯｸUB" panose="020B0900000000000000" pitchFamily="50" charset="-128"/>
                <a:ea typeface="HGS創英角ｺﾞｼｯｸUB" panose="020B0900000000000000" pitchFamily="50" charset="-128"/>
                <a:cs typeface="+mn-cs"/>
              </a:rPr>
              <a:t>アカデミー本部　</a:t>
            </a:r>
            <a:r>
              <a:rPr kumimoji="0" lang="en-US" altLang="ja-JP" sz="1200" b="0" i="0" u="none" strike="noStrike" kern="1200" cap="none" spc="0" normalizeH="0" baseline="0" noProof="0" dirty="0">
                <a:ln>
                  <a:noFill/>
                </a:ln>
                <a:solidFill>
                  <a:srgbClr val="000000"/>
                </a:solidFill>
                <a:effectLst/>
                <a:uLnTx/>
                <a:uFillTx/>
                <a:latin typeface="HGS創英角ｺﾞｼｯｸUB" panose="020B0900000000000000" pitchFamily="50" charset="-128"/>
                <a:ea typeface="HGS創英角ｺﾞｼｯｸUB" panose="020B0900000000000000" pitchFamily="50" charset="-128"/>
                <a:cs typeface="+mn-cs"/>
              </a:rPr>
              <a:t>	</a:t>
            </a:r>
            <a:r>
              <a:rPr kumimoji="0" lang="ja-JP" altLang="en-US" sz="1200" b="0" i="0" u="none" strike="noStrike" kern="1200" cap="none" spc="0" normalizeH="0" baseline="0" noProof="0" dirty="0">
                <a:ln>
                  <a:noFill/>
                </a:ln>
                <a:solidFill>
                  <a:srgbClr val="000000"/>
                </a:solidFill>
                <a:effectLst/>
                <a:uLnTx/>
                <a:uFillTx/>
                <a:latin typeface="HGS創英角ｺﾞｼｯｸUB" panose="020B0900000000000000" pitchFamily="50" charset="-128"/>
                <a:ea typeface="HGS創英角ｺﾞｼｯｸUB" panose="020B0900000000000000" pitchFamily="50" charset="-128"/>
                <a:cs typeface="+mn-cs"/>
              </a:rPr>
              <a:t>　　　阿部健　楠本慶明　佐藤洋二郎　谷川真莉菜　安田春曉　　　　</a:t>
            </a:r>
            <a:endParaRPr kumimoji="0" lang="en-US" altLang="ja-JP" sz="1200" b="0" i="0" u="none" strike="noStrike" kern="1200" cap="none" spc="0" normalizeH="0" baseline="0" noProof="0" dirty="0">
              <a:ln>
                <a:noFill/>
              </a:ln>
              <a:solidFill>
                <a:srgbClr val="000000"/>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9" name="テキスト ボックス 8">
            <a:extLst>
              <a:ext uri="{FF2B5EF4-FFF2-40B4-BE49-F238E27FC236}">
                <a16:creationId xmlns:a16="http://schemas.microsoft.com/office/drawing/2014/main" id="{C68E26FC-7982-4E1C-B5AB-DEB005552413}"/>
              </a:ext>
            </a:extLst>
          </p:cNvPr>
          <p:cNvSpPr txBox="1"/>
          <p:nvPr/>
        </p:nvSpPr>
        <p:spPr>
          <a:xfrm>
            <a:off x="130418" y="3321277"/>
            <a:ext cx="6771133" cy="369332"/>
          </a:xfrm>
          <a:prstGeom prst="rect">
            <a:avLst/>
          </a:prstGeom>
          <a:noFill/>
        </p:spPr>
        <p:txBody>
          <a:bodyPr wrap="square">
            <a:spAutoFit/>
          </a:bodyPr>
          <a:lstStyle/>
          <a:p>
            <a:pPr>
              <a:spcBef>
                <a:spcPct val="0"/>
              </a:spcBef>
              <a:buNone/>
            </a:pPr>
            <a:r>
              <a:rPr lang="ja-JP" altLang="en-US" sz="1800" dirty="0">
                <a:latin typeface="HGS創英角ｺﾞｼｯｸUB" panose="020B0900000000000000" pitchFamily="50" charset="-128"/>
                <a:ea typeface="HGS創英角ｺﾞｼｯｸUB" panose="020B0900000000000000" pitchFamily="50" charset="-128"/>
              </a:rPr>
              <a:t>・</a:t>
            </a:r>
            <a:r>
              <a:rPr lang="ja-JP" altLang="en-US" sz="1800" dirty="0">
                <a:latin typeface="HG創英角ｺﾞｼｯｸUB" panose="020B0909000000000000" pitchFamily="49" charset="-128"/>
                <a:ea typeface="HG創英角ｺﾞｼｯｸUB" panose="020B0909000000000000" pitchFamily="49" charset="-128"/>
              </a:rPr>
              <a:t>写真提供：日本光電工業（株）</a:t>
            </a:r>
            <a:endParaRPr lang="en-US" altLang="ja-JP" sz="1800" dirty="0">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94680810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6308</TotalTime>
  <Words>8690</Words>
  <Application>Microsoft Office PowerPoint</Application>
  <PresentationFormat>画面に合わせる (4:3)</PresentationFormat>
  <Paragraphs>1037</Paragraphs>
  <Slides>96</Slides>
  <Notes>28</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96</vt:i4>
      </vt:variant>
    </vt:vector>
  </HeadingPairs>
  <TitlesOfParts>
    <vt:vector size="108" baseType="lpstr">
      <vt:lpstr>HGP創英角ｺﾞｼｯｸUB</vt:lpstr>
      <vt:lpstr>HGSSoeiKakugothicUB</vt:lpstr>
      <vt:lpstr>HGSSoeiKakugothicUB</vt:lpstr>
      <vt:lpstr>HG丸ｺﾞｼｯｸM-PRO</vt:lpstr>
      <vt:lpstr>HG創英角ｺﾞｼｯｸUB</vt:lpstr>
      <vt:lpstr>メイリオ</vt:lpstr>
      <vt:lpstr>Arial</vt:lpstr>
      <vt:lpstr>Calibri</vt:lpstr>
      <vt:lpstr>Symbol</vt:lpstr>
      <vt:lpstr>Times New Roman</vt:lpstr>
      <vt:lpstr>Wingdings</vt:lpstr>
      <vt:lpstr>Office テーマ</vt:lpstr>
      <vt:lpstr>BLS(Basic Life Support)講習会 ～JRCガイドライン2020年準拠～</vt:lpstr>
      <vt:lpstr>PowerPoint プレゼンテーション</vt:lpstr>
      <vt:lpstr>PowerPoint プレゼンテーション</vt:lpstr>
      <vt:lpstr>PowerPoint プレゼンテーション</vt:lpstr>
      <vt:lpstr>PowerPoint プレゼンテーション</vt:lpstr>
      <vt:lpstr>ライフセービングとは？</vt:lpstr>
      <vt:lpstr>PowerPoint プレゼンテーション</vt:lpstr>
      <vt:lpstr>日本のライフセービングの歴史</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救命の可能性と時間経過</vt:lpstr>
      <vt:lpstr>命が失われていく速さ 命を救うことの難しさ </vt:lpstr>
      <vt:lpstr>命が失われていく速さ 命を救うことの難しさ </vt:lpstr>
      <vt:lpstr>救命の連鎖</vt:lpstr>
      <vt:lpstr>日本の実情</vt:lpstr>
      <vt:lpstr>日本の実情</vt:lpstr>
      <vt:lpstr>PowerPoint プレゼンテーション</vt:lpstr>
      <vt:lpstr>　細胞が生きるために</vt:lpstr>
      <vt:lpstr>　細胞が生きるために</vt:lpstr>
      <vt:lpstr>　血液の成分と役割</vt:lpstr>
      <vt:lpstr>呼吸のしくみ</vt:lpstr>
      <vt:lpstr>呼吸のしくみ</vt:lpstr>
      <vt:lpstr>循環器のしくみ</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安全の確認・反応はあるか？</vt:lpstr>
      <vt:lpstr>PowerPoint プレゼンテーション</vt:lpstr>
      <vt:lpstr>119番通報とＡＥＤ手配</vt:lpstr>
      <vt:lpstr>普段通りの呼吸はあるか？</vt:lpstr>
      <vt:lpstr>PowerPoint プレゼンテーション</vt:lpstr>
      <vt:lpstr>PowerPoint プレゼンテーション</vt:lpstr>
      <vt:lpstr>気道確保　回復体位</vt:lpstr>
      <vt:lpstr>気道確保　回復体位</vt:lpstr>
      <vt:lpstr>PowerPoint プレゼンテーション</vt:lpstr>
      <vt:lpstr>胸骨圧迫を開始する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気道確保</vt:lpstr>
      <vt:lpstr>PowerPoint プレゼンテーション</vt:lpstr>
      <vt:lpstr>人工呼吸</vt:lpstr>
      <vt:lpstr>人工呼吸</vt:lpstr>
      <vt:lpstr>PowerPoint プレゼンテーション</vt:lpstr>
      <vt:lpstr>PowerPoint プレゼンテーション</vt:lpstr>
      <vt:lpstr>PowerPoint プレゼンテーション</vt:lpstr>
      <vt:lpstr>電極パッド貼り付け時の注意</vt:lpstr>
      <vt:lpstr>電極パッド貼り付け時の注意</vt:lpstr>
      <vt:lpstr>PowerPoint プレゼンテーション</vt:lpstr>
      <vt:lpstr>PowerPoint プレゼンテーション</vt:lpstr>
      <vt:lpstr>AEDによる心電図解析</vt:lpstr>
      <vt:lpstr>AEDによる電気ショック1回</vt:lpstr>
      <vt:lpstr>オートショックAED</vt:lpstr>
      <vt:lpstr>AEDによる電気ショック1回 （電気ショックの後）</vt:lpstr>
      <vt:lpstr>AED「電気ショック必要なし」の意味</vt:lpstr>
      <vt:lpstr>心肺蘇生を中止してよい条件</vt:lpstr>
      <vt:lpstr>胸骨圧迫のみ心肺蘇生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（株）ジェリーフィッシュ•プロダクションズ</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JLA</dc:creator>
  <cp:lastModifiedBy>jla004</cp:lastModifiedBy>
  <cp:revision>361</cp:revision>
  <cp:lastPrinted>2016-05-16T01:49:41Z</cp:lastPrinted>
  <dcterms:created xsi:type="dcterms:W3CDTF">2012-04-09T06:33:31Z</dcterms:created>
  <dcterms:modified xsi:type="dcterms:W3CDTF">2022-03-29T07:27:54Z</dcterms:modified>
</cp:coreProperties>
</file>